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375" r:id="rId3"/>
    <p:sldId id="376" r:id="rId4"/>
    <p:sldId id="299" r:id="rId5"/>
    <p:sldId id="353" r:id="rId6"/>
    <p:sldId id="352" r:id="rId7"/>
    <p:sldId id="378" r:id="rId8"/>
    <p:sldId id="381" r:id="rId9"/>
    <p:sldId id="349" r:id="rId10"/>
    <p:sldId id="348" r:id="rId11"/>
    <p:sldId id="347" r:id="rId12"/>
    <p:sldId id="313" r:id="rId13"/>
  </p:sldIdLst>
  <p:sldSz cx="12601575" cy="7092950"/>
  <p:notesSz cx="6858000" cy="9144000"/>
  <p:custDataLst>
    <p:tags r:id="rId18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6" userDrawn="1">
          <p15:clr>
            <a:srgbClr val="A4A3A4"/>
          </p15:clr>
        </p15:guide>
        <p15:guide id="2" pos="39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10" y="-360"/>
      </p:cViewPr>
      <p:guideLst>
        <p:guide orient="horz" pos="2246"/>
        <p:guide pos="39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403351"/>
            <a:ext cx="12601575" cy="1282700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第八单元   </a:t>
            </a:r>
            <a:r>
              <a:rPr lang="en-US" altLang="zh-CN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以内的加法和减法</a:t>
            </a:r>
            <a:endParaRPr lang="zh-CN" altLang="en-US" sz="3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002915"/>
            <a:ext cx="12601575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sz="6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有关0的加、减法</a:t>
            </a:r>
            <a:endParaRPr sz="6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8" name="Picture 2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746886" y="1999615"/>
            <a:ext cx="2924810" cy="21609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9" name="Picture 2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996180" y="1990091"/>
            <a:ext cx="3166110" cy="21888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20" name="Picture 3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547737" y="1964691"/>
            <a:ext cx="2954655" cy="2181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1" y="181800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3.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3106" y="4659631"/>
            <a:ext cx="2208529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   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44289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20491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55265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823845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39766" y="4659631"/>
            <a:ext cx="2208529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   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76466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352666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87440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256021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13020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181601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277986" y="4659631"/>
            <a:ext cx="2208529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   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814684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0890886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25660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794240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651240" y="46596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8719821" y="46596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  <p:bldP spid="9" grpId="0"/>
      <p:bldP spid="11" grpId="0"/>
      <p:bldP spid="13" grpId="0"/>
      <p:bldP spid="17" grpId="0"/>
      <p:bldP spid="19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89835" y="2621916"/>
            <a:ext cx="7471410" cy="1801494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1.完成课后习题4、5、6和练习五；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5330" y="2093596"/>
            <a:ext cx="8856981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经历有关0的加、减法计算的探索过程，能正确地计算5以内的有关0的加、减法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548890" y="4506596"/>
            <a:ext cx="7251701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掌握有关0的加、减法的计算方法。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理解有关0的加、减法的计算原理。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3573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3843656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185026" y="3882390"/>
            <a:ext cx="3963035" cy="96138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0979" y="2893061"/>
            <a:ext cx="4936491" cy="2496185"/>
          </a:xfrm>
          <a:prstGeom prst="rect">
            <a:avLst/>
          </a:prstGeom>
        </p:spPr>
      </p:pic>
      <p:sp>
        <p:nvSpPr>
          <p:cNvPr id="66" name="矩形 65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265554" y="1853566"/>
            <a:ext cx="3333751" cy="7848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看图写算式。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 flipH="1">
            <a:off x="10283826" y="3967480"/>
            <a:ext cx="246380" cy="8089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组合 117"/>
          <p:cNvGrpSpPr/>
          <p:nvPr/>
        </p:nvGrpSpPr>
        <p:grpSpPr>
          <a:xfrm>
            <a:off x="7252335" y="3968116"/>
            <a:ext cx="383540" cy="799465"/>
            <a:chOff x="15352" y="8066"/>
            <a:chExt cx="564" cy="1247"/>
          </a:xfrm>
        </p:grpSpPr>
        <p:cxnSp>
          <p:nvCxnSpPr>
            <p:cNvPr id="119" name="直接连接符 118"/>
            <p:cNvCxnSpPr/>
            <p:nvPr/>
          </p:nvCxnSpPr>
          <p:spPr>
            <a:xfrm flipH="1">
              <a:off x="15357" y="8066"/>
              <a:ext cx="313" cy="9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15352" y="8973"/>
              <a:ext cx="554" cy="1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15598" y="8401"/>
              <a:ext cx="318" cy="91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组合 140"/>
          <p:cNvGrpSpPr/>
          <p:nvPr/>
        </p:nvGrpSpPr>
        <p:grpSpPr>
          <a:xfrm>
            <a:off x="8743314" y="3977640"/>
            <a:ext cx="355600" cy="780415"/>
            <a:chOff x="15373" y="8119"/>
            <a:chExt cx="537" cy="1171"/>
          </a:xfrm>
        </p:grpSpPr>
        <p:sp>
          <p:nvSpPr>
            <p:cNvPr id="138" name="任意多边形 137"/>
            <p:cNvSpPr/>
            <p:nvPr/>
          </p:nvSpPr>
          <p:spPr>
            <a:xfrm>
              <a:off x="15464" y="8119"/>
              <a:ext cx="444" cy="251"/>
            </a:xfrm>
            <a:custGeom>
              <a:avLst/>
              <a:gdLst>
                <a:gd name="connsiteX0" fmla="*/ 0 w 1086"/>
                <a:gd name="connsiteY0" fmla="*/ 466 h 603"/>
                <a:gd name="connsiteX1" fmla="*/ 648 w 1086"/>
                <a:gd name="connsiteY1" fmla="*/ 3 h 603"/>
                <a:gd name="connsiteX2" fmla="*/ 1081 w 1086"/>
                <a:gd name="connsiteY2" fmla="*/ 604 h 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86" h="604">
                  <a:moveTo>
                    <a:pt x="0" y="466"/>
                  </a:moveTo>
                  <a:cubicBezTo>
                    <a:pt x="154" y="204"/>
                    <a:pt x="262" y="-28"/>
                    <a:pt x="648" y="3"/>
                  </a:cubicBezTo>
                  <a:cubicBezTo>
                    <a:pt x="1004" y="34"/>
                    <a:pt x="1112" y="340"/>
                    <a:pt x="1081" y="60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5632" y="8363"/>
              <a:ext cx="279" cy="636"/>
            </a:xfrm>
            <a:custGeom>
              <a:avLst/>
              <a:gdLst>
                <a:gd name="connsiteX0" fmla="*/ 680 w 681"/>
                <a:gd name="connsiteY0" fmla="*/ 0 h 1530"/>
                <a:gd name="connsiteX1" fmla="*/ 0 w 681"/>
                <a:gd name="connsiteY1" fmla="*/ 727 h 1530"/>
                <a:gd name="connsiteX2" fmla="*/ 680 w 681"/>
                <a:gd name="connsiteY2" fmla="*/ 1530 h 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1" h="1530">
                  <a:moveTo>
                    <a:pt x="680" y="0"/>
                  </a:moveTo>
                  <a:cubicBezTo>
                    <a:pt x="619" y="323"/>
                    <a:pt x="294" y="556"/>
                    <a:pt x="0" y="727"/>
                  </a:cubicBezTo>
                  <a:cubicBezTo>
                    <a:pt x="572" y="927"/>
                    <a:pt x="695" y="1173"/>
                    <a:pt x="680" y="153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任意多边形 139"/>
            <p:cNvSpPr/>
            <p:nvPr/>
          </p:nvSpPr>
          <p:spPr>
            <a:xfrm>
              <a:off x="15373" y="8988"/>
              <a:ext cx="537" cy="302"/>
            </a:xfrm>
            <a:custGeom>
              <a:avLst/>
              <a:gdLst>
                <a:gd name="connsiteX0" fmla="*/ 1313 w 1313"/>
                <a:gd name="connsiteY0" fmla="*/ 0 h 726"/>
                <a:gd name="connsiteX1" fmla="*/ 710 w 1313"/>
                <a:gd name="connsiteY1" fmla="*/ 726 h 726"/>
                <a:gd name="connsiteX2" fmla="*/ 0 w 1313"/>
                <a:gd name="connsiteY2" fmla="*/ 139 h 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13" h="726">
                  <a:moveTo>
                    <a:pt x="1313" y="0"/>
                  </a:moveTo>
                  <a:cubicBezTo>
                    <a:pt x="1297" y="462"/>
                    <a:pt x="973" y="724"/>
                    <a:pt x="710" y="726"/>
                  </a:cubicBezTo>
                  <a:cubicBezTo>
                    <a:pt x="293" y="724"/>
                    <a:pt x="108" y="538"/>
                    <a:pt x="0" y="139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1200" y="1924050"/>
            <a:ext cx="3821430" cy="27571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78905" y="1938020"/>
            <a:ext cx="4418329" cy="274320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9941" y="4883786"/>
            <a:ext cx="5146675" cy="1589405"/>
            <a:chOff x="1244" y="7691"/>
            <a:chExt cx="8105" cy="250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44" y="7908"/>
              <a:ext cx="2176" cy="2286"/>
            </a:xfrm>
            <a:prstGeom prst="rect">
              <a:avLst/>
            </a:prstGeom>
          </p:spPr>
        </p:pic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4177" y="7691"/>
              <a:ext cx="5173" cy="1802"/>
            </a:xfrm>
            <a:prstGeom prst="wedgeRoundRectCallout">
              <a:avLst>
                <a:gd name="adj1" fmla="val -64749"/>
                <a:gd name="adj2" fmla="val 3829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</a:pPr>
              <a:r>
                <a:rPr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一共3人，走了3人，还有……</a:t>
              </a:r>
              <a:endParaRPr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016115" y="53486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1725" y="53486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60996" y="53486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70266" y="53486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=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970011" y="534860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90615" y="6135370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一共3人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30491" y="6135370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走了</a:t>
            </a:r>
            <a:r>
              <a:rPr sz="280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3人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004051" y="5905500"/>
            <a:ext cx="393065" cy="307340"/>
            <a:chOff x="11030" y="9300"/>
            <a:chExt cx="619" cy="48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1103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 flipH="1">
              <a:off x="11030" y="9300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7986396" y="5905501"/>
            <a:ext cx="410210" cy="313055"/>
            <a:chOff x="12577" y="9300"/>
            <a:chExt cx="646" cy="493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2577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>
              <a:off x="12845" y="9309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>
            <a:off x="7799706" y="4659630"/>
            <a:ext cx="2698164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一个人也没有了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9173844" y="5132705"/>
            <a:ext cx="1271" cy="30607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  <p:bldP spid="15" grpId="0"/>
      <p:bldP spid="19" grpId="0"/>
      <p:bldP spid="20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3834" y="2319656"/>
            <a:ext cx="5829301" cy="30861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342506" y="473456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78116" y="473456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+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287386" y="473456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96655" y="473456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05926" y="473456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95315" y="5521325"/>
            <a:ext cx="2159555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左边有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5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朵花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40040" y="5419726"/>
            <a:ext cx="2877701" cy="121263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右边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1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朵也没有，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  <a:p>
            <a:pPr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用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“0”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表示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61070" y="4015741"/>
            <a:ext cx="2159555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一共有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5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rPr>
              <a:t>朵花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_GB2312" panose="02010600030101010101" pitchFamily="49" charset="-122"/>
              <a:sym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757162" y="2060576"/>
            <a:ext cx="4170045" cy="1664970"/>
            <a:chOff x="12216" y="3245"/>
            <a:chExt cx="6567" cy="2622"/>
          </a:xfrm>
        </p:grpSpPr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12216" y="3483"/>
              <a:ext cx="4129" cy="915"/>
            </a:xfrm>
            <a:prstGeom prst="wedgeRoundRectCallout">
              <a:avLst>
                <a:gd name="adj1" fmla="val 65572"/>
                <a:gd name="adj2" fmla="val -81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00000"/>
                </a:lnSpc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anose="02010600030101010101" pitchFamily="49" charset="-122"/>
                  <a:sym typeface="+mn-ea"/>
                </a:rPr>
                <a:t>一共有几朵花？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anose="02010600030101010101" pitchFamily="49" charset="-122"/>
                <a:sym typeface="+mn-ea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743" y="3245"/>
              <a:ext cx="2041" cy="2622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7366637" y="5259705"/>
            <a:ext cx="393065" cy="307340"/>
            <a:chOff x="11030" y="9300"/>
            <a:chExt cx="619" cy="484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11103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11030" y="9300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8348980" y="5259706"/>
            <a:ext cx="410210" cy="313055"/>
            <a:chOff x="12577" y="9300"/>
            <a:chExt cx="646" cy="493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12577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/>
            <p:nvPr/>
          </p:nvCxnSpPr>
          <p:spPr>
            <a:xfrm>
              <a:off x="12845" y="9309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直接箭头连接符 24"/>
          <p:cNvCxnSpPr/>
          <p:nvPr/>
        </p:nvCxnSpPr>
        <p:spPr>
          <a:xfrm>
            <a:off x="9504045" y="4499610"/>
            <a:ext cx="1271" cy="306070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6" grpId="0"/>
      <p:bldP spid="15" grpId="0"/>
      <p:bldP spid="19" grpId="0"/>
      <p:bldP spid="20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180080" y="2064385"/>
            <a:ext cx="604710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相同的两个数相减，得数是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364356" y="3191510"/>
            <a:ext cx="1851024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865881" y="2797175"/>
            <a:ext cx="2462530" cy="393700"/>
            <a:chOff x="6088" y="4405"/>
            <a:chExt cx="3878" cy="620"/>
          </a:xfrm>
        </p:grpSpPr>
        <p:grpSp>
          <p:nvGrpSpPr>
            <p:cNvPr id="48" name="组合 47"/>
            <p:cNvGrpSpPr/>
            <p:nvPr/>
          </p:nvGrpSpPr>
          <p:grpSpPr>
            <a:xfrm>
              <a:off x="7226" y="4405"/>
              <a:ext cx="932" cy="621"/>
              <a:chOff x="13206" y="4919"/>
              <a:chExt cx="644" cy="454"/>
            </a:xfrm>
          </p:grpSpPr>
          <p:cxnSp>
            <p:nvCxnSpPr>
              <p:cNvPr id="49" name="直接箭头连接符 48"/>
              <p:cNvCxnSpPr/>
              <p:nvPr/>
            </p:nvCxnSpPr>
            <p:spPr>
              <a:xfrm flipH="1">
                <a:off x="13206" y="4919"/>
                <a:ext cx="322" cy="454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箭头连接符 49"/>
              <p:cNvCxnSpPr/>
              <p:nvPr/>
            </p:nvCxnSpPr>
            <p:spPr>
              <a:xfrm>
                <a:off x="13528" y="4919"/>
                <a:ext cx="322" cy="454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直接连接符 50"/>
            <p:cNvCxnSpPr/>
            <p:nvPr/>
          </p:nvCxnSpPr>
          <p:spPr>
            <a:xfrm>
              <a:off x="6088" y="4405"/>
              <a:ext cx="3879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3180080" y="4164330"/>
            <a:ext cx="604710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一个数加上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，还得这个数。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364356" y="5082540"/>
            <a:ext cx="1851024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5" name="任意多边形 54"/>
          <p:cNvSpPr/>
          <p:nvPr/>
        </p:nvSpPr>
        <p:spPr>
          <a:xfrm flipV="1">
            <a:off x="4548506" y="5613401"/>
            <a:ext cx="1355725" cy="212725"/>
          </a:xfrm>
          <a:custGeom>
            <a:avLst/>
            <a:gdLst>
              <a:gd name="connsiteX0" fmla="*/ 0 w 1309"/>
              <a:gd name="connsiteY0" fmla="*/ 0 h 735"/>
              <a:gd name="connsiteX1" fmla="*/ 1309 w 1309"/>
              <a:gd name="connsiteY1" fmla="*/ 0 h 735"/>
              <a:gd name="connsiteX2" fmla="*/ 1309 w 1309"/>
              <a:gd name="connsiteY2" fmla="*/ 735 h 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9" h="735">
                <a:moveTo>
                  <a:pt x="0" y="0"/>
                </a:moveTo>
                <a:lnTo>
                  <a:pt x="1309" y="0"/>
                </a:lnTo>
                <a:lnTo>
                  <a:pt x="1309" y="735"/>
                </a:lnTo>
              </a:path>
            </a:pathLst>
          </a:custGeom>
          <a:noFill/>
          <a:ln w="22225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56" name="直接连接符 55"/>
          <p:cNvCxnSpPr/>
          <p:nvPr/>
        </p:nvCxnSpPr>
        <p:spPr>
          <a:xfrm flipH="1">
            <a:off x="4558030" y="5614036"/>
            <a:ext cx="0" cy="2216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4738370" y="5796916"/>
            <a:ext cx="1005393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不变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52" grpId="0"/>
      <p:bldP spid="53" grpId="0"/>
      <p:bldP spid="55" grpId="0" animBg="1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82620" y="2064385"/>
            <a:ext cx="604710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加上一个数，还得这个数。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182620" y="4164330"/>
            <a:ext cx="604710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④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一个数减去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，还得这个数。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366897" y="2851785"/>
            <a:ext cx="1851024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0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" name="任意多边形 40"/>
          <p:cNvSpPr/>
          <p:nvPr/>
        </p:nvSpPr>
        <p:spPr>
          <a:xfrm flipV="1">
            <a:off x="5229860" y="3382646"/>
            <a:ext cx="676910" cy="212725"/>
          </a:xfrm>
          <a:custGeom>
            <a:avLst/>
            <a:gdLst>
              <a:gd name="connsiteX0" fmla="*/ 0 w 1309"/>
              <a:gd name="connsiteY0" fmla="*/ 0 h 735"/>
              <a:gd name="connsiteX1" fmla="*/ 1309 w 1309"/>
              <a:gd name="connsiteY1" fmla="*/ 0 h 735"/>
              <a:gd name="connsiteX2" fmla="*/ 1309 w 1309"/>
              <a:gd name="connsiteY2" fmla="*/ 735 h 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9" h="735">
                <a:moveTo>
                  <a:pt x="0" y="0"/>
                </a:moveTo>
                <a:lnTo>
                  <a:pt x="1309" y="0"/>
                </a:lnTo>
                <a:lnTo>
                  <a:pt x="1309" y="735"/>
                </a:lnTo>
              </a:path>
            </a:pathLst>
          </a:custGeom>
          <a:noFill/>
          <a:ln w="22225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5229860" y="3383280"/>
            <a:ext cx="0" cy="2216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5105400" y="3566160"/>
            <a:ext cx="1005393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不变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66897" y="5082540"/>
            <a:ext cx="1851024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en-US" altLang="zh-CN" sz="36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 flipV="1">
            <a:off x="4551046" y="5613401"/>
            <a:ext cx="1355725" cy="212725"/>
          </a:xfrm>
          <a:custGeom>
            <a:avLst/>
            <a:gdLst>
              <a:gd name="connsiteX0" fmla="*/ 0 w 1309"/>
              <a:gd name="connsiteY0" fmla="*/ 0 h 735"/>
              <a:gd name="connsiteX1" fmla="*/ 1309 w 1309"/>
              <a:gd name="connsiteY1" fmla="*/ 0 h 735"/>
              <a:gd name="connsiteX2" fmla="*/ 1309 w 1309"/>
              <a:gd name="connsiteY2" fmla="*/ 735 h 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9" h="735">
                <a:moveTo>
                  <a:pt x="0" y="0"/>
                </a:moveTo>
                <a:lnTo>
                  <a:pt x="1309" y="0"/>
                </a:lnTo>
                <a:lnTo>
                  <a:pt x="1309" y="735"/>
                </a:lnTo>
              </a:path>
            </a:pathLst>
          </a:custGeom>
          <a:noFill/>
          <a:ln w="22225">
            <a:solidFill>
              <a:srgbClr val="FF0000"/>
            </a:solidFill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4560570" y="5614036"/>
            <a:ext cx="0" cy="22161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740910" y="5796916"/>
            <a:ext cx="1005393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不变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" grpId="0"/>
      <p:bldP spid="32" grpId="0"/>
      <p:bldP spid="41" grpId="0" animBg="1"/>
      <p:bldP spid="33" grpId="0"/>
      <p:bldP spid="2" grpId="0"/>
      <p:bldP spid="4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5" name="Picture 2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93827" y="2582545"/>
            <a:ext cx="10556874" cy="28714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" name="矩形 92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矩形 18"/>
          <p:cNvSpPr>
            <a:spLocks noChangeArrowheads="1"/>
          </p:cNvSpPr>
          <p:nvPr/>
        </p:nvSpPr>
        <p:spPr bwMode="auto">
          <a:xfrm>
            <a:off x="935355" y="1781811"/>
            <a:ext cx="284162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1.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看图列算式。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62201" y="548640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66186" y="548640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842386" y="548640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79740" y="548640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83724" y="548640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559926" y="548640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941830" y="283083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815" y="28308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22016" y="28308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40985" y="283083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44970" y="28308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21171" y="283083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30616" y="280225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134600" y="280225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210800" y="280225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41830" y="418465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45815" y="418465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422016" y="418465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40985" y="418465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44970" y="418465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821171" y="418465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0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30616" y="4156076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0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+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1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4600" y="4156076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0210800" y="415607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29031" y="1818006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anose="02010600030101010101" pitchFamily="49" charset="-122"/>
              </a:rPr>
              <a:t>2.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/>
      <p:bldP spid="14" grpId="0"/>
      <p:bldP spid="17" grpId="0"/>
      <p:bldP spid="22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476</Words>
  <Application>WPS 演示</Application>
  <PresentationFormat>自定义</PresentationFormat>
  <Paragraphs>151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Calibri Light</vt:lpstr>
      <vt:lpstr>Calibri Light</vt:lpstr>
      <vt:lpstr>黑体</vt:lpstr>
      <vt:lpstr>Arial</vt:lpstr>
      <vt:lpstr>Arial Unicode MS</vt:lpstr>
      <vt:lpstr>Calibri</vt:lpstr>
      <vt:lpstr>第一PPT模板网-WWW.1PPT.COM</vt:lpstr>
      <vt:lpstr>第八单元   10以内的加法和减法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2022-07-23T11:44:00Z</cp:lastPrinted>
  <dcterms:created xsi:type="dcterms:W3CDTF">2022-07-23T11:44:00Z</dcterms:created>
  <dcterms:modified xsi:type="dcterms:W3CDTF">2023-11-02T08:38:19Z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2103D4881B8746D796CE3F445E857EEF_12</vt:lpwstr>
  </property>
  <property fmtid="{D5CDD505-2E9C-101B-9397-08002B2CF9AE}" pid="3" name="KSOProductBuildVer">
    <vt:lpwstr>2052-12.1.0.15712</vt:lpwstr>
  </property>
</Properties>
</file>