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372" r:id="rId3"/>
    <p:sldId id="373" r:id="rId4"/>
    <p:sldId id="374" r:id="rId5"/>
    <p:sldId id="353" r:id="rId6"/>
    <p:sldId id="352" r:id="rId7"/>
    <p:sldId id="375" r:id="rId8"/>
    <p:sldId id="377" r:id="rId9"/>
    <p:sldId id="349" r:id="rId10"/>
    <p:sldId id="348" r:id="rId11"/>
    <p:sldId id="381" r:id="rId12"/>
    <p:sldId id="313" r:id="rId13"/>
  </p:sldIdLst>
  <p:sldSz cx="12601575" cy="7092950"/>
  <p:notesSz cx="6858000" cy="9144000"/>
  <p:custDataLst>
    <p:tags r:id="rId18"/>
  </p:custDataLst>
  <p:defaultTextStyle>
    <a:defPPr>
      <a:defRPr lang="zh-CN"/>
    </a:defPPr>
    <a:lvl1pPr marL="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8" userDrawn="1">
          <p15:clr>
            <a:srgbClr val="A4A3A4"/>
          </p15:clr>
        </p15:guide>
        <p15:guide id="2" pos="39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80" d="100"/>
          <a:sy n="80" d="100"/>
        </p:scale>
        <p:origin x="-1596" y="-804"/>
      </p:cViewPr>
      <p:guideLst>
        <p:guide orient="horz" pos="2178"/>
        <p:guide pos="39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8975" y="1143000"/>
            <a:ext cx="54800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7244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551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795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9039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36347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83591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308350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81425" algn="l" defTabSz="94551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018003" y="377634"/>
            <a:ext cx="2717215" cy="601094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66359" y="377634"/>
            <a:ext cx="7994124" cy="601094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59794" y="1768314"/>
            <a:ext cx="10868858" cy="2950470"/>
          </a:xfrm>
        </p:spPr>
        <p:txBody>
          <a:bodyPr anchor="b"/>
          <a:lstStyle>
            <a:lvl1pPr>
              <a:defRPr sz="6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59794" y="4746695"/>
            <a:ext cx="10868858" cy="1551582"/>
          </a:xfrm>
        </p:spPr>
        <p:txBody>
          <a:bodyPr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47244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4551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41795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18903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36347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283591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30835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378142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66358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79549" y="1888169"/>
            <a:ext cx="5355669" cy="450041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377634"/>
            <a:ext cx="10868858" cy="137097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8000" y="1738758"/>
            <a:ext cx="5331056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68000" y="2590897"/>
            <a:ext cx="5331056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379548" y="1738758"/>
            <a:ext cx="5357311" cy="852139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2440" indent="0">
              <a:buNone/>
              <a:defRPr sz="2100" b="1"/>
            </a:lvl2pPr>
            <a:lvl3pPr marL="945515" indent="0">
              <a:buNone/>
              <a:defRPr sz="1800" b="1"/>
            </a:lvl3pPr>
            <a:lvl4pPr marL="1417955" indent="0">
              <a:buNone/>
              <a:defRPr sz="1700" b="1"/>
            </a:lvl4pPr>
            <a:lvl5pPr marL="1890395" indent="0">
              <a:buNone/>
              <a:defRPr sz="1700" b="1"/>
            </a:lvl5pPr>
            <a:lvl6pPr marL="2363470" indent="0">
              <a:buNone/>
              <a:defRPr sz="1700" b="1"/>
            </a:lvl6pPr>
            <a:lvl7pPr marL="2835910" indent="0">
              <a:buNone/>
              <a:defRPr sz="1700" b="1"/>
            </a:lvl7pPr>
            <a:lvl8pPr marL="3308350" indent="0">
              <a:buNone/>
              <a:defRPr sz="1700" b="1"/>
            </a:lvl8pPr>
            <a:lvl9pPr marL="3781425" indent="0">
              <a:buNone/>
              <a:defRPr sz="17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379548" y="2590897"/>
            <a:ext cx="5357311" cy="381081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68000" y="472863"/>
            <a:ext cx="4064336" cy="1655022"/>
          </a:xfrm>
        </p:spPr>
        <p:txBody>
          <a:bodyPr anchor="b"/>
          <a:lstStyle>
            <a:lvl1pPr>
              <a:defRPr sz="33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357311" y="1021255"/>
            <a:ext cx="6379547" cy="5040592"/>
          </a:xfrm>
        </p:spPr>
        <p:txBody>
          <a:bodyPr/>
          <a:lstStyle>
            <a:lvl1pPr marL="0" indent="0">
              <a:buNone/>
              <a:defRPr sz="3300"/>
            </a:lvl1pPr>
            <a:lvl2pPr marL="472440" indent="0">
              <a:buNone/>
              <a:defRPr sz="3000"/>
            </a:lvl2pPr>
            <a:lvl3pPr marL="945515" indent="0">
              <a:buNone/>
              <a:defRPr sz="2500"/>
            </a:lvl3pPr>
            <a:lvl4pPr marL="1417955" indent="0">
              <a:buNone/>
              <a:defRPr sz="2100"/>
            </a:lvl4pPr>
            <a:lvl5pPr marL="1890395" indent="0">
              <a:buNone/>
              <a:defRPr sz="2100"/>
            </a:lvl5pPr>
            <a:lvl6pPr marL="2363470" indent="0">
              <a:buNone/>
              <a:defRPr sz="2100"/>
            </a:lvl6pPr>
            <a:lvl7pPr marL="2835910" indent="0">
              <a:buNone/>
              <a:defRPr sz="2100"/>
            </a:lvl7pPr>
            <a:lvl8pPr marL="3308350" indent="0">
              <a:buNone/>
              <a:defRPr sz="2100"/>
            </a:lvl8pPr>
            <a:lvl9pPr marL="3781425" indent="0">
              <a:buNone/>
              <a:defRPr sz="21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68000" y="2127885"/>
            <a:ext cx="4064336" cy="3942170"/>
          </a:xfrm>
        </p:spPr>
        <p:txBody>
          <a:bodyPr/>
          <a:lstStyle>
            <a:lvl1pPr marL="0" indent="0">
              <a:buNone/>
              <a:defRPr sz="1700"/>
            </a:lvl1pPr>
            <a:lvl2pPr marL="472440" indent="0">
              <a:buNone/>
              <a:defRPr sz="1400"/>
            </a:lvl2pPr>
            <a:lvl3pPr marL="945515" indent="0">
              <a:buNone/>
              <a:defRPr sz="1200"/>
            </a:lvl3pPr>
            <a:lvl4pPr marL="1417955" indent="0">
              <a:buNone/>
              <a:defRPr sz="1000"/>
            </a:lvl4pPr>
            <a:lvl5pPr marL="1890395" indent="0">
              <a:buNone/>
              <a:defRPr sz="1000"/>
            </a:lvl5pPr>
            <a:lvl6pPr marL="2363470" indent="0">
              <a:buNone/>
              <a:defRPr sz="1000"/>
            </a:lvl6pPr>
            <a:lvl7pPr marL="2835910" indent="0">
              <a:buNone/>
              <a:defRPr sz="1000"/>
            </a:lvl7pPr>
            <a:lvl8pPr marL="3308350" indent="0">
              <a:buNone/>
              <a:defRPr sz="1000"/>
            </a:lvl8pPr>
            <a:lvl9pPr marL="3781425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66359" y="377634"/>
            <a:ext cx="10868858" cy="1370976"/>
          </a:xfrm>
          <a:prstGeom prst="rect">
            <a:avLst/>
          </a:prstGeom>
        </p:spPr>
        <p:txBody>
          <a:bodyPr vert="horz" lIns="94525" tIns="47263" rIns="94525" bIns="47263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66359" y="1888169"/>
            <a:ext cx="10868858" cy="4500412"/>
          </a:xfrm>
          <a:prstGeom prst="rect">
            <a:avLst/>
          </a:prstGeom>
        </p:spPr>
        <p:txBody>
          <a:bodyPr vert="horz" lIns="94525" tIns="47263" rIns="94525" bIns="47263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66358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74272" y="6574114"/>
            <a:ext cx="4253032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899863" y="6574114"/>
            <a:ext cx="2835354" cy="377634"/>
          </a:xfrm>
          <a:prstGeom prst="rect">
            <a:avLst/>
          </a:prstGeom>
        </p:spPr>
        <p:txBody>
          <a:bodyPr vert="horz" lIns="94525" tIns="47263" rIns="94525" bIns="4726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6"/>
            <a:ext cx="9526" cy="9524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45515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220" indent="-236220" algn="l" defTabSz="945515" rtl="0" eaLnBrk="1" latinLnBrk="0" hangingPunct="1">
        <a:lnSpc>
          <a:spcPct val="90000"/>
        </a:lnSpc>
        <a:spcBef>
          <a:spcPts val="103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0929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18173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5417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12725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9969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3072130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54520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4017645" indent="-236220" algn="l" defTabSz="945515" rtl="0" eaLnBrk="1" latinLnBrk="0" hangingPunct="1">
        <a:lnSpc>
          <a:spcPct val="90000"/>
        </a:lnSpc>
        <a:spcBef>
          <a:spcPts val="51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7244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4551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1795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9039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6347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83591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308350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81425" algn="l" defTabSz="94551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255108" y="1581446"/>
            <a:ext cx="12068027" cy="1237615"/>
          </a:xfrm>
        </p:spPr>
        <p:txBody>
          <a:bodyPr lIns="94525" tIns="47263" rIns="94525" bIns="47263">
            <a:normAutofit/>
          </a:bodyPr>
          <a:lstStyle/>
          <a:p>
            <a:pPr algn="ctr"/>
            <a:r>
              <a:rPr lang="zh-CN" altLang="en-US" sz="44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第八单元  </a:t>
            </a:r>
            <a:r>
              <a:rPr lang="en-US" altLang="zh-CN" sz="44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4400" b="1" dirty="0">
                <a:solidFill>
                  <a:schemeClr val="accent2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以内的加法和减法</a:t>
            </a:r>
            <a:endParaRPr lang="zh-CN" altLang="en-US" sz="4400" b="1" dirty="0">
              <a:solidFill>
                <a:schemeClr val="accent2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0" y="3044559"/>
            <a:ext cx="12601575" cy="857250"/>
          </a:xfrm>
        </p:spPr>
        <p:txBody>
          <a:bodyPr lIns="94525" tIns="47263" rIns="94525" bIns="47263">
            <a:noAutofit/>
          </a:bodyPr>
          <a:lstStyle/>
          <a:p>
            <a:pPr marL="0" indent="0" algn="ctr">
              <a:buNone/>
            </a:pPr>
            <a:r>
              <a:rPr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r>
              <a:rPr lang="zh-CN" altLang="en-US" sz="73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的减法</a:t>
            </a:r>
            <a:endParaRPr sz="73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1753870" y="2140586"/>
            <a:ext cx="2514600" cy="3476625"/>
          </a:xfrm>
          <a:prstGeom prst="rect">
            <a:avLst/>
          </a:prstGeom>
          <a:solidFill>
            <a:srgbClr val="E5F6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5133975" y="2140586"/>
            <a:ext cx="2514600" cy="3476625"/>
          </a:xfrm>
          <a:prstGeom prst="rect">
            <a:avLst/>
          </a:prstGeom>
          <a:solidFill>
            <a:srgbClr val="E5F6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8523606" y="2140586"/>
            <a:ext cx="2514600" cy="3476625"/>
          </a:xfrm>
          <a:prstGeom prst="rect">
            <a:avLst/>
          </a:prstGeom>
          <a:solidFill>
            <a:srgbClr val="E5F6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997585" y="1615441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3.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941830" y="237426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45815" y="237426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422016" y="23742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340985" y="237426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44970" y="237426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6821171" y="23742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730616" y="234569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134600" y="234569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10210800" y="234569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941830" y="356616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345815" y="356616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3422016" y="356616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340985" y="3566160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744970" y="356616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6821171" y="356616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8730616" y="3537586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4600" y="3537586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10210800" y="3537586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41830" y="475805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5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3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345815" y="475805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422016" y="475805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340985" y="4758055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744970" y="4758055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6821171" y="475805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30616" y="4729481"/>
            <a:ext cx="1560195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7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134600" y="472948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10210800" y="4729481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/>
      <p:bldP spid="13" grpId="0"/>
      <p:bldP spid="16" grpId="0"/>
      <p:bldP spid="19" grpId="0"/>
      <p:bldP spid="22" grpId="0"/>
      <p:bldP spid="27" grpId="0"/>
      <p:bldP spid="30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/>
          <p:nvPr/>
        </p:nvSpPr>
        <p:spPr>
          <a:xfrm>
            <a:off x="2489835" y="2621916"/>
            <a:ext cx="7471410" cy="1801494"/>
          </a:xfrm>
          <a:prstGeom prst="rect">
            <a:avLst/>
          </a:prstGeom>
          <a:noFill/>
          <a:ln w="9525">
            <a:noFill/>
          </a:ln>
        </p:spPr>
        <p:txBody>
          <a:bodyPr lIns="91435" tIns="45718" rIns="91435" bIns="45718"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1.完成课后习题剩余习题；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2.完成练习册本课时的习题。</a:t>
            </a:r>
            <a:endParaRPr lang="zh-CN" altLang="en-US" sz="32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80464" y="1127831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课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后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作</a:t>
            </a:r>
            <a:r>
              <a:rPr lang="en-US" altLang="zh-CN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业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64410" y="2155191"/>
            <a:ext cx="8309610" cy="147732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1.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掌握6、7减几的计算方法，能正确进行计算。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2.</a:t>
            </a:r>
            <a:r>
              <a:rPr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能根据一幅图</a:t>
            </a:r>
            <a:r>
              <a:rPr lang="zh-CN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写出两道减法算式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2564766" y="4584066"/>
            <a:ext cx="7383780" cy="1480444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重点：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掌握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、</a:t>
            </a:r>
            <a:r>
              <a:rPr lang="en-US" altLang="zh-CN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7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减几的计算方法。</a:t>
            </a:r>
            <a:endParaRPr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3000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难点：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能根据情景图列出两道减法算式。</a:t>
            </a:r>
            <a:endParaRPr lang="zh-CN" altLang="en-US" sz="3000" dirty="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517265" y="1495426"/>
            <a:ext cx="513334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学习目标</a:t>
            </a:r>
            <a:endParaRPr lang="zh-CN" altLang="en-US" sz="37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4100830" y="3919221"/>
            <a:ext cx="3966211" cy="664836"/>
          </a:xfrm>
          <a:prstGeom prst="rect">
            <a:avLst/>
          </a:prstGeom>
          <a:noFill/>
        </p:spPr>
        <p:txBody>
          <a:bodyPr wrap="square" lIns="94525" tIns="47263" rIns="94525" bIns="47263" rtlCol="0">
            <a:spAutoFit/>
          </a:bodyPr>
          <a:lstStyle/>
          <a:p>
            <a:pPr algn="ctr"/>
            <a:r>
              <a:rPr lang="zh-CN" altLang="en-US" sz="37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学习重难点</a:t>
            </a:r>
            <a:endParaRPr lang="zh-CN" altLang="en-US" sz="370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5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97"/>
          <p:cNvSpPr txBox="1">
            <a:spLocks noChangeArrowheads="1"/>
          </p:cNvSpPr>
          <p:nvPr/>
        </p:nvSpPr>
        <p:spPr bwMode="auto">
          <a:xfrm>
            <a:off x="1046481" y="1885952"/>
            <a:ext cx="3543300" cy="5539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35" tIns="45718" rIns="91435" bIns="45718">
            <a:spAutoFit/>
          </a:bodyPr>
          <a:lstStyle/>
          <a:p>
            <a:pPr algn="l">
              <a:spcBef>
                <a:spcPct val="50000"/>
              </a:spcBef>
            </a:pP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做一做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，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  <a:sym typeface="+mn-ea"/>
              </a:rPr>
              <a:t>填一填</a:t>
            </a:r>
            <a:r>
              <a:rPr lang="zh-CN" altLang="en-US" sz="3000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en-US" altLang="zh-CN" sz="2800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4975433" y="823596"/>
            <a:ext cx="2650074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回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顾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复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习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81070" y="296799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481705" y="38576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2134234" y="2967991"/>
            <a:ext cx="1840230" cy="2364105"/>
            <a:chOff x="2684" y="4315"/>
            <a:chExt cx="2898" cy="3723"/>
          </a:xfrm>
        </p:grpSpPr>
        <p:sp>
          <p:nvSpPr>
            <p:cNvPr id="7" name="文本框 6"/>
            <p:cNvSpPr txBox="1"/>
            <p:nvPr/>
          </p:nvSpPr>
          <p:spPr>
            <a:xfrm>
              <a:off x="2684" y="4315"/>
              <a:ext cx="2073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716" y="4315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2685" y="5716"/>
              <a:ext cx="2073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4717" y="5716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2" name="文本框 1"/>
            <p:cNvSpPr txBox="1"/>
            <p:nvPr/>
          </p:nvSpPr>
          <p:spPr>
            <a:xfrm>
              <a:off x="2684" y="7117"/>
              <a:ext cx="2073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4716" y="7117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3481070" y="474726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6400800" y="295910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401435" y="384873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5053965" y="2959101"/>
            <a:ext cx="1840230" cy="2364105"/>
            <a:chOff x="2684" y="4315"/>
            <a:chExt cx="2898" cy="3723"/>
          </a:xfrm>
        </p:grpSpPr>
        <p:sp>
          <p:nvSpPr>
            <p:cNvPr id="72" name="文本框 71"/>
            <p:cNvSpPr txBox="1"/>
            <p:nvPr/>
          </p:nvSpPr>
          <p:spPr>
            <a:xfrm>
              <a:off x="2684" y="4315"/>
              <a:ext cx="217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3" name="矩形 72"/>
            <p:cNvSpPr/>
            <p:nvPr/>
          </p:nvSpPr>
          <p:spPr>
            <a:xfrm>
              <a:off x="4716" y="4315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74" name="文本框 73"/>
            <p:cNvSpPr txBox="1"/>
            <p:nvPr/>
          </p:nvSpPr>
          <p:spPr>
            <a:xfrm>
              <a:off x="2685" y="5716"/>
              <a:ext cx="217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5" name="矩形 74"/>
            <p:cNvSpPr/>
            <p:nvPr/>
          </p:nvSpPr>
          <p:spPr>
            <a:xfrm>
              <a:off x="4717" y="5716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76" name="文本框 75"/>
            <p:cNvSpPr txBox="1"/>
            <p:nvPr/>
          </p:nvSpPr>
          <p:spPr>
            <a:xfrm>
              <a:off x="2684" y="7117"/>
              <a:ext cx="217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77" name="矩形 76"/>
            <p:cNvSpPr/>
            <p:nvPr/>
          </p:nvSpPr>
          <p:spPr>
            <a:xfrm>
              <a:off x="4716" y="7117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78" name="文本框 77"/>
          <p:cNvSpPr txBox="1"/>
          <p:nvPr/>
        </p:nvSpPr>
        <p:spPr>
          <a:xfrm>
            <a:off x="6400800" y="473837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9" name="文本框 78"/>
          <p:cNvSpPr txBox="1"/>
          <p:nvPr/>
        </p:nvSpPr>
        <p:spPr>
          <a:xfrm>
            <a:off x="9312275" y="2967990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9312911" y="3857626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81" name="组合 80"/>
          <p:cNvGrpSpPr/>
          <p:nvPr/>
        </p:nvGrpSpPr>
        <p:grpSpPr>
          <a:xfrm>
            <a:off x="7965440" y="2967991"/>
            <a:ext cx="1840230" cy="2364105"/>
            <a:chOff x="2684" y="4315"/>
            <a:chExt cx="2898" cy="3723"/>
          </a:xfrm>
        </p:grpSpPr>
        <p:sp>
          <p:nvSpPr>
            <p:cNvPr id="83" name="文本框 82"/>
            <p:cNvSpPr txBox="1"/>
            <p:nvPr/>
          </p:nvSpPr>
          <p:spPr>
            <a:xfrm>
              <a:off x="2684" y="4315"/>
              <a:ext cx="213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4716" y="4315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89" name="文本框 88"/>
            <p:cNvSpPr txBox="1"/>
            <p:nvPr/>
          </p:nvSpPr>
          <p:spPr>
            <a:xfrm>
              <a:off x="2685" y="5716"/>
              <a:ext cx="213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1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0" name="矩形 89"/>
            <p:cNvSpPr/>
            <p:nvPr/>
          </p:nvSpPr>
          <p:spPr>
            <a:xfrm>
              <a:off x="4717" y="5716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2684" y="7117"/>
              <a:ext cx="2138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5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2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2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7" name="矩形 96"/>
            <p:cNvSpPr/>
            <p:nvPr/>
          </p:nvSpPr>
          <p:spPr>
            <a:xfrm>
              <a:off x="4716" y="7117"/>
              <a:ext cx="865" cy="865"/>
            </a:xfrm>
            <a:prstGeom prst="rect">
              <a:avLst/>
            </a:prstGeom>
            <a:noFill/>
            <a:ln w="1905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</p:grpSp>
      <p:sp>
        <p:nvSpPr>
          <p:cNvPr id="98" name="文本框 97"/>
          <p:cNvSpPr txBox="1"/>
          <p:nvPr/>
        </p:nvSpPr>
        <p:spPr>
          <a:xfrm>
            <a:off x="9312275" y="4747261"/>
            <a:ext cx="43561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68" grpId="0"/>
      <p:bldP spid="69" grpId="0"/>
      <p:bldP spid="78" grpId="0"/>
      <p:bldP spid="79" grpId="0"/>
      <p:bldP spid="80" grpId="0"/>
      <p:bldP spid="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37865" y="1228725"/>
            <a:ext cx="6325235" cy="3456940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914742" y="967741"/>
            <a:ext cx="2294208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例题解读</a:t>
            </a:r>
            <a:endParaRPr lang="zh-CN" altLang="en-US" sz="41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10845" y="2830830"/>
            <a:ext cx="2611120" cy="3413760"/>
            <a:chOff x="5028" y="7360"/>
            <a:chExt cx="4112" cy="537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028" y="10467"/>
              <a:ext cx="2115" cy="2269"/>
            </a:xfrm>
            <a:prstGeom prst="rect">
              <a:avLst/>
            </a:prstGeom>
          </p:spPr>
        </p:pic>
        <p:sp>
          <p:nvSpPr>
            <p:cNvPr id="110" name="AutoShape 27"/>
            <p:cNvSpPr>
              <a:spLocks noChangeArrowheads="1"/>
            </p:cNvSpPr>
            <p:nvPr/>
          </p:nvSpPr>
          <p:spPr bwMode="auto">
            <a:xfrm>
              <a:off x="5704" y="7360"/>
              <a:ext cx="3436" cy="2628"/>
            </a:xfrm>
            <a:prstGeom prst="wedgeRoundRectCallout">
              <a:avLst>
                <a:gd name="adj1" fmla="val -27968"/>
                <a:gd name="adj2" fmla="val 74200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6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个小朋友，女孩有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2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人，男孩有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……</a:t>
              </a:r>
              <a:endParaRPr lang="en-US" altLang="zh-CN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46" name="文本框 45"/>
          <p:cNvSpPr txBox="1"/>
          <p:nvPr/>
        </p:nvSpPr>
        <p:spPr>
          <a:xfrm>
            <a:off x="2661921" y="5351781"/>
            <a:ext cx="145542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9725026" y="2884171"/>
            <a:ext cx="2609215" cy="3413760"/>
            <a:chOff x="15408" y="3553"/>
            <a:chExt cx="4109" cy="5376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DFDFD">
                    <a:alpha val="100000"/>
                  </a:srgbClr>
                </a:clrFrom>
                <a:clrTo>
                  <a:srgbClr val="FDFDFD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7279" y="6817"/>
              <a:ext cx="2238" cy="2112"/>
            </a:xfrm>
            <a:prstGeom prst="rect">
              <a:avLst/>
            </a:prstGeom>
          </p:spPr>
        </p:pic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>
              <a:off x="15408" y="3553"/>
              <a:ext cx="3436" cy="2628"/>
            </a:xfrm>
            <a:prstGeom prst="wedgeRoundRectCallout">
              <a:avLst>
                <a:gd name="adj1" fmla="val 28346"/>
                <a:gd name="adj2" fmla="val 78957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 anchorCtr="0"/>
            <a:lstStyle/>
            <a:p>
              <a:pPr fontAlgn="auto">
                <a:lnSpc>
                  <a:spcPct val="13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6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个小朋友，男孩有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4</a:t>
              </a:r>
              <a:r>
                <a:rPr lang="zh-CN" altLang="en-US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人，女孩有</a:t>
              </a:r>
              <a:r>
                <a:rPr lang="en-US" altLang="zh-CN" sz="2800" dirty="0">
                  <a:latin typeface="楷体" panose="02010609060101010101" charset="-122"/>
                  <a:ea typeface="楷体" panose="02010609060101010101" charset="-122"/>
                  <a:cs typeface="楷体_GB2312" pitchFamily="49" charset="-122"/>
                  <a:sym typeface="+mn-ea"/>
                </a:rPr>
                <a:t>……</a:t>
              </a:r>
              <a:endParaRPr lang="en-US" altLang="zh-CN" sz="2800" dirty="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endParaRPr>
            </a:p>
          </p:txBody>
        </p:sp>
      </p:grpSp>
      <p:sp>
        <p:nvSpPr>
          <p:cNvPr id="21" name="文本框 20"/>
          <p:cNvSpPr txBox="1"/>
          <p:nvPr/>
        </p:nvSpPr>
        <p:spPr>
          <a:xfrm>
            <a:off x="7543167" y="5351781"/>
            <a:ext cx="1851024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r>
              <a:rPr lang="en-US" altLang="zh-CN" sz="3600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=</a:t>
            </a:r>
            <a:r>
              <a:rPr lang="en-US" altLang="zh-CN" sz="3600" dirty="0">
                <a:solidFill>
                  <a:srgbClr val="FF0000"/>
                </a:solidFill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</a:t>
            </a:r>
            <a:endParaRPr lang="en-US" altLang="zh-CN" sz="3600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751965" y="6135370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一共</a:t>
            </a:r>
            <a:r>
              <a:rPr 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6</a:t>
            </a:r>
            <a:r>
              <a:rPr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272155" y="6135370"/>
            <a:ext cx="2159555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人是女孩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614931" y="5905500"/>
            <a:ext cx="393065" cy="307340"/>
            <a:chOff x="11030" y="9300"/>
            <a:chExt cx="619" cy="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1103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箭头连接符 24"/>
            <p:cNvCxnSpPr/>
            <p:nvPr/>
          </p:nvCxnSpPr>
          <p:spPr>
            <a:xfrm flipH="1">
              <a:off x="11030" y="9300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3369310" y="5905501"/>
            <a:ext cx="410210" cy="313055"/>
            <a:chOff x="12577" y="9300"/>
            <a:chExt cx="646" cy="493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2577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箭头连接符 29"/>
            <p:cNvCxnSpPr/>
            <p:nvPr/>
          </p:nvCxnSpPr>
          <p:spPr>
            <a:xfrm>
              <a:off x="12845" y="9309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/>
          <p:cNvSpPr txBox="1"/>
          <p:nvPr/>
        </p:nvSpPr>
        <p:spPr>
          <a:xfrm>
            <a:off x="4047490" y="5351781"/>
            <a:ext cx="4114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4061461" y="5410200"/>
            <a:ext cx="405765" cy="50546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33" name="直接箭头连接符 32"/>
          <p:cNvCxnSpPr/>
          <p:nvPr/>
        </p:nvCxnSpPr>
        <p:spPr>
          <a:xfrm flipV="1">
            <a:off x="4465957" y="5311141"/>
            <a:ext cx="287655" cy="2279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文本框 33"/>
          <p:cNvSpPr txBox="1"/>
          <p:nvPr/>
        </p:nvSpPr>
        <p:spPr>
          <a:xfrm>
            <a:off x="4047490" y="4808220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男孩有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4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673851" y="6135370"/>
            <a:ext cx="1441410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一共</a:t>
            </a:r>
            <a:r>
              <a:rPr 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6</a:t>
            </a:r>
            <a:r>
              <a:rPr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8194039" y="6135370"/>
            <a:ext cx="2159555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4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人是男孩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7536816" y="5905500"/>
            <a:ext cx="393065" cy="307340"/>
            <a:chOff x="11030" y="9300"/>
            <a:chExt cx="619" cy="484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11103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箭头连接符 38"/>
            <p:cNvCxnSpPr/>
            <p:nvPr/>
          </p:nvCxnSpPr>
          <p:spPr>
            <a:xfrm flipH="1">
              <a:off x="11030" y="9300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/>
          <p:nvPr/>
        </p:nvGrpSpPr>
        <p:grpSpPr>
          <a:xfrm>
            <a:off x="8291195" y="5905501"/>
            <a:ext cx="410210" cy="313055"/>
            <a:chOff x="12577" y="9300"/>
            <a:chExt cx="646" cy="493"/>
          </a:xfrm>
        </p:grpSpPr>
        <p:cxnSp>
          <p:nvCxnSpPr>
            <p:cNvPr id="41" name="直接连接符 40"/>
            <p:cNvCxnSpPr/>
            <p:nvPr/>
          </p:nvCxnSpPr>
          <p:spPr>
            <a:xfrm>
              <a:off x="12577" y="9300"/>
              <a:ext cx="546" cy="0"/>
            </a:xfrm>
            <a:prstGeom prst="line">
              <a:avLst/>
            </a:prstGeom>
            <a:ln w="22225"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箭头连接符 41"/>
            <p:cNvCxnSpPr/>
            <p:nvPr/>
          </p:nvCxnSpPr>
          <p:spPr>
            <a:xfrm>
              <a:off x="12845" y="9309"/>
              <a:ext cx="378" cy="484"/>
            </a:xfrm>
            <a:prstGeom prst="straightConnector1">
              <a:avLst/>
            </a:prstGeom>
            <a:ln w="22225">
              <a:solidFill>
                <a:schemeClr val="accent1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文本框 48"/>
          <p:cNvSpPr txBox="1"/>
          <p:nvPr/>
        </p:nvSpPr>
        <p:spPr>
          <a:xfrm>
            <a:off x="8880475" y="4808220"/>
            <a:ext cx="1800483" cy="523216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女孩有</a:t>
            </a:r>
            <a:r>
              <a:rPr lang="en-US" altLang="zh-CN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2</a:t>
            </a:r>
            <a:r>
              <a:rPr lang="zh-CN" altLang="en-US" sz="2800">
                <a:latin typeface="楷体" panose="02010609060101010101" charset="-122"/>
                <a:ea typeface="楷体" panose="02010609060101010101" charset="-122"/>
                <a:cs typeface="楷体_GB2312" pitchFamily="49" charset="-122"/>
                <a:sym typeface="+mn-ea"/>
              </a:rPr>
              <a:t>人</a:t>
            </a:r>
            <a:endParaRPr lang="zh-CN" altLang="en-US" sz="2800">
              <a:latin typeface="楷体" panose="02010609060101010101" charset="-122"/>
              <a:ea typeface="楷体" panose="02010609060101010101" charset="-122"/>
              <a:cs typeface="楷体_GB2312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923654" y="5351781"/>
            <a:ext cx="411481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8937627" y="5410200"/>
            <a:ext cx="405765" cy="505460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箭头连接符 6"/>
          <p:cNvCxnSpPr/>
          <p:nvPr/>
        </p:nvCxnSpPr>
        <p:spPr>
          <a:xfrm flipV="1">
            <a:off x="9342121" y="5311141"/>
            <a:ext cx="287655" cy="227965"/>
          </a:xfrm>
          <a:prstGeom prst="straightConnector1">
            <a:avLst/>
          </a:prstGeom>
          <a:ln w="22225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2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1" grpId="0"/>
      <p:bldP spid="22" grpId="0"/>
      <p:bldP spid="23" grpId="0"/>
      <p:bldP spid="31" grpId="0"/>
      <p:bldP spid="32" grpId="0" animBg="1"/>
      <p:bldP spid="34" grpId="0"/>
      <p:bldP spid="35" grpId="0"/>
      <p:bldP spid="36" grpId="0"/>
      <p:bldP spid="49" grpId="0"/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74322" y="1233806"/>
            <a:ext cx="1766819" cy="723271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试一试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061335" y="2199640"/>
            <a:ext cx="6254750" cy="1562100"/>
            <a:chOff x="4915" y="4385"/>
            <a:chExt cx="9850" cy="246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291" y="4385"/>
              <a:ext cx="990" cy="240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15" y="4385"/>
              <a:ext cx="990" cy="240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551" y="4385"/>
              <a:ext cx="990" cy="24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857" y="4385"/>
              <a:ext cx="990" cy="24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163" y="4385"/>
              <a:ext cx="990" cy="24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469" y="4385"/>
              <a:ext cx="990" cy="24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3775" y="4385"/>
              <a:ext cx="990" cy="2400"/>
            </a:xfrm>
            <a:prstGeom prst="rect">
              <a:avLst/>
            </a:prstGeom>
          </p:spPr>
        </p:pic>
        <p:cxnSp>
          <p:nvCxnSpPr>
            <p:cNvPr id="15" name="直接连接符 14"/>
            <p:cNvCxnSpPr/>
            <p:nvPr/>
          </p:nvCxnSpPr>
          <p:spPr>
            <a:xfrm flipH="1">
              <a:off x="7916" y="4599"/>
              <a:ext cx="0" cy="2246"/>
            </a:xfrm>
            <a:prstGeom prst="line">
              <a:avLst/>
            </a:prstGeom>
            <a:ln w="19050">
              <a:solidFill>
                <a:srgbClr val="00B0F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组合 21"/>
          <p:cNvGrpSpPr/>
          <p:nvPr/>
        </p:nvGrpSpPr>
        <p:grpSpPr>
          <a:xfrm>
            <a:off x="4617085" y="4259582"/>
            <a:ext cx="2667000" cy="646430"/>
            <a:chOff x="8051" y="6708"/>
            <a:chExt cx="4200" cy="1018"/>
          </a:xfrm>
        </p:grpSpPr>
        <p:sp>
          <p:nvSpPr>
            <p:cNvPr id="17" name="文本框 16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</a:rPr>
                <a:t>2</a:t>
              </a:r>
              <a:r>
                <a:rPr lang="en-US" altLang="zh-CN" sz="3600" dirty="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 dirty="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 dirty="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772275" y="425958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6764020" y="526351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2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4617085" y="5263516"/>
            <a:ext cx="2658745" cy="646430"/>
            <a:chOff x="8051" y="8289"/>
            <a:chExt cx="4187" cy="1018"/>
          </a:xfrm>
        </p:grpSpPr>
        <p:sp>
          <p:nvSpPr>
            <p:cNvPr id="21" name="文本框 20"/>
            <p:cNvSpPr txBox="1"/>
            <p:nvPr/>
          </p:nvSpPr>
          <p:spPr>
            <a:xfrm>
              <a:off x="8051" y="8289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11312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9597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67376" y="526351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459231" y="1929766"/>
            <a:ext cx="431673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6、7减几的计算方法：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3285" y="2787015"/>
            <a:ext cx="214884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① 点数法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8672195" y="3816986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9535161" y="3528060"/>
            <a:ext cx="1598296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497195" y="3723001"/>
            <a:ext cx="3018156" cy="584835"/>
            <a:chOff x="8173" y="6046"/>
            <a:chExt cx="4753" cy="921"/>
          </a:xfrm>
        </p:grpSpPr>
        <p:grpSp>
          <p:nvGrpSpPr>
            <p:cNvPr id="24" name="组合 23"/>
            <p:cNvGrpSpPr/>
            <p:nvPr/>
          </p:nvGrpSpPr>
          <p:grpSpPr>
            <a:xfrm>
              <a:off x="8173" y="6046"/>
              <a:ext cx="717" cy="921"/>
              <a:chOff x="4180" y="1504"/>
              <a:chExt cx="717" cy="921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>
              <a:off x="12179" y="6046"/>
              <a:ext cx="747" cy="921"/>
              <a:chOff x="4180" y="1504"/>
              <a:chExt cx="747" cy="921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Text Box 6"/>
              <p:cNvSpPr txBox="1">
                <a:spLocks noChangeArrowheads="1"/>
              </p:cNvSpPr>
              <p:nvPr/>
            </p:nvSpPr>
            <p:spPr bwMode="auto">
              <a:xfrm>
                <a:off x="424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5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9167" y="6046"/>
              <a:ext cx="732" cy="921"/>
              <a:chOff x="4180" y="1519"/>
              <a:chExt cx="732" cy="921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10176" y="6046"/>
              <a:ext cx="732" cy="921"/>
              <a:chOff x="4180" y="1519"/>
              <a:chExt cx="732" cy="921"/>
            </a:xfrm>
          </p:grpSpPr>
          <p:sp>
            <p:nvSpPr>
              <p:cNvPr id="34" name="椭圆 33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3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>
              <a:off x="11185" y="6046"/>
              <a:ext cx="717" cy="921"/>
              <a:chOff x="4180" y="1504"/>
              <a:chExt cx="717" cy="921"/>
            </a:xfrm>
          </p:grpSpPr>
          <p:sp>
            <p:nvSpPr>
              <p:cNvPr id="37" name="椭圆 36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4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  <p:sp>
        <p:nvSpPr>
          <p:cNvPr id="71" name="右箭头 70"/>
          <p:cNvSpPr/>
          <p:nvPr/>
        </p:nvSpPr>
        <p:spPr>
          <a:xfrm flipH="1">
            <a:off x="3014981" y="5036185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72" name="文本框 71"/>
          <p:cNvSpPr txBox="1"/>
          <p:nvPr/>
        </p:nvSpPr>
        <p:spPr>
          <a:xfrm>
            <a:off x="1282066" y="4747260"/>
            <a:ext cx="174434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5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2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44291" y="4295775"/>
            <a:ext cx="4732655" cy="631190"/>
          </a:xfrm>
          <a:prstGeom prst="rect">
            <a:avLst/>
          </a:prstGeom>
        </p:spPr>
      </p:pic>
      <p:grpSp>
        <p:nvGrpSpPr>
          <p:cNvPr id="43" name="组合 42"/>
          <p:cNvGrpSpPr/>
          <p:nvPr/>
        </p:nvGrpSpPr>
        <p:grpSpPr>
          <a:xfrm>
            <a:off x="3920491" y="4957440"/>
            <a:ext cx="1096010" cy="584835"/>
            <a:chOff x="5690" y="7885"/>
            <a:chExt cx="1726" cy="921"/>
          </a:xfrm>
        </p:grpSpPr>
        <p:grpSp>
          <p:nvGrpSpPr>
            <p:cNvPr id="13" name="组合 12"/>
            <p:cNvGrpSpPr/>
            <p:nvPr/>
          </p:nvGrpSpPr>
          <p:grpSpPr>
            <a:xfrm>
              <a:off x="5690" y="7885"/>
              <a:ext cx="717" cy="921"/>
              <a:chOff x="4180" y="1504"/>
              <a:chExt cx="717" cy="921"/>
            </a:xfrm>
          </p:grpSpPr>
          <p:sp>
            <p:nvSpPr>
              <p:cNvPr id="14" name="椭圆 13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Text Box 6"/>
              <p:cNvSpPr txBox="1">
                <a:spLocks noChangeArrowheads="1"/>
              </p:cNvSpPr>
              <p:nvPr/>
            </p:nvSpPr>
            <p:spPr bwMode="auto">
              <a:xfrm>
                <a:off x="4217" y="1504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1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6684" y="7885"/>
              <a:ext cx="732" cy="921"/>
              <a:chOff x="4180" y="1519"/>
              <a:chExt cx="732" cy="921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4180" y="1605"/>
                <a:ext cx="717" cy="717"/>
              </a:xfrm>
              <a:prstGeom prst="ellipse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Text Box 6"/>
              <p:cNvSpPr txBox="1">
                <a:spLocks noChangeArrowheads="1"/>
              </p:cNvSpPr>
              <p:nvPr/>
            </p:nvSpPr>
            <p:spPr bwMode="auto">
              <a:xfrm>
                <a:off x="4232" y="1519"/>
                <a:ext cx="680" cy="9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 eaLnBrk="0" hangingPunct="0"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 sz="6600"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en-US" altLang="zh-CN" sz="3200">
                    <a:latin typeface="楷体" panose="02010609060101010101" charset="-122"/>
                    <a:ea typeface="楷体" panose="02010609060101010101" charset="-122"/>
                  </a:rPr>
                  <a:t>2</a:t>
                </a:r>
                <a:endParaRPr lang="en-US" altLang="zh-CN" sz="3200">
                  <a:latin typeface="楷体" panose="02010609060101010101" charset="-122"/>
                  <a:ea typeface="楷体" panose="02010609060101010101" charset="-122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3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 animBg="1"/>
      <p:bldP spid="11" grpId="0"/>
      <p:bldP spid="71" grpId="0" animBg="1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6869431" y="5018405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5038674" y="756920"/>
            <a:ext cx="2047345" cy="923326"/>
          </a:xfrm>
          <a:prstGeom prst="rect">
            <a:avLst/>
          </a:prstGeom>
          <a:noFill/>
          <a:ln>
            <a:noFill/>
          </a:ln>
        </p:spPr>
        <p:txBody>
          <a:bodyPr wrap="none" lIns="91435" tIns="45718" rIns="91435" bIns="45718" rtlCol="0" anchor="t">
            <a:spAutoFit/>
          </a:bodyPr>
          <a:lstStyle/>
          <a:p>
            <a:pPr algn="ctr"/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</a:t>
            </a:r>
            <a:r>
              <a:rPr lang="zh-CN" altLang="en-US" sz="54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结</a:t>
            </a:r>
            <a:endParaRPr lang="zh-CN" altLang="en-US" sz="54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153286" y="3164205"/>
            <a:ext cx="3562985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② 用数的分与合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820410" y="2905761"/>
            <a:ext cx="1278255" cy="1459865"/>
            <a:chOff x="11730" y="3128"/>
            <a:chExt cx="2013" cy="2299"/>
          </a:xfrm>
        </p:grpSpPr>
        <p:sp>
          <p:nvSpPr>
            <p:cNvPr id="87" name="文本框 86"/>
            <p:cNvSpPr txBox="1"/>
            <p:nvPr/>
          </p:nvSpPr>
          <p:spPr>
            <a:xfrm>
              <a:off x="12361" y="3128"/>
              <a:ext cx="781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7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grpSp>
          <p:nvGrpSpPr>
            <p:cNvPr id="88" name="组合 87"/>
            <p:cNvGrpSpPr/>
            <p:nvPr/>
          </p:nvGrpSpPr>
          <p:grpSpPr>
            <a:xfrm>
              <a:off x="12078" y="3897"/>
              <a:ext cx="1142" cy="750"/>
              <a:chOff x="3160" y="8839"/>
              <a:chExt cx="1142" cy="750"/>
            </a:xfrm>
          </p:grpSpPr>
          <p:cxnSp>
            <p:nvCxnSpPr>
              <p:cNvPr id="89" name="直接连接符 88"/>
              <p:cNvCxnSpPr/>
              <p:nvPr/>
            </p:nvCxnSpPr>
            <p:spPr>
              <a:xfrm flipH="1">
                <a:off x="3160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接连接符 89"/>
              <p:cNvCxnSpPr/>
              <p:nvPr/>
            </p:nvCxnSpPr>
            <p:spPr>
              <a:xfrm>
                <a:off x="3824" y="8839"/>
                <a:ext cx="479" cy="750"/>
              </a:xfrm>
              <a:prstGeom prst="line">
                <a:avLst/>
              </a:prstGeom>
              <a:ln w="1905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11730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3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92" name="文本框 91"/>
            <p:cNvSpPr txBox="1"/>
            <p:nvPr/>
          </p:nvSpPr>
          <p:spPr>
            <a:xfrm>
              <a:off x="12936" y="4506"/>
              <a:ext cx="807" cy="9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US" sz="3200">
                  <a:latin typeface="楷体" panose="02010609060101010101" charset="-122"/>
                  <a:ea typeface="楷体" panose="02010609060101010101" charset="-122"/>
                </a:rPr>
                <a:t>4</a:t>
              </a:r>
              <a:endParaRPr lang="en-US" sz="3200">
                <a:latin typeface="楷体" panose="02010609060101010101" charset="-122"/>
                <a:ea typeface="楷体" panose="02010609060101010101" charset="-122"/>
              </a:endParaRP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8085455" y="3117851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7141211" y="3453765"/>
            <a:ext cx="729615" cy="425450"/>
          </a:xfrm>
          <a:prstGeom prst="rightArrow">
            <a:avLst>
              <a:gd name="adj1" fmla="val 35522"/>
              <a:gd name="adj2" fmla="val 57164"/>
            </a:avLst>
          </a:prstGeom>
          <a:solidFill>
            <a:srgbClr val="7AC2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085455" y="3676016"/>
            <a:ext cx="1662429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-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=</a:t>
            </a:r>
            <a:r>
              <a:rPr lang="en-US" sz="3200">
                <a:latin typeface="Calibri Light" panose="020F0302020204030204"/>
                <a:ea typeface="黑体" panose="02010609060101010101" pitchFamily="49" charset="-122"/>
                <a:cs typeface="Calibri Light" panose="020F0302020204030204" charset="0"/>
                <a:sym typeface="+mn-ea"/>
              </a:rPr>
              <a:t> </a:t>
            </a: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53286" y="5174615"/>
            <a:ext cx="3367404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③ 想加法算减法</a:t>
            </a:r>
            <a:endParaRPr lang="zh-CN" altLang="en-US" sz="3200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6042026" y="5025391"/>
            <a:ext cx="1054736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7-3=</a:t>
            </a:r>
            <a:endParaRPr 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878321" y="5025391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6696076" y="5744846"/>
            <a:ext cx="1960880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en-US" sz="320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3+(  )=7</a:t>
            </a:r>
            <a:endParaRPr lang="zh-CN" altLang="en-US" sz="3200"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943601" y="5744846"/>
            <a:ext cx="774065" cy="584771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想：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372985" y="5744846"/>
            <a:ext cx="595025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zh-CN" altLang="en-US" sz="32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？</a:t>
            </a:r>
            <a:endParaRPr lang="zh-CN" altLang="en-US" sz="32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7408546" y="5744846"/>
            <a:ext cx="389840" cy="584771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charset="-122"/>
                <a:sym typeface="+mn-ea"/>
              </a:rPr>
              <a:t>4</a:t>
            </a:r>
            <a:endParaRPr lang="en-US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charset="-122"/>
              <a:sym typeface="+mn-ea"/>
            </a:endParaRPr>
          </a:p>
        </p:txBody>
      </p:sp>
      <p:cxnSp>
        <p:nvCxnSpPr>
          <p:cNvPr id="51" name="直接箭头连接符 50"/>
          <p:cNvCxnSpPr/>
          <p:nvPr/>
        </p:nvCxnSpPr>
        <p:spPr>
          <a:xfrm flipH="1" flipV="1">
            <a:off x="7080251" y="5512435"/>
            <a:ext cx="507365" cy="33909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459231" y="1929766"/>
            <a:ext cx="4316730" cy="830993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320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6、7减几的计算方法：</a:t>
            </a:r>
            <a:endParaRPr lang="zh-CN" altLang="en-US" sz="3200"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3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5" grpId="1"/>
      <p:bldP spid="4" grpId="0"/>
      <p:bldP spid="8" grpId="0"/>
      <p:bldP spid="14" grpId="0" animBg="1"/>
      <p:bldP spid="9" grpId="0"/>
      <p:bldP spid="2" grpId="0"/>
      <p:bldP spid="44" grpId="0"/>
      <p:bldP spid="45" grpId="0"/>
      <p:bldP spid="46" grpId="0"/>
      <p:bldP spid="48" grpId="0"/>
      <p:bldP spid="49" grpId="0"/>
      <p:bldP spid="49" grpId="1"/>
      <p:bldP spid="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016689" y="857595"/>
            <a:ext cx="2862581" cy="723271"/>
          </a:xfrm>
          <a:prstGeom prst="rect">
            <a:avLst/>
          </a:prstGeom>
          <a:noFill/>
          <a:ln>
            <a:noFill/>
          </a:ln>
        </p:spPr>
        <p:txBody>
          <a:bodyPr wrap="square" lIns="91435" tIns="45718" rIns="91435" bIns="45718" rtlCol="0" anchor="t">
            <a:spAutoFit/>
          </a:bodyPr>
          <a:lstStyle/>
          <a:p>
            <a:pPr algn="l"/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堂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小</a:t>
            </a:r>
            <a:r>
              <a:rPr lang="en-US" altLang="zh-CN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zh-CN" altLang="en-US" sz="4100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测</a:t>
            </a:r>
            <a:endParaRPr lang="zh-CN" altLang="en-US" sz="4100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8" name="矩形 18"/>
          <p:cNvSpPr>
            <a:spLocks noChangeArrowheads="1"/>
          </p:cNvSpPr>
          <p:nvPr/>
        </p:nvSpPr>
        <p:spPr bwMode="auto">
          <a:xfrm>
            <a:off x="935356" y="1781811"/>
            <a:ext cx="3753485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1. </a:t>
            </a:r>
            <a:r>
              <a:rPr lang="zh-CN" altLang="en-US" sz="3000">
                <a:latin typeface="楷体" panose="02010609060101010101" charset="-122"/>
                <a:ea typeface="楷体" panose="02010609060101010101" charset="-122"/>
                <a:sym typeface="+mn-ea"/>
              </a:rPr>
              <a:t>摆一摆，填一填。</a:t>
            </a:r>
            <a:endParaRPr lang="zh-CN" altLang="en-US" sz="3000"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44980" y="2598420"/>
            <a:ext cx="4238625" cy="20955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45681" y="2665095"/>
            <a:ext cx="3914775" cy="1962150"/>
          </a:xfrm>
          <a:prstGeom prst="rect">
            <a:avLst/>
          </a:prstGeom>
        </p:spPr>
      </p:pic>
      <p:grpSp>
        <p:nvGrpSpPr>
          <p:cNvPr id="22" name="组合 21"/>
          <p:cNvGrpSpPr/>
          <p:nvPr/>
        </p:nvGrpSpPr>
        <p:grpSpPr>
          <a:xfrm>
            <a:off x="2529205" y="4951732"/>
            <a:ext cx="2667000" cy="646430"/>
            <a:chOff x="8051" y="6708"/>
            <a:chExt cx="4200" cy="1018"/>
          </a:xfrm>
        </p:grpSpPr>
        <p:sp>
          <p:nvSpPr>
            <p:cNvPr id="21" name="文本框 20"/>
            <p:cNvSpPr txBox="1"/>
            <p:nvPr/>
          </p:nvSpPr>
          <p:spPr>
            <a:xfrm>
              <a:off x="8051" y="6708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3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 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1325" y="6708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4684395" y="495173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676140" y="59556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3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2529205" y="5955666"/>
            <a:ext cx="2658745" cy="646430"/>
            <a:chOff x="8051" y="8289"/>
            <a:chExt cx="4187" cy="1018"/>
          </a:xfrm>
        </p:grpSpPr>
        <p:sp>
          <p:nvSpPr>
            <p:cNvPr id="28" name="文本框 27"/>
            <p:cNvSpPr txBox="1"/>
            <p:nvPr/>
          </p:nvSpPr>
          <p:spPr>
            <a:xfrm>
              <a:off x="8051" y="8289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7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11312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9597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579496" y="59556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4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887337" y="4951730"/>
            <a:ext cx="2208529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6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 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</a:rPr>
              <a:t>-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</a:rPr>
              <a:t>  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 </a:t>
            </a:r>
            <a:r>
              <a:rPr lang="en-US" altLang="zh-CN" sz="3600">
                <a:latin typeface="Calibri Light" panose="020F0302020204030204"/>
                <a:ea typeface="楷体" panose="02010609060101010101" charset="-122"/>
                <a:cs typeface="Calibri Light" panose="020F0302020204030204" charset="0"/>
                <a:sym typeface="+mn-ea"/>
              </a:rPr>
              <a:t>   </a:t>
            </a:r>
            <a:r>
              <a:rPr lang="en-US" altLang="zh-CN" sz="3600">
                <a:latin typeface="楷体" panose="02010609060101010101" charset="-122"/>
                <a:ea typeface="楷体" panose="02010609060101010101" charset="-122"/>
                <a:sym typeface="+mn-ea"/>
              </a:rPr>
              <a:t>=</a:t>
            </a:r>
            <a:endParaRPr lang="en-US" altLang="zh-CN" sz="360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9966324" y="49517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10042526" y="4951730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34271" y="59556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8430262" y="5955665"/>
            <a:ext cx="2208529" cy="646429"/>
            <a:chOff x="8906" y="8289"/>
            <a:chExt cx="3478" cy="1018"/>
          </a:xfrm>
        </p:grpSpPr>
        <p:sp>
          <p:nvSpPr>
            <p:cNvPr id="40" name="文本框 39"/>
            <p:cNvSpPr txBox="1"/>
            <p:nvPr/>
          </p:nvSpPr>
          <p:spPr>
            <a:xfrm>
              <a:off x="8906" y="8289"/>
              <a:ext cx="3478" cy="10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</a:rPr>
                <a:t>-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</a:rPr>
                <a:t>     </a:t>
              </a:r>
              <a:r>
                <a:rPr lang="en-US" altLang="zh-CN" sz="3600">
                  <a:latin typeface="Calibri Light" panose="020F0302020204030204"/>
                  <a:ea typeface="楷体" panose="02010609060101010101" charset="-122"/>
                  <a:cs typeface="Calibri Light" panose="020F0302020204030204" charset="0"/>
                  <a:sym typeface="+mn-ea"/>
                </a:rPr>
                <a:t> </a:t>
              </a:r>
              <a:r>
                <a:rPr lang="en-US" altLang="zh-CN" sz="3600">
                  <a:latin typeface="楷体" panose="02010609060101010101" charset="-122"/>
                  <a:ea typeface="楷体" panose="02010609060101010101" charset="-122"/>
                  <a:sym typeface="+mn-ea"/>
                </a:rPr>
                <a:t>=</a:t>
              </a:r>
              <a:endParaRPr lang="en-US" altLang="zh-CN" sz="3600">
                <a:latin typeface="楷体" panose="02010609060101010101" charset="-122"/>
                <a:ea typeface="楷体" panose="02010609060101010101" charset="-122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11312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9597" y="8289"/>
              <a:ext cx="926" cy="926"/>
            </a:xfrm>
            <a:prstGeom prst="rect">
              <a:avLst/>
            </a:prstGeom>
            <a:noFill/>
            <a:ln w="19050">
              <a:solidFill>
                <a:srgbClr val="EC008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8937625" y="5955665"/>
            <a:ext cx="435610" cy="646327"/>
          </a:xfrm>
          <a:prstGeom prst="rect">
            <a:avLst/>
          </a:prstGeom>
          <a:noFill/>
        </p:spPr>
        <p:txBody>
          <a:bodyPr wrap="square" lIns="91435" tIns="45718" rIns="91435" bIns="45718" rtlCol="0">
            <a:spAutoFit/>
          </a:bodyPr>
          <a:lstStyle/>
          <a:p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5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8937625" y="4951730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1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7887335" y="5955665"/>
            <a:ext cx="415488" cy="646327"/>
          </a:xfrm>
          <a:prstGeom prst="rect">
            <a:avLst/>
          </a:prstGeom>
          <a:noFill/>
        </p:spPr>
        <p:txBody>
          <a:bodyPr wrap="none" lIns="91435" tIns="45718" rIns="91435" bIns="45718" rtlCol="0">
            <a:spAutoFit/>
          </a:bodyPr>
          <a:lstStyle/>
          <a:p>
            <a:pPr algn="l"/>
            <a:r>
              <a:rPr lang="en-US" altLang="zh-CN" sz="360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6</a:t>
            </a:r>
            <a:endParaRPr lang="en-US" altLang="zh-CN" sz="360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sym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8863965" y="4951731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7809865" y="5970270"/>
            <a:ext cx="588010" cy="588009"/>
          </a:xfrm>
          <a:prstGeom prst="rect">
            <a:avLst/>
          </a:prstGeom>
          <a:noFill/>
          <a:ln w="19050">
            <a:solidFill>
              <a:srgbClr val="EC008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5" tIns="45718" rIns="91435" bIns="45718"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32" grpId="0"/>
      <p:bldP spid="36" grpId="0"/>
      <p:bldP spid="38" grpId="0"/>
      <p:bldP spid="43" grpId="0"/>
      <p:bldP spid="44" grpId="0"/>
      <p:bldP spid="4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矩形 18"/>
          <p:cNvSpPr>
            <a:spLocks noChangeArrowheads="1"/>
          </p:cNvSpPr>
          <p:nvPr/>
        </p:nvSpPr>
        <p:spPr bwMode="auto">
          <a:xfrm>
            <a:off x="1106171" y="1643380"/>
            <a:ext cx="701040" cy="58477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91435" tIns="45718" rIns="91435" bIns="45718">
            <a:spAutoFit/>
          </a:bodyPr>
          <a:lstStyle/>
          <a:p>
            <a:r>
              <a:rPr lang="en-US" altLang="zh-CN" sz="3200" b="1">
                <a:latin typeface="Arial" panose="020B0604020202020204" pitchFamily="34" charset="0"/>
                <a:ea typeface="楷体_GB2312" pitchFamily="49" charset="-122"/>
              </a:rPr>
              <a:t>2. </a:t>
            </a:r>
            <a:endParaRPr lang="zh-CN" altLang="en-US" sz="3200">
              <a:latin typeface="楷体" panose="02010609060101010101" charset="-122"/>
              <a:ea typeface="楷体" panose="02010609060101010101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400811" y="1724025"/>
            <a:ext cx="10193020" cy="4466590"/>
            <a:chOff x="2206" y="2715"/>
            <a:chExt cx="16052" cy="7034"/>
          </a:xfrm>
        </p:grpSpPr>
        <p:pic>
          <p:nvPicPr>
            <p:cNvPr id="39" name="Picture 11"/>
            <p:cNvPicPr>
              <a:picLocks noChangeAspect="1" noChangeArrowheads="1"/>
            </p:cNvPicPr>
            <p:nvPr/>
          </p:nvPicPr>
          <p:blipFill>
            <a:blip r:embed="rId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2206" y="2715"/>
              <a:ext cx="16053" cy="7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" name="直接连接符 1"/>
            <p:cNvCxnSpPr/>
            <p:nvPr/>
          </p:nvCxnSpPr>
          <p:spPr>
            <a:xfrm flipV="1">
              <a:off x="5579" y="6336"/>
              <a:ext cx="3001" cy="1237"/>
            </a:xfrm>
            <a:prstGeom prst="line">
              <a:avLst/>
            </a:prstGeom>
            <a:ln w="28575">
              <a:solidFill>
                <a:srgbClr val="EC008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接连接符 85"/>
          <p:cNvCxnSpPr/>
          <p:nvPr/>
        </p:nvCxnSpPr>
        <p:spPr>
          <a:xfrm>
            <a:off x="3050541" y="3855086"/>
            <a:ext cx="4300220" cy="53467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直接连接符 86"/>
          <p:cNvCxnSpPr/>
          <p:nvPr/>
        </p:nvCxnSpPr>
        <p:spPr>
          <a:xfrm>
            <a:off x="3209289" y="2844166"/>
            <a:ext cx="2556510" cy="20212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直接连接符 87"/>
          <p:cNvCxnSpPr/>
          <p:nvPr/>
        </p:nvCxnSpPr>
        <p:spPr>
          <a:xfrm flipH="1">
            <a:off x="6637022" y="2854326"/>
            <a:ext cx="564514" cy="155511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/>
          <p:cNvCxnSpPr/>
          <p:nvPr/>
        </p:nvCxnSpPr>
        <p:spPr>
          <a:xfrm>
            <a:off x="5200015" y="2814321"/>
            <a:ext cx="1268096" cy="166433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5767070" y="3855086"/>
            <a:ext cx="4078605" cy="4953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>
            <a:off x="6113780" y="3039745"/>
            <a:ext cx="2997835" cy="187515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H="1" flipV="1">
            <a:off x="7687946" y="4469131"/>
            <a:ext cx="2225039" cy="65214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MzkyMmExYzMyNGI2NDZkYjhmY2JmMGNiY2ZkOWFhOWY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613</Words>
  <Application>WPS 演示</Application>
  <PresentationFormat>自定义</PresentationFormat>
  <Paragraphs>221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7" baseType="lpstr">
      <vt:lpstr>Arial</vt:lpstr>
      <vt:lpstr>宋体</vt:lpstr>
      <vt:lpstr>Wingdings</vt:lpstr>
      <vt:lpstr>华文楷体</vt:lpstr>
      <vt:lpstr>微软雅黑</vt:lpstr>
      <vt:lpstr>楷体</vt:lpstr>
      <vt:lpstr>华文细黑</vt:lpstr>
      <vt:lpstr>Calibri Light</vt:lpstr>
      <vt:lpstr>Calibri Light</vt:lpstr>
      <vt:lpstr>楷体_GB2312</vt:lpstr>
      <vt:lpstr>新宋体</vt:lpstr>
      <vt:lpstr>黑体</vt:lpstr>
      <vt:lpstr>Arial</vt:lpstr>
      <vt:lpstr>Arial Unicode MS</vt:lpstr>
      <vt:lpstr>Calibri</vt:lpstr>
      <vt:lpstr>第一PPT模板网-WWW.1PPT.COM</vt:lpstr>
      <vt:lpstr>第八单元  10以内的加法和减法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2022-07-23T11:45:00Z</cp:lastPrinted>
  <dcterms:created xsi:type="dcterms:W3CDTF">2022-07-23T11:45:00Z</dcterms:created>
  <dcterms:modified xsi:type="dcterms:W3CDTF">2023-11-02T08:39:06Z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AF20E39B5D5641D5B63525E3096AA52A_12</vt:lpwstr>
  </property>
  <property fmtid="{D5CDD505-2E9C-101B-9397-08002B2CF9AE}" pid="3" name="KSOProductBuildVer">
    <vt:lpwstr>2052-12.1.0.15712</vt:lpwstr>
  </property>
</Properties>
</file>