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2" r:id="rId26"/>
    <p:sldId id="285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8675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2867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227C29D-390E-4B54-A9C3-DA844EACA951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9" name="备注占位符 2"/>
          <p:cNvSpPr>
            <a:spLocks noGrp="1" noChangeArrowheads="1"/>
          </p:cNvSpPr>
          <p:nvPr>
            <p:ph type="body" idx="6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  <p:sp>
        <p:nvSpPr>
          <p:cNvPr id="2970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995FF50-99C7-460E-B807-CF536BEAE2E2}" type="slidenum">
              <a:rPr lang="zh-CN" altLang="en-US" sz="1200">
                <a:latin typeface="Arial" panose="020B0604020202020204" pitchFamily="34" charset="0"/>
              </a:rPr>
            </a:fld>
            <a:endParaRPr lang="zh-CN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dpi="0" rotWithShape="0">
          <a:blip r:embed="rId2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PPT模板2.png"/>
          <p:cNvPicPr>
            <a:picLocks noChangeAspect="1" noChangeArrowheads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" y="1551"/>
            <a:ext cx="12192000" cy="6856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 bwMode="auto">
          <a:xfrm>
            <a:off x="5689600" y="482600"/>
            <a:ext cx="6502400" cy="101600"/>
          </a:xfrm>
          <a:prstGeom prst="rect">
            <a:avLst/>
          </a:prstGeom>
          <a:gradFill flip="none" rotWithShape="1">
            <a:gsLst>
              <a:gs pos="0">
                <a:srgbClr val="66CCFF">
                  <a:tint val="66000"/>
                  <a:satMod val="160000"/>
                </a:srgbClr>
              </a:gs>
              <a:gs pos="50000">
                <a:srgbClr val="66CCFF">
                  <a:tint val="44500"/>
                  <a:satMod val="160000"/>
                </a:srgbClr>
              </a:gs>
              <a:gs pos="100000">
                <a:srgbClr val="66CCFF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20068" tIns="60035" rIns="120068" bIns="60035"/>
          <a:lstStyle/>
          <a:p>
            <a:pPr defTabSz="1200150" eaLnBrk="0" hangingPunct="0">
              <a:buFontTx/>
              <a:buNone/>
              <a:defRPr/>
            </a:pPr>
            <a:endParaRPr lang="zh-CN" altLang="en-US" sz="2345"/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0" y="0"/>
            <a:ext cx="5080661" cy="584551"/>
          </a:xfrm>
          <a:prstGeom prst="rect">
            <a:avLst/>
          </a:prstGeom>
          <a:solidFill>
            <a:srgbClr val="A3E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20068" tIns="60035" rIns="120068" bIns="60035"/>
          <a:lstStyle>
            <a:lvl1pPr defTabSz="1228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defTabSz="1228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defTabSz="1228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defTabSz="1228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defTabSz="1228725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914650" indent="-628650" defTabSz="1228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3371850" indent="-628650" defTabSz="1228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829050" indent="-628650" defTabSz="1228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4286250" indent="-628650" defTabSz="12287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buNone/>
              <a:defRPr/>
            </a:pPr>
            <a:endParaRPr lang="zh-CN" altLang="en-US" sz="2345"/>
          </a:p>
        </p:txBody>
      </p:sp>
      <p:sp>
        <p:nvSpPr>
          <p:cNvPr id="9" name="圆角矩形 13"/>
          <p:cNvSpPr/>
          <p:nvPr/>
        </p:nvSpPr>
        <p:spPr bwMode="auto">
          <a:xfrm>
            <a:off x="188937" y="600056"/>
            <a:ext cx="11774433" cy="6065678"/>
          </a:xfrm>
          <a:prstGeom prst="roundRect">
            <a:avLst>
              <a:gd name="adj" fmla="val 6600"/>
            </a:avLst>
          </a:prstGeom>
          <a:solidFill>
            <a:srgbClr val="FFFFFF">
              <a:alpha val="87059"/>
            </a:srgbClr>
          </a:solidFill>
          <a:ln w="952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buFontTx/>
              <a:buNone/>
              <a:defRPr/>
            </a:pPr>
            <a:endParaRPr lang="zh-CN" altLang="en-US" sz="1760"/>
          </a:p>
        </p:txBody>
      </p:sp>
      <p:sp>
        <p:nvSpPr>
          <p:cNvPr id="10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E5025-1058-4871-B72D-D33E6B63F935}" type="slidenum">
              <a:rPr lang="en-US" altLang="zh-CN"/>
            </a:fld>
            <a:endParaRPr lang="en-US" altLang="zh-CN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5.jpeg"/><Relationship Id="rId1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7.jpeg"/><Relationship Id="rId1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7.xml"/><Relationship Id="rId25" Type="http://schemas.openxmlformats.org/officeDocument/2006/relationships/slideLayout" Target="../slideLayouts/slideLayout12.xml"/><Relationship Id="rId24" Type="http://schemas.openxmlformats.org/officeDocument/2006/relationships/image" Target="../media/image20.jpeg"/><Relationship Id="rId23" Type="http://schemas.openxmlformats.org/officeDocument/2006/relationships/image" Target="../media/image21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jpeg"/><Relationship Id="rId1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0.jpeg"/><Relationship Id="rId1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414636" y="3499550"/>
            <a:ext cx="4470534" cy="57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43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3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3125" dirty="0">
                <a:latin typeface="黑体" panose="02010609060101010101" pitchFamily="49" charset="-122"/>
                <a:ea typeface="黑体" panose="02010609060101010101" pitchFamily="49" charset="-122"/>
              </a:rPr>
              <a:t>苏教版数学一年级上册</a:t>
            </a:r>
            <a:endParaRPr lang="zh-CN" altLang="en-US" sz="3125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TextBox 48"/>
          <p:cNvSpPr txBox="1"/>
          <p:nvPr/>
        </p:nvSpPr>
        <p:spPr>
          <a:xfrm>
            <a:off x="6414770" y="1604277"/>
            <a:ext cx="4470400" cy="1568450"/>
          </a:xfrm>
          <a:prstGeom prst="rect">
            <a:avLst/>
          </a:prstGeom>
          <a:noFill/>
          <a:effectLst>
            <a:softEdge rad="31750"/>
          </a:effectLst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得数是</a:t>
            </a:r>
            <a:r>
              <a:rPr lang="en-US" altLang="zh-CN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zh-CN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的加法</a:t>
            </a:r>
            <a:endParaRPr lang="zh-CN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buFontTx/>
              <a:buNone/>
              <a:defRPr/>
            </a:pPr>
            <a:r>
              <a:rPr lang="zh-CN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63500">
                    <a:schemeClr val="accent4">
                      <a:lumMod val="75000"/>
                    </a:schemeClr>
                  </a:glo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与相应的减法</a:t>
            </a:r>
            <a:endParaRPr lang="zh-CN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63500">
                  <a:schemeClr val="accent4">
                    <a:lumMod val="75000"/>
                  </a:schemeClr>
                </a:glo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6414636" y="3184792"/>
            <a:ext cx="4522899" cy="17056"/>
          </a:xfrm>
          <a:prstGeom prst="line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2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735" y="6392842"/>
            <a:ext cx="2381616" cy="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9525" y="6360280"/>
            <a:ext cx="2381616" cy="51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3439" y="6375786"/>
            <a:ext cx="2381616" cy="51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41779" y="6360280"/>
            <a:ext cx="2380065" cy="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625693" y="6360280"/>
            <a:ext cx="2381616" cy="513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0" descr="http://pic127.nipic.com/file/20170425/7685153_151001095000_2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FCD"/>
              </a:clrFrom>
              <a:clrTo>
                <a:srgbClr val="FDFFC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827447" y="6360280"/>
            <a:ext cx="1221819" cy="497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6" descr="http://img.bbs.redocn.com/attachments/day_100107/20100107_203c4d8ac2e85d8a4bb3fuqXlPrO6iFy.gif"/>
          <p:cNvPicPr>
            <a:picLocks noChangeAspect="1" noChangeArrowheads="1" noCrop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 rot="18839372" flipH="1">
            <a:off x="8808655" y="5783483"/>
            <a:ext cx="531833" cy="525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9" name="Picture 16" descr="http://img.bbs.redocn.com/attachments/day_100107/20100107_203c4d8ac2e85d8a4bb3fuqXlPrO6iFy.gif"/>
          <p:cNvPicPr>
            <a:picLocks noChangeAspect="1" noChangeArrowheads="1" noCrop="1"/>
          </p:cNvPicPr>
          <p:nvPr/>
        </p:nvPicPr>
        <p:blipFill>
          <a:blip r:embed="rId6" cstate="email"/>
          <a:stretch>
            <a:fillRect/>
          </a:stretch>
        </p:blipFill>
        <p:spPr bwMode="auto">
          <a:xfrm rot="14639347" flipH="1">
            <a:off x="9830455" y="5975749"/>
            <a:ext cx="424846" cy="418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1787" y="1493113"/>
            <a:ext cx="5765543" cy="346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1" name="TextBox 20"/>
          <p:cNvSpPr txBox="1"/>
          <p:nvPr/>
        </p:nvSpPr>
        <p:spPr>
          <a:xfrm>
            <a:off x="490409" y="335844"/>
            <a:ext cx="1876425" cy="5857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第八单元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8382635" y="1438910"/>
            <a:ext cx="3881120" cy="4062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94299" y="4081242"/>
            <a:ext cx="1531620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85536" y="3130218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8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785536" y="3701722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+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8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142990" y="3168322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3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6142990" y="3701722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5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线形标注 1 18"/>
          <p:cNvSpPr/>
          <p:nvPr/>
        </p:nvSpPr>
        <p:spPr>
          <a:xfrm>
            <a:off x="2820035" y="1438910"/>
            <a:ext cx="6716395" cy="1053464"/>
          </a:xfrm>
          <a:prstGeom prst="borderCallout1">
            <a:avLst>
              <a:gd name="adj1" fmla="val 18750"/>
              <a:gd name="adj2" fmla="val -8333"/>
              <a:gd name="adj3" fmla="val 22423"/>
              <a:gd name="adj4" fmla="val -8338"/>
            </a:avLst>
          </a:prstGeom>
          <a:solidFill>
            <a:srgbClr val="FFCC66"/>
          </a:solidFill>
          <a:ln w="9525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如果没有图片的提示，我们怎么算出这四个算式的得数呢？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线形标注 1 19"/>
          <p:cNvSpPr/>
          <p:nvPr/>
        </p:nvSpPr>
        <p:spPr>
          <a:xfrm>
            <a:off x="2653591" y="4546918"/>
            <a:ext cx="3525520" cy="560704"/>
          </a:xfrm>
          <a:prstGeom prst="borderCallout1">
            <a:avLst>
              <a:gd name="adj1" fmla="val 2265"/>
              <a:gd name="adj2" fmla="val -20618"/>
              <a:gd name="adj3" fmla="val 62278"/>
              <a:gd name="adj4" fmla="val -5806"/>
            </a:avLst>
          </a:prstGeom>
          <a:solidFill>
            <a:srgbClr val="00B0F0"/>
          </a:solidFill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想：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和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合成了</a:t>
            </a:r>
            <a:r>
              <a:rPr lang="en-US" altLang="zh-CN" sz="32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785235" y="3118485"/>
            <a:ext cx="2037080" cy="5715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38323" y="3226361"/>
            <a:ext cx="1531620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85536" y="1695282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+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8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785536" y="2266786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+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8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142990" y="1733386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3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6142990" y="2266786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5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3748405" y="2216949"/>
            <a:ext cx="2037080" cy="5715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569210" y="3685293"/>
            <a:ext cx="4395470" cy="5835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因为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5+3=8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，所以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3+5=8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415415" y="3041980"/>
            <a:ext cx="1531620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785536" y="1948506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+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8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3785536" y="2520010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+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8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142990" y="1986610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 3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6142990" y="2520010"/>
            <a:ext cx="20002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</a:t>
            </a:r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 5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142990" y="1986303"/>
            <a:ext cx="2037080" cy="5715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251346" y="3571252"/>
            <a:ext cx="6344285" cy="5835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用加算减：因为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5+3=8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，所以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</a:rPr>
              <a:t>8-5=3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9180216" y="2978268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" name="Picture 1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13423" y="2164856"/>
            <a:ext cx="5125085" cy="323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组合 17"/>
          <p:cNvGrpSpPr/>
          <p:nvPr/>
        </p:nvGrpSpPr>
        <p:grpSpPr>
          <a:xfrm>
            <a:off x="6753868" y="2105801"/>
            <a:ext cx="2828925" cy="583565"/>
            <a:chOff x="3275654" y="3467407"/>
            <a:chExt cx="2827999" cy="583189"/>
          </a:xfrm>
        </p:grpSpPr>
        <p:sp>
          <p:nvSpPr>
            <p:cNvPr id="14" name="TextBox 11"/>
            <p:cNvSpPr txBox="1"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6 </a:t>
              </a:r>
              <a:r>
                <a:rPr lang="zh-CN" altLang="en-US" sz="3200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＋ </a:t>
              </a:r>
              <a:r>
                <a:rPr lang="en-US" altLang="zh-CN" sz="3200" dirty="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  =</a:t>
              </a:r>
              <a:endPara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5602167" y="3526424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9138306" y="2105778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21" name="组合 17"/>
          <p:cNvGrpSpPr/>
          <p:nvPr/>
        </p:nvGrpSpPr>
        <p:grpSpPr>
          <a:xfrm>
            <a:off x="6795778" y="2978291"/>
            <a:ext cx="2828925" cy="583565"/>
            <a:chOff x="3275654" y="3467407"/>
            <a:chExt cx="2827999" cy="583189"/>
          </a:xfrm>
        </p:grpSpPr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</a:t>
              </a:r>
              <a:r>
                <a:rPr lang="zh-CN" altLang="en-US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＋ </a:t>
              </a:r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602167" y="3526424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3519414" y="3508655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4556664" y="3508020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0" name="矩形 29"/>
          <p:cNvSpPr>
            <a:spLocks noChangeArrowheads="1"/>
          </p:cNvSpPr>
          <p:nvPr/>
        </p:nvSpPr>
        <p:spPr bwMode="auto">
          <a:xfrm>
            <a:off x="7096781" y="2996048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8135006" y="2995413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6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32" name="组合 17"/>
          <p:cNvGrpSpPr/>
          <p:nvPr/>
        </p:nvGrpSpPr>
        <p:grpSpPr>
          <a:xfrm>
            <a:off x="6796413" y="3819666"/>
            <a:ext cx="2828925" cy="583565"/>
            <a:chOff x="3275654" y="3467407"/>
            <a:chExt cx="2827999" cy="583189"/>
          </a:xfrm>
        </p:grpSpPr>
        <p:sp>
          <p:nvSpPr>
            <p:cNvPr id="48" name="TextBox 11"/>
            <p:cNvSpPr txBox="1"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8  -</a:t>
              </a:r>
              <a:r>
                <a:rPr lang="zh-CN" altLang="en-US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 =</a:t>
              </a:r>
              <a:endPara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5602167" y="3526424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9180851" y="3819643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6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grpSp>
        <p:nvGrpSpPr>
          <p:cNvPr id="51" name="组合 17"/>
          <p:cNvGrpSpPr/>
          <p:nvPr/>
        </p:nvGrpSpPr>
        <p:grpSpPr>
          <a:xfrm>
            <a:off x="6796413" y="4669296"/>
            <a:ext cx="2828925" cy="583565"/>
            <a:chOff x="3275654" y="3467407"/>
            <a:chExt cx="2827999" cy="583189"/>
          </a:xfrm>
        </p:grpSpPr>
        <p:sp>
          <p:nvSpPr>
            <p:cNvPr id="52" name="TextBox 11"/>
            <p:cNvSpPr txBox="1">
              <a:spLocks noChangeArrowheads="1"/>
            </p:cNvSpPr>
            <p:nvPr/>
          </p:nvSpPr>
          <p:spPr bwMode="auto">
            <a:xfrm>
              <a:off x="3275654" y="3467407"/>
              <a:ext cx="2596300" cy="58318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-</a:t>
              </a:r>
              <a:r>
                <a:rPr lang="zh-CN" altLang="en-US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r>
                <a:rPr lang="en-US" altLang="zh-CN" sz="3200"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  =</a:t>
              </a:r>
              <a:endParaRPr lang="en-US" altLang="zh-CN" sz="32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5602167" y="3526424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519414" y="3508655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4556664" y="3508020"/>
              <a:ext cx="501486" cy="50132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6" name="矩形 55"/>
          <p:cNvSpPr>
            <a:spLocks noChangeArrowheads="1"/>
          </p:cNvSpPr>
          <p:nvPr/>
        </p:nvSpPr>
        <p:spPr bwMode="auto">
          <a:xfrm>
            <a:off x="7159011" y="4669908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>
            <a:spLocks noChangeArrowheads="1"/>
          </p:cNvSpPr>
          <p:nvPr/>
        </p:nvSpPr>
        <p:spPr bwMode="auto">
          <a:xfrm>
            <a:off x="8197236" y="4669273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6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58" name="矩形 57"/>
          <p:cNvSpPr>
            <a:spLocks noChangeArrowheads="1"/>
          </p:cNvSpPr>
          <p:nvPr/>
        </p:nvSpPr>
        <p:spPr bwMode="auto">
          <a:xfrm>
            <a:off x="9236731" y="4711183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37565" y="1024231"/>
            <a:ext cx="2492386" cy="84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6" grpId="0"/>
      <p:bldP spid="30" grpId="0"/>
      <p:bldP spid="31" grpId="0"/>
      <p:bldP spid="50" grpId="0"/>
      <p:bldP spid="56" grpId="0"/>
      <p:bldP spid="57" grpId="0"/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5339" y="854256"/>
            <a:ext cx="181610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>
                <a:latin typeface="黑体" panose="02010609060101010101" pitchFamily="49" charset="-122"/>
                <a:ea typeface="黑体" panose="02010609060101010101" pitchFamily="49" charset="-122"/>
              </a:rPr>
              <a:t>新知应用</a:t>
            </a:r>
            <a:endParaRPr lang="zh-CN" altLang="en-US" sz="32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508" name="Text Box 30"/>
          <p:cNvSpPr txBox="1"/>
          <p:nvPr/>
        </p:nvSpPr>
        <p:spPr>
          <a:xfrm>
            <a:off x="838200" y="1437640"/>
            <a:ext cx="5689600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000" b="1">
                <a:ea typeface="宋体" panose="02010600030101010101" pitchFamily="2" charset="-122"/>
              </a:rPr>
              <a:t>1.</a:t>
            </a:r>
            <a:endParaRPr lang="zh-CN" altLang="en-US" sz="4000" b="1">
              <a:ea typeface="宋体" panose="02010600030101010101" pitchFamily="2" charset="-122"/>
            </a:endParaRPr>
          </a:p>
        </p:txBody>
      </p:sp>
      <p:pic>
        <p:nvPicPr>
          <p:cNvPr id="72" name="Picture 33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4940" y="1437640"/>
            <a:ext cx="8190865" cy="1972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组合 1"/>
          <p:cNvGrpSpPr/>
          <p:nvPr/>
        </p:nvGrpSpPr>
        <p:grpSpPr>
          <a:xfrm>
            <a:off x="3474403" y="4091935"/>
            <a:ext cx="2011362" cy="461664"/>
            <a:chOff x="5928507" y="3458315"/>
            <a:chExt cx="2011873" cy="461661"/>
          </a:xfrm>
        </p:grpSpPr>
        <p:grpSp>
          <p:nvGrpSpPr>
            <p:cNvPr id="40" name="组合 17"/>
            <p:cNvGrpSpPr/>
            <p:nvPr/>
          </p:nvGrpSpPr>
          <p:grpSpPr>
            <a:xfrm>
              <a:off x="5940153" y="3458315"/>
              <a:ext cx="2000227" cy="461661"/>
              <a:chOff x="3071777" y="3273987"/>
              <a:chExt cx="2000264" cy="461366"/>
            </a:xfrm>
          </p:grpSpPr>
          <p:sp>
            <p:nvSpPr>
              <p:cNvPr id="42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87"/>
                <a:ext cx="2000264" cy="46136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＋     </a:t>
                </a:r>
                <a:r>
                  <a:rPr lang="en-US" altLang="zh-CN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4705229" y="3326348"/>
                <a:ext cx="357284" cy="356957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 bwMode="auto">
            <a:xfrm>
              <a:off x="5928507" y="3510708"/>
              <a:ext cx="357278" cy="357185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矩形 23"/>
          <p:cNvSpPr>
            <a:spLocks noChangeArrowheads="1"/>
          </p:cNvSpPr>
          <p:nvPr/>
        </p:nvSpPr>
        <p:spPr bwMode="auto">
          <a:xfrm>
            <a:off x="4338003" y="409194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6" name="矩形 33"/>
          <p:cNvSpPr>
            <a:spLocks noChangeArrowheads="1"/>
          </p:cNvSpPr>
          <p:nvPr/>
        </p:nvSpPr>
        <p:spPr bwMode="auto">
          <a:xfrm>
            <a:off x="3475990" y="4088765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4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矩形 37"/>
          <p:cNvSpPr/>
          <p:nvPr/>
        </p:nvSpPr>
        <p:spPr bwMode="auto">
          <a:xfrm>
            <a:off x="4360228" y="4144328"/>
            <a:ext cx="357187" cy="35718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 bwMode="auto">
          <a:xfrm>
            <a:off x="4376103" y="4906328"/>
            <a:ext cx="357187" cy="35718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5" name="组合 69"/>
          <p:cNvGrpSpPr/>
          <p:nvPr/>
        </p:nvGrpSpPr>
        <p:grpSpPr>
          <a:xfrm>
            <a:off x="3471228" y="4833299"/>
            <a:ext cx="2011362" cy="461664"/>
            <a:chOff x="5928507" y="3458316"/>
            <a:chExt cx="2011873" cy="461662"/>
          </a:xfrm>
        </p:grpSpPr>
        <p:grpSp>
          <p:nvGrpSpPr>
            <p:cNvPr id="46" name="组合 17"/>
            <p:cNvGrpSpPr/>
            <p:nvPr/>
          </p:nvGrpSpPr>
          <p:grpSpPr>
            <a:xfrm>
              <a:off x="5940153" y="3458316"/>
              <a:ext cx="2000227" cy="461662"/>
              <a:chOff x="3071777" y="3273988"/>
              <a:chExt cx="2000264" cy="461367"/>
            </a:xfrm>
          </p:grpSpPr>
          <p:sp>
            <p:nvSpPr>
              <p:cNvPr id="48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88"/>
                <a:ext cx="2000264" cy="461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＋     </a:t>
                </a:r>
                <a:r>
                  <a:rPr lang="en-US" altLang="zh-CN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4705229" y="3326347"/>
                <a:ext cx="357284" cy="356958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 bwMode="auto">
            <a:xfrm>
              <a:off x="5928507" y="3510707"/>
              <a:ext cx="357278" cy="35718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0" name="组合 74"/>
          <p:cNvGrpSpPr/>
          <p:nvPr/>
        </p:nvGrpSpPr>
        <p:grpSpPr>
          <a:xfrm>
            <a:off x="5923915" y="4833299"/>
            <a:ext cx="2011363" cy="461664"/>
            <a:chOff x="5928507" y="3458316"/>
            <a:chExt cx="2011873" cy="461662"/>
          </a:xfrm>
        </p:grpSpPr>
        <p:grpSp>
          <p:nvGrpSpPr>
            <p:cNvPr id="51" name="组合 17"/>
            <p:cNvGrpSpPr/>
            <p:nvPr/>
          </p:nvGrpSpPr>
          <p:grpSpPr>
            <a:xfrm>
              <a:off x="5940153" y="3458316"/>
              <a:ext cx="2000227" cy="461662"/>
              <a:chOff x="3071777" y="3273988"/>
              <a:chExt cx="2000264" cy="461367"/>
            </a:xfrm>
          </p:grpSpPr>
          <p:sp>
            <p:nvSpPr>
              <p:cNvPr id="53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88"/>
                <a:ext cx="2000264" cy="461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－     </a:t>
                </a:r>
                <a:r>
                  <a:rPr lang="en-US" altLang="zh-CN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4705228" y="3326347"/>
                <a:ext cx="357285" cy="356958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2" name="矩形 51"/>
            <p:cNvSpPr/>
            <p:nvPr/>
          </p:nvSpPr>
          <p:spPr bwMode="auto">
            <a:xfrm>
              <a:off x="5928507" y="3510707"/>
              <a:ext cx="357279" cy="35718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5" name="组合 79"/>
          <p:cNvGrpSpPr/>
          <p:nvPr/>
        </p:nvGrpSpPr>
        <p:grpSpPr>
          <a:xfrm>
            <a:off x="5923915" y="4068124"/>
            <a:ext cx="2011363" cy="461664"/>
            <a:chOff x="5928507" y="3458316"/>
            <a:chExt cx="2011873" cy="461662"/>
          </a:xfrm>
        </p:grpSpPr>
        <p:grpSp>
          <p:nvGrpSpPr>
            <p:cNvPr id="56" name="组合 17"/>
            <p:cNvGrpSpPr/>
            <p:nvPr/>
          </p:nvGrpSpPr>
          <p:grpSpPr>
            <a:xfrm>
              <a:off x="5940153" y="3458316"/>
              <a:ext cx="2000227" cy="461662"/>
              <a:chOff x="3071777" y="3273988"/>
              <a:chExt cx="2000264" cy="461367"/>
            </a:xfrm>
          </p:grpSpPr>
          <p:sp>
            <p:nvSpPr>
              <p:cNvPr id="58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88"/>
                <a:ext cx="2000264" cy="461367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－     </a:t>
                </a:r>
                <a:r>
                  <a:rPr lang="en-US" altLang="zh-CN" sz="2400" b="1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 b="1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4705228" y="3326347"/>
                <a:ext cx="357285" cy="356958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 sz="2400" b="1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57" name="矩形 56"/>
            <p:cNvSpPr/>
            <p:nvPr/>
          </p:nvSpPr>
          <p:spPr bwMode="auto">
            <a:xfrm>
              <a:off x="5928507" y="3510707"/>
              <a:ext cx="357279" cy="357186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2400" b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0" name="矩形 59"/>
          <p:cNvSpPr/>
          <p:nvPr/>
        </p:nvSpPr>
        <p:spPr bwMode="auto">
          <a:xfrm>
            <a:off x="6781165" y="4139565"/>
            <a:ext cx="357188" cy="35718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矩形 60"/>
          <p:cNvSpPr/>
          <p:nvPr/>
        </p:nvSpPr>
        <p:spPr bwMode="auto">
          <a:xfrm>
            <a:off x="6781165" y="4885690"/>
            <a:ext cx="357188" cy="35718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2" name="矩形 61"/>
          <p:cNvSpPr>
            <a:spLocks noChangeArrowheads="1"/>
          </p:cNvSpPr>
          <p:nvPr/>
        </p:nvSpPr>
        <p:spPr bwMode="auto">
          <a:xfrm>
            <a:off x="5119053" y="408559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3" name="矩形 62"/>
          <p:cNvSpPr>
            <a:spLocks noChangeArrowheads="1"/>
          </p:cNvSpPr>
          <p:nvPr/>
        </p:nvSpPr>
        <p:spPr bwMode="auto">
          <a:xfrm>
            <a:off x="3458528" y="4833303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4" name="矩形 63"/>
          <p:cNvSpPr>
            <a:spLocks noChangeArrowheads="1"/>
          </p:cNvSpPr>
          <p:nvPr/>
        </p:nvSpPr>
        <p:spPr bwMode="auto">
          <a:xfrm>
            <a:off x="4388803" y="483489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5" name="矩形 64"/>
          <p:cNvSpPr>
            <a:spLocks noChangeArrowheads="1"/>
          </p:cNvSpPr>
          <p:nvPr/>
        </p:nvSpPr>
        <p:spPr bwMode="auto">
          <a:xfrm>
            <a:off x="5112703" y="4833303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6" name="矩形 65"/>
          <p:cNvSpPr>
            <a:spLocks noChangeArrowheads="1"/>
          </p:cNvSpPr>
          <p:nvPr/>
        </p:nvSpPr>
        <p:spPr bwMode="auto">
          <a:xfrm>
            <a:off x="5925503" y="407289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7" name="矩形 66"/>
          <p:cNvSpPr>
            <a:spLocks noChangeArrowheads="1"/>
          </p:cNvSpPr>
          <p:nvPr/>
        </p:nvSpPr>
        <p:spPr bwMode="auto">
          <a:xfrm>
            <a:off x="6768465" y="407289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8" name="矩形 67"/>
          <p:cNvSpPr>
            <a:spLocks noChangeArrowheads="1"/>
          </p:cNvSpPr>
          <p:nvPr/>
        </p:nvSpPr>
        <p:spPr bwMode="auto">
          <a:xfrm>
            <a:off x="7581265" y="407289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69" name="矩形 68"/>
          <p:cNvSpPr>
            <a:spLocks noChangeArrowheads="1"/>
          </p:cNvSpPr>
          <p:nvPr/>
        </p:nvSpPr>
        <p:spPr bwMode="auto">
          <a:xfrm>
            <a:off x="5935028" y="4836478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0" name="矩形 69"/>
          <p:cNvSpPr>
            <a:spLocks noChangeArrowheads="1"/>
          </p:cNvSpPr>
          <p:nvPr/>
        </p:nvSpPr>
        <p:spPr bwMode="auto">
          <a:xfrm>
            <a:off x="6777990" y="4828540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1" name="矩形 70"/>
          <p:cNvSpPr>
            <a:spLocks noChangeArrowheads="1"/>
          </p:cNvSpPr>
          <p:nvPr/>
        </p:nvSpPr>
        <p:spPr bwMode="auto">
          <a:xfrm>
            <a:off x="7547928" y="4838065"/>
            <a:ext cx="34015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4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4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0"/>
          <p:cNvSpPr txBox="1"/>
          <p:nvPr/>
        </p:nvSpPr>
        <p:spPr>
          <a:xfrm>
            <a:off x="838200" y="874920"/>
            <a:ext cx="56896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>
                <a:ea typeface="宋体" panose="02010600030101010101" pitchFamily="2" charset="-122"/>
              </a:rPr>
              <a:t>2.</a:t>
            </a:r>
            <a:endParaRPr lang="zh-CN" altLang="en-US" sz="3600">
              <a:ea typeface="宋体" panose="02010600030101010101" pitchFamily="2" charset="-122"/>
            </a:endParaRPr>
          </a:p>
        </p:txBody>
      </p:sp>
      <p:pic>
        <p:nvPicPr>
          <p:cNvPr id="19" name="Picture 17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0000"/>
          <a:stretch>
            <a:fillRect/>
          </a:stretch>
        </p:blipFill>
        <p:spPr bwMode="auto">
          <a:xfrm>
            <a:off x="2170430" y="904761"/>
            <a:ext cx="7573645" cy="17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组合 18"/>
          <p:cNvGrpSpPr/>
          <p:nvPr/>
        </p:nvGrpSpPr>
        <p:grpSpPr>
          <a:xfrm>
            <a:off x="4605020" y="2918682"/>
            <a:ext cx="2012950" cy="461963"/>
            <a:chOff x="5928507" y="3458320"/>
            <a:chExt cx="2011873" cy="461960"/>
          </a:xfrm>
        </p:grpSpPr>
        <p:grpSp>
          <p:nvGrpSpPr>
            <p:cNvPr id="21" name="组合 17"/>
            <p:cNvGrpSpPr/>
            <p:nvPr/>
          </p:nvGrpSpPr>
          <p:grpSpPr>
            <a:xfrm>
              <a:off x="5940153" y="3458320"/>
              <a:ext cx="2000227" cy="461960"/>
              <a:chOff x="3071777" y="3273994"/>
              <a:chExt cx="2000264" cy="461665"/>
            </a:xfrm>
          </p:grpSpPr>
          <p:sp>
            <p:nvSpPr>
              <p:cNvPr id="23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94"/>
                <a:ext cx="2000264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＋     </a:t>
                </a:r>
                <a:r>
                  <a:rPr lang="en-US" altLang="zh-CN" sz="240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4705518" y="3326348"/>
                <a:ext cx="357002" cy="356957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2" name="矩形 21"/>
            <p:cNvSpPr/>
            <p:nvPr/>
          </p:nvSpPr>
          <p:spPr bwMode="auto">
            <a:xfrm>
              <a:off x="5928507" y="3510708"/>
              <a:ext cx="356997" cy="357185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4605020" y="3579082"/>
            <a:ext cx="2012950" cy="461963"/>
            <a:chOff x="5928507" y="3458320"/>
            <a:chExt cx="2011873" cy="461960"/>
          </a:xfrm>
        </p:grpSpPr>
        <p:grpSp>
          <p:nvGrpSpPr>
            <p:cNvPr id="29" name="组合 17"/>
            <p:cNvGrpSpPr/>
            <p:nvPr/>
          </p:nvGrpSpPr>
          <p:grpSpPr>
            <a:xfrm>
              <a:off x="5940153" y="3458320"/>
              <a:ext cx="2000227" cy="461960"/>
              <a:chOff x="3071777" y="3273994"/>
              <a:chExt cx="2000264" cy="461665"/>
            </a:xfrm>
          </p:grpSpPr>
          <p:sp>
            <p:nvSpPr>
              <p:cNvPr id="31" name="TextBox 11"/>
              <p:cNvSpPr txBox="1">
                <a:spLocks noChangeArrowheads="1"/>
              </p:cNvSpPr>
              <p:nvPr/>
            </p:nvSpPr>
            <p:spPr bwMode="auto">
              <a:xfrm>
                <a:off x="3071777" y="3273994"/>
                <a:ext cx="2000264" cy="461665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zh-CN" altLang="en-US" sz="240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－     </a:t>
                </a:r>
                <a:r>
                  <a:rPr lang="en-US" altLang="zh-CN" sz="2400">
                    <a:latin typeface="楷体" panose="02010609060101010101" pitchFamily="49" charset="-122"/>
                    <a:ea typeface="楷体" panose="02010609060101010101" pitchFamily="49" charset="-122"/>
                    <a:cs typeface="Arial" panose="020B0604020202020204" pitchFamily="34" charset="0"/>
                  </a:rPr>
                  <a:t>=</a:t>
                </a:r>
                <a:endParaRPr lang="zh-CN" altLang="en-US" sz="2400">
                  <a:latin typeface="楷体" panose="02010609060101010101" pitchFamily="49" charset="-122"/>
                  <a:ea typeface="楷体" panose="02010609060101010101" pitchFamily="49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705518" y="3326348"/>
                <a:ext cx="357002" cy="356957"/>
              </a:xfrm>
              <a:prstGeom prst="rect">
                <a:avLst/>
              </a:prstGeom>
              <a:noFill/>
              <a:ln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zh-CN" altLang="en-US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30" name="矩形 29"/>
            <p:cNvSpPr/>
            <p:nvPr/>
          </p:nvSpPr>
          <p:spPr bwMode="auto">
            <a:xfrm>
              <a:off x="5928507" y="3510708"/>
              <a:ext cx="356997" cy="357185"/>
            </a:xfrm>
            <a:prstGeom prst="rect">
              <a:avLst/>
            </a:prstGeom>
            <a:noFill/>
            <a:ln>
              <a:solidFill>
                <a:srgbClr val="FF33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4598670" y="3493357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矩形 33"/>
          <p:cNvSpPr>
            <a:spLocks noChangeArrowheads="1"/>
          </p:cNvSpPr>
          <p:nvPr/>
        </p:nvSpPr>
        <p:spPr bwMode="auto">
          <a:xfrm>
            <a:off x="5494020" y="3498119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248083" y="3507644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 bwMode="auto">
          <a:xfrm>
            <a:off x="5498783" y="2990120"/>
            <a:ext cx="357187" cy="357187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矩形 36"/>
          <p:cNvSpPr/>
          <p:nvPr/>
        </p:nvSpPr>
        <p:spPr bwMode="auto">
          <a:xfrm>
            <a:off x="5487670" y="3642582"/>
            <a:ext cx="357188" cy="357188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4571365" y="2857722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5454015" y="2876454"/>
            <a:ext cx="3914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6229668" y="2857404"/>
            <a:ext cx="387985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pic>
        <p:nvPicPr>
          <p:cNvPr id="6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85470" y="4006850"/>
            <a:ext cx="2388870" cy="252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线形标注 1 6"/>
          <p:cNvSpPr/>
          <p:nvPr/>
        </p:nvSpPr>
        <p:spPr>
          <a:xfrm>
            <a:off x="2666365" y="4317255"/>
            <a:ext cx="5861685" cy="499110"/>
          </a:xfrm>
          <a:prstGeom prst="borderCallout1">
            <a:avLst>
              <a:gd name="adj1" fmla="val 60928"/>
              <a:gd name="adj2" fmla="val -6920"/>
              <a:gd name="adj3" fmla="val 64099"/>
              <a:gd name="adj4" fmla="val -6683"/>
            </a:avLst>
          </a:prstGeom>
          <a:solidFill>
            <a:srgbClr val="00B0F0"/>
          </a:solidFill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为什么写两道算式？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Picture 13" descr="http://d01.paixin.com/thumbs/3973669/119832154/staff_1024.jpg?watermark/1/image/aHR0cDovL2QwMC5wYWl4aW4uY29tL3dtX2RwXzM2MF9iaWdnZXIucG5n/dissolve/100/gravity/SouthWest/dx/0/dy/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505440" y="5081905"/>
            <a:ext cx="938530" cy="1466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3174365" y="5119052"/>
            <a:ext cx="7331075" cy="95313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  <a:ea typeface="宋体" panose="02010600030101010101" pitchFamily="2" charset="-122"/>
              </a:rPr>
              <a:t>因为黄色的小汽车和红色的小汽车一样多；也就是说两部分一样多。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33" grpId="0"/>
      <p:bldP spid="34" grpId="0"/>
      <p:bldP spid="35" grpId="0"/>
      <p:bldP spid="3" grpId="0"/>
      <p:bldP spid="4" grpId="0"/>
      <p:bldP spid="5" grpId="0"/>
      <p:bldP spid="7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0"/>
          <p:cNvSpPr txBox="1"/>
          <p:nvPr/>
        </p:nvSpPr>
        <p:spPr>
          <a:xfrm>
            <a:off x="838200" y="1437640"/>
            <a:ext cx="56896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>
                <a:ea typeface="宋体" panose="02010600030101010101" pitchFamily="2" charset="-122"/>
              </a:rPr>
              <a:t>3.</a:t>
            </a:r>
            <a:endParaRPr lang="zh-CN" altLang="en-US" sz="3600">
              <a:ea typeface="宋体" panose="02010600030101010101" pitchFamily="2" charset="-122"/>
            </a:endParaRPr>
          </a:p>
        </p:txBody>
      </p:sp>
      <p:pic>
        <p:nvPicPr>
          <p:cNvPr id="11" name="Picture 2" descr="C:/Users/WUZHON~1/AppData/Local/Temp/kaimatting/20210105175612/output_aiMatting_20210105175615.pngoutput_aiMatting_20210105175615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045180" y="2267944"/>
            <a:ext cx="9583420" cy="314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圆角矩形标注 11"/>
          <p:cNvSpPr/>
          <p:nvPr/>
        </p:nvSpPr>
        <p:spPr>
          <a:xfrm>
            <a:off x="3206750" y="1912620"/>
            <a:ext cx="2573020" cy="908050"/>
          </a:xfrm>
          <a:prstGeom prst="wedgeRoundRectCallout">
            <a:avLst>
              <a:gd name="adj1" fmla="val -64209"/>
              <a:gd name="adj2" fmla="val 36625"/>
              <a:gd name="adj3" fmla="val 16667"/>
            </a:avLst>
          </a:prstGeom>
          <a:solidFill>
            <a:srgbClr val="FFF0D1"/>
          </a:solidFill>
          <a:ln w="1270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2400"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13" name="TextBox 14"/>
          <p:cNvSpPr txBox="1">
            <a:spLocks noChangeArrowheads="1"/>
          </p:cNvSpPr>
          <p:nvPr/>
        </p:nvSpPr>
        <p:spPr bwMode="auto">
          <a:xfrm>
            <a:off x="3152775" y="1913890"/>
            <a:ext cx="2632075" cy="8299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哪两张卡片上的数相加等于</a:t>
            </a:r>
            <a:r>
              <a:rPr lang="en-US" altLang="zh-CN" sz="24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4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534525" y="2145030"/>
            <a:ext cx="862330" cy="975360"/>
          </a:xfrm>
          <a:prstGeom prst="ellipse">
            <a:avLst/>
          </a:prstGeom>
          <a:noFill/>
          <a:ln w="28575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635240" y="3390265"/>
            <a:ext cx="769620" cy="903605"/>
          </a:xfrm>
          <a:prstGeom prst="ellipse">
            <a:avLst/>
          </a:prstGeom>
          <a:noFill/>
          <a:ln w="28575"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8188546" y="2417323"/>
            <a:ext cx="800735" cy="86296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706995" y="4553585"/>
            <a:ext cx="800735" cy="862965"/>
          </a:xfrm>
          <a:prstGeom prst="ellipse">
            <a:avLst/>
          </a:prstGeom>
          <a:noFill/>
          <a:ln w="28575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380000">
            <a:off x="7041515" y="2554605"/>
            <a:ext cx="636270" cy="83185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380000">
            <a:off x="9926320" y="4494530"/>
            <a:ext cx="636270" cy="831850"/>
          </a:xfrm>
          <a:prstGeom prst="ellipse">
            <a:avLst/>
          </a:prstGeom>
          <a:noFill/>
          <a:ln w="28575">
            <a:solidFill>
              <a:schemeClr val="accent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500000">
            <a:off x="8867775" y="3442335"/>
            <a:ext cx="544195" cy="800735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20100000">
            <a:off x="8908415" y="4480560"/>
            <a:ext cx="544195" cy="800735"/>
          </a:xfrm>
          <a:prstGeom prst="ellipse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1140000">
            <a:off x="6783070" y="4044315"/>
            <a:ext cx="554355" cy="84201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20400000">
            <a:off x="9967595" y="3264535"/>
            <a:ext cx="554355" cy="842010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3" grpId="0"/>
      <p:bldP spid="14" grpId="0" animBg="1"/>
      <p:bldP spid="15" grpId="0" animBg="1"/>
      <p:bldP spid="16" grpId="0" animBg="1"/>
      <p:bldP spid="17" grpId="0" animBg="1"/>
      <p:bldP spid="18" grpId="0" animBg="1"/>
      <p:bldP spid="27" grpId="0" animBg="1"/>
      <p:bldP spid="38" grpId="0" animBg="1"/>
      <p:bldP spid="43" grpId="0" animBg="1"/>
      <p:bldP spid="44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0"/>
          <p:cNvSpPr txBox="1"/>
          <p:nvPr/>
        </p:nvSpPr>
        <p:spPr>
          <a:xfrm>
            <a:off x="838200" y="1437640"/>
            <a:ext cx="56896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>
                <a:ea typeface="宋体" panose="02010600030101010101" pitchFamily="2" charset="-122"/>
              </a:rPr>
              <a:t>4.</a:t>
            </a:r>
            <a:endParaRPr lang="zh-CN" altLang="en-US" sz="3600">
              <a:ea typeface="宋体" panose="02010600030101010101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412240" y="1614854"/>
            <a:ext cx="9216390" cy="380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" name="矩形 5"/>
          <p:cNvSpPr>
            <a:spLocks noChangeArrowheads="1"/>
          </p:cNvSpPr>
          <p:nvPr/>
        </p:nvSpPr>
        <p:spPr bwMode="auto">
          <a:xfrm>
            <a:off x="5692775" y="1802130"/>
            <a:ext cx="65532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8" name="矩形 6"/>
          <p:cNvSpPr>
            <a:spLocks noChangeArrowheads="1"/>
          </p:cNvSpPr>
          <p:nvPr/>
        </p:nvSpPr>
        <p:spPr bwMode="auto">
          <a:xfrm>
            <a:off x="1584325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89" name="矩形 7"/>
          <p:cNvSpPr>
            <a:spLocks noChangeArrowheads="1"/>
          </p:cNvSpPr>
          <p:nvPr/>
        </p:nvSpPr>
        <p:spPr bwMode="auto">
          <a:xfrm>
            <a:off x="2782570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0" name="矩形 8"/>
          <p:cNvSpPr>
            <a:spLocks noChangeArrowheads="1"/>
          </p:cNvSpPr>
          <p:nvPr/>
        </p:nvSpPr>
        <p:spPr bwMode="auto">
          <a:xfrm>
            <a:off x="3980815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1" name="矩形 9"/>
          <p:cNvSpPr>
            <a:spLocks noChangeArrowheads="1"/>
          </p:cNvSpPr>
          <p:nvPr/>
        </p:nvSpPr>
        <p:spPr bwMode="auto">
          <a:xfrm>
            <a:off x="5179695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2" name="矩形 10"/>
          <p:cNvSpPr>
            <a:spLocks noChangeArrowheads="1"/>
          </p:cNvSpPr>
          <p:nvPr/>
        </p:nvSpPr>
        <p:spPr bwMode="auto">
          <a:xfrm>
            <a:off x="6377940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3" name="矩形 11"/>
          <p:cNvSpPr>
            <a:spLocks noChangeArrowheads="1"/>
          </p:cNvSpPr>
          <p:nvPr/>
        </p:nvSpPr>
        <p:spPr bwMode="auto">
          <a:xfrm>
            <a:off x="7576185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4" name="矩形 12"/>
          <p:cNvSpPr>
            <a:spLocks noChangeArrowheads="1"/>
          </p:cNvSpPr>
          <p:nvPr/>
        </p:nvSpPr>
        <p:spPr bwMode="auto">
          <a:xfrm>
            <a:off x="8774430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5" name="矩形 13"/>
          <p:cNvSpPr>
            <a:spLocks noChangeArrowheads="1"/>
          </p:cNvSpPr>
          <p:nvPr/>
        </p:nvSpPr>
        <p:spPr bwMode="auto">
          <a:xfrm>
            <a:off x="9973310" y="3856355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zh-CN" altLang="en-US" sz="2800" b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6" name="矩形 95"/>
          <p:cNvSpPr>
            <a:spLocks noChangeArrowheads="1"/>
          </p:cNvSpPr>
          <p:nvPr/>
        </p:nvSpPr>
        <p:spPr bwMode="auto">
          <a:xfrm>
            <a:off x="1584325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7" name="矩形 96"/>
          <p:cNvSpPr>
            <a:spLocks noChangeArrowheads="1"/>
          </p:cNvSpPr>
          <p:nvPr/>
        </p:nvSpPr>
        <p:spPr bwMode="auto">
          <a:xfrm>
            <a:off x="2782570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8" name="矩形 97"/>
          <p:cNvSpPr>
            <a:spLocks noChangeArrowheads="1"/>
          </p:cNvSpPr>
          <p:nvPr/>
        </p:nvSpPr>
        <p:spPr bwMode="auto">
          <a:xfrm>
            <a:off x="3980815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9" name="矩形 98"/>
          <p:cNvSpPr>
            <a:spLocks noChangeArrowheads="1"/>
          </p:cNvSpPr>
          <p:nvPr/>
        </p:nvSpPr>
        <p:spPr bwMode="auto">
          <a:xfrm>
            <a:off x="5179695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0" name="矩形 99"/>
          <p:cNvSpPr>
            <a:spLocks noChangeArrowheads="1"/>
          </p:cNvSpPr>
          <p:nvPr/>
        </p:nvSpPr>
        <p:spPr bwMode="auto">
          <a:xfrm>
            <a:off x="6377940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1" name="矩形 100"/>
          <p:cNvSpPr>
            <a:spLocks noChangeArrowheads="1"/>
          </p:cNvSpPr>
          <p:nvPr/>
        </p:nvSpPr>
        <p:spPr bwMode="auto">
          <a:xfrm>
            <a:off x="7576185" y="475869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2" name="矩形 101"/>
          <p:cNvSpPr>
            <a:spLocks noChangeArrowheads="1"/>
          </p:cNvSpPr>
          <p:nvPr/>
        </p:nvSpPr>
        <p:spPr bwMode="auto">
          <a:xfrm>
            <a:off x="8774430" y="475742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3" name="矩形 102"/>
          <p:cNvSpPr>
            <a:spLocks noChangeArrowheads="1"/>
          </p:cNvSpPr>
          <p:nvPr/>
        </p:nvSpPr>
        <p:spPr bwMode="auto">
          <a:xfrm>
            <a:off x="10048875" y="4757420"/>
            <a:ext cx="438150" cy="5219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0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0"/>
          <p:cNvSpPr txBox="1"/>
          <p:nvPr/>
        </p:nvSpPr>
        <p:spPr>
          <a:xfrm>
            <a:off x="838200" y="1437640"/>
            <a:ext cx="56896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>
                <a:ea typeface="宋体" panose="02010600030101010101" pitchFamily="2" charset="-122"/>
              </a:rPr>
              <a:t>5.</a:t>
            </a:r>
            <a:endParaRPr lang="zh-CN" altLang="en-US" sz="3600">
              <a:ea typeface="宋体" panose="02010600030101010101" pitchFamily="2" charset="-122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974725" y="240552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2691765" y="239663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974725" y="312434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8-6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2680335" y="3114816"/>
            <a:ext cx="42481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8" name="TextBox 11"/>
          <p:cNvSpPr txBox="1">
            <a:spLocks noChangeArrowheads="1"/>
          </p:cNvSpPr>
          <p:nvPr/>
        </p:nvSpPr>
        <p:spPr bwMode="auto">
          <a:xfrm>
            <a:off x="974725" y="388761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2671445" y="388761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TextBox 11"/>
          <p:cNvSpPr txBox="1">
            <a:spLocks noChangeArrowheads="1"/>
          </p:cNvSpPr>
          <p:nvPr/>
        </p:nvSpPr>
        <p:spPr bwMode="auto">
          <a:xfrm>
            <a:off x="3689350" y="239663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2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5386070" y="240552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3689350" y="3114816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8-7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5386070" y="312434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" name="TextBox 11"/>
          <p:cNvSpPr txBox="1">
            <a:spLocks noChangeArrowheads="1"/>
          </p:cNvSpPr>
          <p:nvPr/>
        </p:nvSpPr>
        <p:spPr bwMode="auto">
          <a:xfrm>
            <a:off x="3689350" y="387872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1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5" name="矩形 24"/>
          <p:cNvSpPr>
            <a:spLocks noChangeArrowheads="1"/>
          </p:cNvSpPr>
          <p:nvPr/>
        </p:nvSpPr>
        <p:spPr bwMode="auto">
          <a:xfrm>
            <a:off x="5387340" y="388761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6" name="TextBox 11"/>
          <p:cNvSpPr txBox="1">
            <a:spLocks noChangeArrowheads="1"/>
          </p:cNvSpPr>
          <p:nvPr/>
        </p:nvSpPr>
        <p:spPr bwMode="auto">
          <a:xfrm>
            <a:off x="6403975" y="238520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8-1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8100695" y="240552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8" name="TextBox 11"/>
          <p:cNvSpPr txBox="1">
            <a:spLocks noChangeArrowheads="1"/>
          </p:cNvSpPr>
          <p:nvPr/>
        </p:nvSpPr>
        <p:spPr bwMode="auto">
          <a:xfrm>
            <a:off x="6403975" y="3103386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8-4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8100695" y="312434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6403975" y="388761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4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1" name="矩形 30"/>
          <p:cNvSpPr>
            <a:spLocks noChangeArrowheads="1"/>
          </p:cNvSpPr>
          <p:nvPr/>
        </p:nvSpPr>
        <p:spPr bwMode="auto">
          <a:xfrm>
            <a:off x="8239760" y="388761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2" name="TextBox 11"/>
          <p:cNvSpPr txBox="1">
            <a:spLocks noChangeArrowheads="1"/>
          </p:cNvSpPr>
          <p:nvPr/>
        </p:nvSpPr>
        <p:spPr bwMode="auto">
          <a:xfrm>
            <a:off x="9118600" y="2360436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8-2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>
            <a:spLocks noChangeArrowheads="1"/>
          </p:cNvSpPr>
          <p:nvPr/>
        </p:nvSpPr>
        <p:spPr bwMode="auto">
          <a:xfrm>
            <a:off x="10815320" y="238139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9118600" y="3079256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5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＋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10815320" y="3099576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6" name="TextBox 11"/>
          <p:cNvSpPr txBox="1">
            <a:spLocks noChangeArrowheads="1"/>
          </p:cNvSpPr>
          <p:nvPr/>
        </p:nvSpPr>
        <p:spPr bwMode="auto">
          <a:xfrm>
            <a:off x="9118600" y="3887611"/>
            <a:ext cx="237553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8-5 =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10817225" y="3887611"/>
            <a:ext cx="401955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8" grpId="0"/>
      <p:bldP spid="9" grpId="0"/>
      <p:bldP spid="10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30"/>
          <p:cNvSpPr txBox="1"/>
          <p:nvPr/>
        </p:nvSpPr>
        <p:spPr>
          <a:xfrm>
            <a:off x="838200" y="1142212"/>
            <a:ext cx="56896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3600">
                <a:ea typeface="宋体" panose="02010600030101010101" pitchFamily="2" charset="-122"/>
              </a:rPr>
              <a:t>6.</a:t>
            </a:r>
            <a:endParaRPr lang="zh-CN" altLang="en-US" sz="3600">
              <a:ea typeface="宋体" panose="02010600030101010101" pitchFamily="2" charset="-122"/>
            </a:endParaRPr>
          </a:p>
        </p:txBody>
      </p:sp>
      <p:pic>
        <p:nvPicPr>
          <p:cNvPr id="2" name="Picture 6" descr="C:/Users/WUZHON~1/AppData/Local/Temp/kaimatting/20210105180841/output_aiMatting_20210105180842.pngoutput_aiMatting_2021010518084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66215" y="1717218"/>
            <a:ext cx="9671346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5210810" y="3246841"/>
            <a:ext cx="313436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     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26615" y="3247476"/>
            <a:ext cx="25641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= 8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177540" y="3326216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2036839" y="3232537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3200399" y="3246179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126593" y="3859622"/>
            <a:ext cx="2143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 + 1 = 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5913120" y="3859616"/>
            <a:ext cx="2276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 – 7 = 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040890" y="3307801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6820535" y="3204845"/>
            <a:ext cx="37719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6820535" y="3289386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7807325" y="3285576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26"/>
          <p:cNvSpPr txBox="1"/>
          <p:nvPr/>
        </p:nvSpPr>
        <p:spPr>
          <a:xfrm>
            <a:off x="7887129" y="3224826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1341755" y="1593062"/>
            <a:ext cx="1303655" cy="8934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6" name="圆角矩形 45"/>
          <p:cNvSpPr/>
          <p:nvPr/>
        </p:nvSpPr>
        <p:spPr>
          <a:xfrm>
            <a:off x="2707005" y="1572742"/>
            <a:ext cx="8500745" cy="9144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pic>
        <p:nvPicPr>
          <p:cNvPr id="47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9403835" y="4189094"/>
            <a:ext cx="2244725" cy="2350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文本框 49"/>
          <p:cNvSpPr txBox="1"/>
          <p:nvPr/>
        </p:nvSpPr>
        <p:spPr>
          <a:xfrm>
            <a:off x="2126593" y="4728405"/>
            <a:ext cx="8165465" cy="52197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zh-CN" sz="2800">
                <a:latin typeface="宋体" panose="02010600030101010101" pitchFamily="2" charset="-122"/>
                <a:ea typeface="宋体" panose="02010600030101010101" pitchFamily="2" charset="-122"/>
              </a:rPr>
              <a:t>这是一种填法，小朋友们还能写出其他的填法吗？</a:t>
            </a:r>
            <a:endParaRPr lang="zh-CN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3" grpId="0"/>
      <p:bldP spid="7" grpId="0"/>
      <p:bldP spid="12" grpId="0" animBg="1"/>
      <p:bldP spid="13" grpId="0"/>
      <p:bldP spid="14" grpId="0"/>
      <p:bldP spid="15" grpId="0"/>
      <p:bldP spid="39" grpId="0"/>
      <p:bldP spid="40" grpId="0" animBg="1"/>
      <p:bldP spid="41" grpId="0"/>
      <p:bldP spid="42" grpId="0" animBg="1"/>
      <p:bldP spid="43" grpId="0" animBg="1"/>
      <p:bldP spid="44" grpId="0"/>
      <p:bldP spid="45" grpId="0" animBg="1"/>
      <p:bldP spid="46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5339" y="854256"/>
            <a:ext cx="1832553" cy="5847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情境导入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65207" y="3120341"/>
            <a:ext cx="6068060" cy="312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 1"/>
          <p:cNvSpPr/>
          <p:nvPr/>
        </p:nvSpPr>
        <p:spPr>
          <a:xfrm>
            <a:off x="1561513" y="1699065"/>
            <a:ext cx="8862646" cy="1076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    小朋友们正在游泳呢！我们根据这个图能列出几个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加减法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</a:rPr>
              <a:t>算式呢？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/Users/WUZHON~1/AppData/Local/Temp/kaimatting/20210105180841/output_aiMatting_20210105180842.pngoutput_aiMatting_2021010518084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66215" y="2012646"/>
            <a:ext cx="9671346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5210810" y="3781425"/>
            <a:ext cx="313436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     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26615" y="3782060"/>
            <a:ext cx="25641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= 8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177540" y="38608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2040868" y="3800183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3258427" y="382240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126593" y="4394206"/>
            <a:ext cx="2143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 + 2 = 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5913120" y="4394200"/>
            <a:ext cx="2276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 – 6 = 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040890" y="3842385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6820513" y="378049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6820535" y="38227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7807325" y="382016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26"/>
          <p:cNvSpPr txBox="1"/>
          <p:nvPr/>
        </p:nvSpPr>
        <p:spPr>
          <a:xfrm>
            <a:off x="7888212" y="378176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1341755" y="1888490"/>
            <a:ext cx="2463800" cy="8934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3928745" y="1868170"/>
            <a:ext cx="7279005" cy="9144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9" grpId="0"/>
      <p:bldP spid="41" grpId="0"/>
      <p:bldP spid="44" grpId="0"/>
      <p:bldP spid="45" grpId="0" animBg="1"/>
      <p:bldP spid="4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/Users/WUZHON~1/AppData/Local/Temp/kaimatting/20210105180841/output_aiMatting_20210105180842.pngoutput_aiMatting_2021010518084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66215" y="2012646"/>
            <a:ext cx="9671346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5210810" y="3781425"/>
            <a:ext cx="313436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     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26615" y="3782060"/>
            <a:ext cx="25641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= 8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177540" y="38608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2040868" y="3800183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3258427" y="382240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126593" y="4394206"/>
            <a:ext cx="214314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 + 3 = 8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30"/>
          <p:cNvSpPr txBox="1"/>
          <p:nvPr/>
        </p:nvSpPr>
        <p:spPr>
          <a:xfrm>
            <a:off x="5913120" y="4394200"/>
            <a:ext cx="22764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 – 5 = 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040890" y="3842385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6820513" y="378049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6820535" y="38227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7807325" y="382016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26"/>
          <p:cNvSpPr txBox="1"/>
          <p:nvPr/>
        </p:nvSpPr>
        <p:spPr>
          <a:xfrm>
            <a:off x="7888212" y="378176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1341755" y="1888490"/>
            <a:ext cx="3695700" cy="8934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5129530" y="1867535"/>
            <a:ext cx="6088380" cy="9144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9" grpId="0"/>
      <p:bldP spid="41" grpId="0"/>
      <p:bldP spid="44" grpId="0"/>
      <p:bldP spid="45" grpId="0" animBg="1"/>
      <p:bldP spid="4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/Users/WUZHON~1/AppData/Local/Temp/kaimatting/20210105180841/output_aiMatting_20210105180842.pngoutput_aiMatting_2021010518084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66215" y="2012646"/>
            <a:ext cx="9671346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11"/>
          <p:cNvSpPr txBox="1">
            <a:spLocks noChangeArrowheads="1"/>
          </p:cNvSpPr>
          <p:nvPr/>
        </p:nvSpPr>
        <p:spPr bwMode="auto">
          <a:xfrm>
            <a:off x="5210810" y="3781425"/>
            <a:ext cx="313436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8 -     =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2126615" y="3782060"/>
            <a:ext cx="2564130" cy="583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＋</a:t>
            </a:r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cs typeface="Arial" panose="020B0604020202020204" pitchFamily="34" charset="0"/>
              </a:rPr>
              <a:t>    = 8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 bwMode="auto">
          <a:xfrm>
            <a:off x="3177540" y="38608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Box 25"/>
          <p:cNvSpPr txBox="1"/>
          <p:nvPr/>
        </p:nvSpPr>
        <p:spPr>
          <a:xfrm>
            <a:off x="2040868" y="3800183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3258427" y="382240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矩形 39"/>
          <p:cNvSpPr/>
          <p:nvPr/>
        </p:nvSpPr>
        <p:spPr bwMode="auto">
          <a:xfrm>
            <a:off x="2040890" y="3842385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TextBox 25"/>
          <p:cNvSpPr txBox="1"/>
          <p:nvPr/>
        </p:nvSpPr>
        <p:spPr>
          <a:xfrm>
            <a:off x="6820513" y="378049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6820535" y="382270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 bwMode="auto">
          <a:xfrm>
            <a:off x="7807325" y="3820160"/>
            <a:ext cx="462280" cy="462280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26"/>
          <p:cNvSpPr txBox="1"/>
          <p:nvPr/>
        </p:nvSpPr>
        <p:spPr>
          <a:xfrm>
            <a:off x="7888212" y="3781768"/>
            <a:ext cx="301686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endParaRPr lang="en-US" altLang="zh-CN" sz="32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1350645" y="1888490"/>
            <a:ext cx="4886325" cy="893445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圆角矩形 45"/>
          <p:cNvSpPr/>
          <p:nvPr/>
        </p:nvSpPr>
        <p:spPr>
          <a:xfrm>
            <a:off x="6350635" y="1867535"/>
            <a:ext cx="4867275" cy="914400"/>
          </a:xfrm>
          <a:prstGeom prst="roundRect">
            <a:avLst/>
          </a:prstGeom>
          <a:noFill/>
          <a:ln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41" grpId="0"/>
      <p:bldP spid="44" grpId="0"/>
      <p:bldP spid="45" grpId="0" animBg="1"/>
      <p:bldP spid="4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45339" y="854256"/>
            <a:ext cx="1816100" cy="58356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课堂小结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线形标注 1 18"/>
          <p:cNvSpPr/>
          <p:nvPr/>
        </p:nvSpPr>
        <p:spPr>
          <a:xfrm>
            <a:off x="2378613" y="3102266"/>
            <a:ext cx="4964723" cy="1054135"/>
          </a:xfrm>
          <a:prstGeom prst="borderCallout1">
            <a:avLst>
              <a:gd name="adj1" fmla="val 20611"/>
              <a:gd name="adj2" fmla="val -2041"/>
              <a:gd name="adj3" fmla="val 83189"/>
              <a:gd name="adj4" fmla="val -9699"/>
            </a:avLst>
          </a:prstGeom>
          <a:solidFill>
            <a:srgbClr val="FFCC66"/>
          </a:solidFill>
          <a:ln w="9525" cap="flat" cmpd="sng">
            <a:solidFill>
              <a:srgbClr val="FFC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我们今天学习了得数是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的加法与</a:t>
            </a:r>
            <a:r>
              <a:rPr lang="en-US" altLang="zh-CN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减几的计算。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20" name="线形标注 1 19"/>
          <p:cNvSpPr/>
          <p:nvPr/>
        </p:nvSpPr>
        <p:spPr>
          <a:xfrm>
            <a:off x="2691521" y="4846162"/>
            <a:ext cx="5481808" cy="1053464"/>
          </a:xfrm>
          <a:prstGeom prst="borderCallout1">
            <a:avLst>
              <a:gd name="adj1" fmla="val -3799"/>
              <a:gd name="adj2" fmla="val -11412"/>
              <a:gd name="adj3" fmla="val 62278"/>
              <a:gd name="adj4" fmla="val -5806"/>
            </a:avLst>
          </a:prstGeom>
          <a:solidFill>
            <a:srgbClr val="00B0F0"/>
          </a:solidFill>
          <a:ln w="9525" cap="flat" cmpd="sng">
            <a:solidFill>
              <a:srgbClr val="00B0F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lIns="68580" tIns="34290" rIns="68580" bIns="34290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知道了根据</a:t>
            </a:r>
            <a:r>
              <a:rPr lang="zh-CN" altLang="en-US" sz="3200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同一幅图可以写出四道算式。</a:t>
            </a: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21" name="Picture 2" descr="https://p2.ssl.qhimgs1.com/sdr/400__/t01bc50586ba590205c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604229" y="2849697"/>
            <a:ext cx="1925661" cy="30014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线形标注 1 21"/>
          <p:cNvSpPr/>
          <p:nvPr/>
        </p:nvSpPr>
        <p:spPr bwMode="auto">
          <a:xfrm>
            <a:off x="5176911" y="1438593"/>
            <a:ext cx="6334687" cy="840373"/>
          </a:xfrm>
          <a:prstGeom prst="borderCallout1">
            <a:avLst>
              <a:gd name="adj1" fmla="val 102574"/>
              <a:gd name="adj2" fmla="val 80596"/>
              <a:gd name="adj3" fmla="val 139240"/>
              <a:gd name="adj4" fmla="val 83766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这节课，你们都学会了哪些知识？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23" name="Picture 13" descr="http://d01.paixin.com/thumbs/3973669/119832154/staff_1024.jpg?watermark/1/image/aHR0cDovL2QwMC5wYWl4aW4uY29tL3dtX2RwXzM2MF9iaWdnZXIucG5n/dissolve/100/gravity/SouthWest/dx/0/dy/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81013" y="4155440"/>
            <a:ext cx="1524000" cy="23796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"/>
          <p:cNvSpPr txBox="1"/>
          <p:nvPr/>
        </p:nvSpPr>
        <p:spPr>
          <a:xfrm>
            <a:off x="986994" y="795165"/>
            <a:ext cx="1780540" cy="57277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25" b="1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课后作业</a:t>
            </a:r>
            <a:endParaRPr kumimoji="0" lang="zh-CN" altLang="en-US" sz="3125" b="1" i="0" u="none" strike="noStrike" kern="1200" cap="none" spc="0" normalizeH="0" baseline="0" noProof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5" name="Picture 2" descr="https://p2.ssl.qhimgs1.com/sdr/400__/t01bc50586ba590205c.jpg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839042" y="2064831"/>
            <a:ext cx="2100874" cy="327457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线形标注 1 7"/>
          <p:cNvSpPr/>
          <p:nvPr/>
        </p:nvSpPr>
        <p:spPr bwMode="auto">
          <a:xfrm>
            <a:off x="1397635" y="2376805"/>
            <a:ext cx="4560570" cy="671195"/>
          </a:xfrm>
          <a:prstGeom prst="borderCallout1">
            <a:avLst>
              <a:gd name="adj1" fmla="val 76568"/>
              <a:gd name="adj2" fmla="val 104483"/>
              <a:gd name="adj3" fmla="val 103259"/>
              <a:gd name="adj4" fmla="val 12482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课本</a:t>
            </a:r>
            <a:r>
              <a:rPr kumimoji="0" lang="en-US" altLang="zh-CN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59</a:t>
            </a:r>
            <a:r>
              <a:rPr kumimoji="0" lang="zh-CN" altLang="en-US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页第</a:t>
            </a:r>
            <a:r>
              <a:rPr kumimoji="0" lang="en-US" altLang="zh-CN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题第</a:t>
            </a:r>
            <a:r>
              <a:rPr kumimoji="0" lang="en-US" altLang="zh-CN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altLang="en-US" sz="3125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题。</a:t>
            </a:r>
            <a:endParaRPr kumimoji="0" lang="zh-CN" altLang="en-US" sz="3125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363200" y="110236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75334" y="1781605"/>
            <a:ext cx="2976152" cy="3144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58648" y="1961000"/>
            <a:ext cx="5677535" cy="2927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标注 1"/>
          <p:cNvSpPr/>
          <p:nvPr/>
        </p:nvSpPr>
        <p:spPr>
          <a:xfrm>
            <a:off x="3227264" y="1439031"/>
            <a:ext cx="5956935" cy="521969"/>
          </a:xfrm>
          <a:prstGeom prst="wedgeRectCallout">
            <a:avLst>
              <a:gd name="adj1" fmla="val -55659"/>
              <a:gd name="adj2" fmla="val 28598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你能从图片中得到那些信息呢？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0136187" y="4108450"/>
            <a:ext cx="1426210" cy="2072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 flipH="1">
            <a:off x="2623355" y="5144452"/>
            <a:ext cx="7217410" cy="954107"/>
          </a:xfrm>
          <a:prstGeom prst="wedgeRectCallout">
            <a:avLst>
              <a:gd name="adj1" fmla="val -52752"/>
              <a:gd name="adj2" fmla="val 4568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一共有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个小朋友，其中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个在泳池里，三个在泳池外。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5339" y="854256"/>
            <a:ext cx="1832553" cy="58477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例题讲解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9521228" y="1674487"/>
            <a:ext cx="2670772" cy="2821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53403" y="880490"/>
            <a:ext cx="5765543" cy="2974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标注 1"/>
          <p:cNvSpPr/>
          <p:nvPr/>
        </p:nvSpPr>
        <p:spPr>
          <a:xfrm>
            <a:off x="7371471" y="922976"/>
            <a:ext cx="2331525" cy="1384995"/>
          </a:xfrm>
          <a:prstGeom prst="wedgeRectCallout">
            <a:avLst>
              <a:gd name="adj1" fmla="val 54605"/>
              <a:gd name="adj2" fmla="val 3937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你能根据刚才找出的数列出加法算式吗？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16617" y="3958271"/>
            <a:ext cx="2442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5+3=8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3+5=8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85858" y="4496433"/>
            <a:ext cx="55707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zh-CN" altLang="zh-CN" sz="2800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求一共有多少个小朋友用加法哦！</a:t>
            </a:r>
            <a:endParaRPr lang="zh-CN" altLang="zh-CN" sz="2800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86082" y="1869000"/>
            <a:ext cx="1985254" cy="2097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标注 1"/>
          <p:cNvSpPr/>
          <p:nvPr/>
        </p:nvSpPr>
        <p:spPr>
          <a:xfrm>
            <a:off x="2990850" y="2039524"/>
            <a:ext cx="7094855" cy="521969"/>
          </a:xfrm>
          <a:prstGeom prst="wedgeRectCallout">
            <a:avLst>
              <a:gd name="adj1" fmla="val -53839"/>
              <a:gd name="adj2" fmla="val 28598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比较两个算式，他们有什么相同的地方吗？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372600" y="3966701"/>
            <a:ext cx="1426210" cy="20720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 flipH="1">
            <a:off x="4392294" y="5052377"/>
            <a:ext cx="4291965" cy="954107"/>
          </a:xfrm>
          <a:prstGeom prst="wedgeRectCallout">
            <a:avLst>
              <a:gd name="adj1" fmla="val -55481"/>
              <a:gd name="adj2" fmla="val 751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因为都是求一共有多少小朋友。</a:t>
            </a:r>
            <a:endParaRPr 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48469" y="792674"/>
            <a:ext cx="2442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5+3=8</a:t>
            </a:r>
            <a:endParaRPr lang="en-US" altLang="zh-CN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3+5=8</a:t>
            </a:r>
            <a:endParaRPr lang="en-US" altLang="zh-CN" sz="32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3" name="Picture 13" descr="http://d01.paixin.com/thumbs/3973669/119832154/staff_1024.jpg?watermark/1/image/aHR0cDovL2QwMC5wYWl4aW4uY29tL3dtX2RwXzM2MF9iaWdnZXIucG5n/dissolve/100/gravity/SouthWest/dx/0/dy/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80183" y="3966701"/>
            <a:ext cx="1050925" cy="1641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标注 6"/>
          <p:cNvSpPr/>
          <p:nvPr/>
        </p:nvSpPr>
        <p:spPr>
          <a:xfrm>
            <a:off x="2189479" y="3767136"/>
            <a:ext cx="6835140" cy="954107"/>
          </a:xfrm>
          <a:prstGeom prst="wedgeRectCallout">
            <a:avLst>
              <a:gd name="adj1" fmla="val -53423"/>
              <a:gd name="adj2" fmla="val 4112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两个相加的数一样，只是位置不同；得数都是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8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人。</a:t>
            </a:r>
            <a:endParaRPr lang="zh-CN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8867485" y="1710060"/>
            <a:ext cx="2571968" cy="2692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83626" y="964637"/>
            <a:ext cx="5575144" cy="2875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矩形标注 1"/>
          <p:cNvSpPr/>
          <p:nvPr/>
        </p:nvSpPr>
        <p:spPr>
          <a:xfrm flipH="1">
            <a:off x="6851549" y="1017563"/>
            <a:ext cx="2424137" cy="1384995"/>
          </a:xfrm>
          <a:prstGeom prst="wedgeRectCallout">
            <a:avLst>
              <a:gd name="adj1" fmla="val -60382"/>
              <a:gd name="adj2" fmla="val 44769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你能根据开始找出的数列出减法算式吗？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993335" y="4491749"/>
            <a:ext cx="1355725" cy="196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4693664" y="4411245"/>
            <a:ext cx="5459805" cy="1383664"/>
          </a:xfrm>
          <a:prstGeom prst="wedgeRectCallout">
            <a:avLst>
              <a:gd name="adj1" fmla="val -55481"/>
              <a:gd name="adj2" fmla="val 751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从总共的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个小朋友中去掉泳池里的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个小朋友，就是泳池边的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49305" y="3954143"/>
            <a:ext cx="2668172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8-5=3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4693658" y="2216876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3" name="Picture 15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2661334" y="788082"/>
            <a:ext cx="5534660" cy="285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2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807673" y="4226243"/>
            <a:ext cx="1355725" cy="196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2167523" y="4734561"/>
            <a:ext cx="7191962" cy="953134"/>
          </a:xfrm>
          <a:prstGeom prst="wedgeRectCallout">
            <a:avLst>
              <a:gd name="adj1" fmla="val 54633"/>
              <a:gd name="adj2" fmla="val 13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从总共的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个小朋友中去掉泳池边里的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个小朋友，就是泳池里的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42399" y="3642678"/>
            <a:ext cx="244221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8-3=5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8837052" y="2281798"/>
            <a:ext cx="2439670" cy="255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标注 1"/>
          <p:cNvSpPr/>
          <p:nvPr/>
        </p:nvSpPr>
        <p:spPr>
          <a:xfrm flipH="1">
            <a:off x="2188210" y="2281798"/>
            <a:ext cx="6852920" cy="521969"/>
          </a:xfrm>
          <a:prstGeom prst="wedgeRectCallout">
            <a:avLst>
              <a:gd name="adj1" fmla="val -53060"/>
              <a:gd name="adj2" fmla="val 35486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比较两个算式，他们有什么相同的地方？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832485" y="4030345"/>
            <a:ext cx="1355725" cy="196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2540221" y="3892556"/>
            <a:ext cx="5736248" cy="953134"/>
          </a:xfrm>
          <a:prstGeom prst="wedgeRectCallout">
            <a:avLst>
              <a:gd name="adj1" fmla="val -55481"/>
              <a:gd name="adj2" fmla="val 751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都是用总共的</a:t>
            </a:r>
            <a:r>
              <a:rPr lang="en-US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个小朋友，减去其中的一部分，得到另一部分。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11394" y="970474"/>
            <a:ext cx="244221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8-3=5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8-5=3</a:t>
            </a:r>
            <a:endParaRPr lang="en-US" altLang="zh-CN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https://p2.ssl.qhimgs1.com/sdr/400__/t01bc50586ba590205c.jpg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9216878" y="2147835"/>
            <a:ext cx="1985728" cy="207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标注 1"/>
          <p:cNvSpPr/>
          <p:nvPr/>
        </p:nvSpPr>
        <p:spPr>
          <a:xfrm flipH="1">
            <a:off x="3291839" y="2486270"/>
            <a:ext cx="5668451" cy="954107"/>
          </a:xfrm>
          <a:prstGeom prst="wedgeRectCallout">
            <a:avLst>
              <a:gd name="adj1" fmla="val -57987"/>
              <a:gd name="adj2" fmla="val 40876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比较四个算式，他们有什么相同的地方吗？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8" name="Picture 4" descr="http://thumbs.dreamstime.com/z/%BE%D9%CA%D6%B5%C4%C4%D0%BA%A2%A3%AC%B5%B1%D1%D0%BE%BF%CA%B1-4745623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327467" y="4171939"/>
            <a:ext cx="1355725" cy="19697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标注 3"/>
          <p:cNvSpPr/>
          <p:nvPr/>
        </p:nvSpPr>
        <p:spPr>
          <a:xfrm>
            <a:off x="3173535" y="4171939"/>
            <a:ext cx="5876924" cy="1384995"/>
          </a:xfrm>
          <a:prstGeom prst="wedgeRectCallout">
            <a:avLst>
              <a:gd name="adj1" fmla="val -55481"/>
              <a:gd name="adj2" fmla="val 7517"/>
            </a:avLst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marL="460375" indent="-46037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43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855" indent="-3829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3800">
                <a:solidFill>
                  <a:schemeClr val="tx1"/>
                </a:solidFill>
                <a:latin typeface="+mn-lt"/>
              </a:defRPr>
            </a:lvl2pPr>
            <a:lvl3pPr marL="153543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</a:defRPr>
            </a:lvl3pPr>
            <a:lvl4pPr marL="2151380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700">
                <a:solidFill>
                  <a:schemeClr val="tx1"/>
                </a:solidFill>
                <a:latin typeface="+mn-lt"/>
              </a:defRPr>
            </a:lvl4pPr>
            <a:lvl5pPr marL="2765425" indent="-30670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7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算式中的三个数相同，每个数表示的意思也是相同的；都是根据一幅图列出的算式。</a:t>
            </a:r>
            <a:endParaRPr lang="zh-CN" altLang="en-US" sz="28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36353" y="901805"/>
            <a:ext cx="46217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5+3=8   3+5=8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8-3=5   8-5=3</a:t>
            </a:r>
            <a:endParaRPr lang="en-US" altLang="zh-CN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1967</Words>
  <Application>WPS 演示</Application>
  <PresentationFormat>自定义</PresentationFormat>
  <Paragraphs>350</Paragraphs>
  <Slides>24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黑体</vt:lpstr>
      <vt:lpstr>微软雅黑</vt:lpstr>
      <vt:lpstr>Calibri</vt:lpstr>
      <vt:lpstr>Calibri</vt:lpstr>
      <vt:lpstr>楷体</vt:lpstr>
      <vt:lpstr>Arial Unicode MS</vt:lpstr>
      <vt:lpstr>楷体_GB2312</vt:lpstr>
      <vt:lpstr>Arial</vt:lpstr>
      <vt:lpstr>新宋体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2021-06-20T17:45:00Z</cp:lastPrinted>
  <dcterms:created xsi:type="dcterms:W3CDTF">2021-06-20T17:45:00Z</dcterms:created>
  <dcterms:modified xsi:type="dcterms:W3CDTF">2023-11-02T08:40:44Z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CFAABF08A1664884836353973B5DFF2F_12</vt:lpwstr>
  </property>
  <property fmtid="{D5CDD505-2E9C-101B-9397-08002B2CF9AE}" pid="3" name="KSOProductBuildVer">
    <vt:lpwstr>2052-12.1.0.15712</vt:lpwstr>
  </property>
</Properties>
</file>