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371" r:id="rId3"/>
    <p:sldId id="372" r:id="rId4"/>
    <p:sldId id="299" r:id="rId5"/>
    <p:sldId id="353" r:id="rId6"/>
    <p:sldId id="352" r:id="rId7"/>
    <p:sldId id="385" r:id="rId8"/>
    <p:sldId id="386" r:id="rId9"/>
    <p:sldId id="387" r:id="rId10"/>
    <p:sldId id="388" r:id="rId11"/>
    <p:sldId id="390" r:id="rId12"/>
    <p:sldId id="349" r:id="rId13"/>
    <p:sldId id="348" r:id="rId14"/>
    <p:sldId id="391" r:id="rId15"/>
    <p:sldId id="313" r:id="rId16"/>
  </p:sldIdLst>
  <p:sldSz cx="12601575" cy="7092950"/>
  <p:notesSz cx="6858000" cy="9144000"/>
  <p:custDataLst>
    <p:tags r:id="rId21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0" userDrawn="1">
          <p15:clr>
            <a:srgbClr val="A4A3A4"/>
          </p15:clr>
        </p15:guide>
        <p15:guide id="2" pos="39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260"/>
        <p:guide pos="39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727201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第八单元   </a:t>
            </a:r>
            <a:r>
              <a:rPr lang="en-US" altLang="zh-CN" sz="4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4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以内的加法和减法</a:t>
            </a:r>
            <a:endParaRPr lang="zh-CN" altLang="en-US" sz="41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29181" y="3231515"/>
            <a:ext cx="8032750" cy="857250"/>
          </a:xfrm>
        </p:spPr>
        <p:txBody>
          <a:bodyPr lIns="94525" tIns="47263" rIns="94525" bIns="47263">
            <a:normAutofit/>
          </a:bodyPr>
          <a:lstStyle/>
          <a:p>
            <a:pPr marL="0" indent="0" algn="ctr">
              <a:buNone/>
            </a:pPr>
            <a:r>
              <a:rPr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得数是9的加法和相应的减法</a:t>
            </a:r>
            <a:endParaRPr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670050" y="3797936"/>
            <a:ext cx="1278255" cy="1459865"/>
            <a:chOff x="11730" y="3128"/>
            <a:chExt cx="2013" cy="2299"/>
          </a:xfrm>
        </p:grpSpPr>
        <p:sp>
          <p:nvSpPr>
            <p:cNvPr id="87" name="文本框 86"/>
            <p:cNvSpPr txBox="1"/>
            <p:nvPr/>
          </p:nvSpPr>
          <p:spPr>
            <a:xfrm>
              <a:off x="12361" y="3128"/>
              <a:ext cx="78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89" name="直接连接符 8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文本框 90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935731" y="320675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35731" y="390715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59231" y="1929765"/>
            <a:ext cx="512699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的分与合计算加、减法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3041015" y="4568190"/>
            <a:ext cx="3556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左大括号 5"/>
          <p:cNvSpPr/>
          <p:nvPr/>
        </p:nvSpPr>
        <p:spPr>
          <a:xfrm>
            <a:off x="3478531" y="3326766"/>
            <a:ext cx="375285" cy="2484120"/>
          </a:xfrm>
          <a:prstGeom prst="leftBrace">
            <a:avLst>
              <a:gd name="adj1" fmla="val 6632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936365" y="460756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36365" y="530796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848475" y="3797936"/>
            <a:ext cx="1278255" cy="1459865"/>
            <a:chOff x="11730" y="3128"/>
            <a:chExt cx="2013" cy="2299"/>
          </a:xfrm>
        </p:grpSpPr>
        <p:sp>
          <p:nvSpPr>
            <p:cNvPr id="12" name="文本框 11"/>
            <p:cNvSpPr txBox="1"/>
            <p:nvPr/>
          </p:nvSpPr>
          <p:spPr>
            <a:xfrm>
              <a:off x="12361" y="3128"/>
              <a:ext cx="78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9114155" y="320675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14155" y="390715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14791" y="460756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14791" y="530796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8213090" y="4567555"/>
            <a:ext cx="3556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左大括号 25"/>
          <p:cNvSpPr/>
          <p:nvPr/>
        </p:nvSpPr>
        <p:spPr>
          <a:xfrm>
            <a:off x="8650605" y="3326131"/>
            <a:ext cx="375285" cy="2484120"/>
          </a:xfrm>
          <a:prstGeom prst="leftBrace">
            <a:avLst>
              <a:gd name="adj1" fmla="val 6632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 animBg="1"/>
      <p:bldP spid="7" grpId="0"/>
      <p:bldP spid="10" grpId="0"/>
      <p:bldP spid="19" grpId="0"/>
      <p:bldP spid="20" grpId="0"/>
      <p:bldP spid="23" grpId="0"/>
      <p:bldP spid="24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828675" y="4952367"/>
            <a:ext cx="2754629" cy="646430"/>
            <a:chOff x="954" y="8246"/>
            <a:chExt cx="4338" cy="1018"/>
          </a:xfrm>
        </p:grpSpPr>
        <p:grpSp>
          <p:nvGrpSpPr>
            <p:cNvPr id="12" name="组合 11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675" y="5657852"/>
            <a:ext cx="2754629" cy="646430"/>
            <a:chOff x="954" y="8246"/>
            <a:chExt cx="4338" cy="1018"/>
          </a:xfrm>
        </p:grpSpPr>
        <p:grpSp>
          <p:nvGrpSpPr>
            <p:cNvPr id="33" name="组合 32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764281" y="4952367"/>
            <a:ext cx="2754629" cy="646430"/>
            <a:chOff x="954" y="8246"/>
            <a:chExt cx="4338" cy="1018"/>
          </a:xfrm>
        </p:grpSpPr>
        <p:grpSp>
          <p:nvGrpSpPr>
            <p:cNvPr id="45" name="组合 44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764281" y="5657852"/>
            <a:ext cx="2754629" cy="646430"/>
            <a:chOff x="954" y="8246"/>
            <a:chExt cx="4338" cy="1018"/>
          </a:xfrm>
        </p:grpSpPr>
        <p:grpSp>
          <p:nvGrpSpPr>
            <p:cNvPr id="54" name="组合 53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683376" y="4952367"/>
            <a:ext cx="2754629" cy="646430"/>
            <a:chOff x="954" y="8246"/>
            <a:chExt cx="4338" cy="1018"/>
          </a:xfrm>
        </p:grpSpPr>
        <p:grpSp>
          <p:nvGrpSpPr>
            <p:cNvPr id="63" name="组合 62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683376" y="5657852"/>
            <a:ext cx="2754629" cy="646430"/>
            <a:chOff x="954" y="8246"/>
            <a:chExt cx="4338" cy="1018"/>
          </a:xfrm>
        </p:grpSpPr>
        <p:grpSp>
          <p:nvGrpSpPr>
            <p:cNvPr id="74" name="组合 73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634220" y="4931412"/>
            <a:ext cx="2754629" cy="646430"/>
            <a:chOff x="954" y="8246"/>
            <a:chExt cx="4338" cy="1018"/>
          </a:xfrm>
        </p:grpSpPr>
        <p:grpSp>
          <p:nvGrpSpPr>
            <p:cNvPr id="83" name="组合 82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8" name="文本框 87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634220" y="5636897"/>
            <a:ext cx="2754629" cy="646430"/>
            <a:chOff x="954" y="8246"/>
            <a:chExt cx="4338" cy="1018"/>
          </a:xfrm>
        </p:grpSpPr>
        <p:grpSp>
          <p:nvGrpSpPr>
            <p:cNvPr id="92" name="组合 91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6148" name="Picture 4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54735" y="2346960"/>
            <a:ext cx="3747770" cy="2421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矩形 18"/>
          <p:cNvSpPr>
            <a:spLocks noChangeArrowheads="1"/>
          </p:cNvSpPr>
          <p:nvPr/>
        </p:nvSpPr>
        <p:spPr bwMode="auto">
          <a:xfrm>
            <a:off x="935356" y="1781811"/>
            <a:ext cx="565912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哪两张卡片上的数相加等于9。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1855" y="497205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12621" y="497205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1855" y="567753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912621" y="567753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807461" y="497205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48225" y="497205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807461" y="567753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848225" y="567753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26556" y="497205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67321" y="497205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726556" y="567753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767321" y="567753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677401" y="495109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0718165" y="495109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9677401" y="565658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0718165" y="565658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356" y="2698750"/>
            <a:ext cx="4489450" cy="1756410"/>
          </a:xfrm>
          <a:prstGeom prst="rect">
            <a:avLst/>
          </a:prstGeom>
        </p:spPr>
      </p:pic>
      <p:grpSp>
        <p:nvGrpSpPr>
          <p:cNvPr id="99" name="组合 98"/>
          <p:cNvGrpSpPr/>
          <p:nvPr/>
        </p:nvGrpSpPr>
        <p:grpSpPr>
          <a:xfrm>
            <a:off x="9634220" y="3132457"/>
            <a:ext cx="2754629" cy="646430"/>
            <a:chOff x="954" y="8246"/>
            <a:chExt cx="4338" cy="1018"/>
          </a:xfrm>
        </p:grpSpPr>
        <p:grpSp>
          <p:nvGrpSpPr>
            <p:cNvPr id="100" name="组合 99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101" name="文本框 100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5" name="文本框 104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9634220" y="3837943"/>
            <a:ext cx="2754629" cy="646430"/>
            <a:chOff x="954" y="8246"/>
            <a:chExt cx="4338" cy="1018"/>
          </a:xfrm>
        </p:grpSpPr>
        <p:grpSp>
          <p:nvGrpSpPr>
            <p:cNvPr id="107" name="组合 106"/>
            <p:cNvGrpSpPr/>
            <p:nvPr/>
          </p:nvGrpSpPr>
          <p:grpSpPr>
            <a:xfrm>
              <a:off x="954" y="8246"/>
              <a:ext cx="4338" cy="1018"/>
              <a:chOff x="3055" y="6279"/>
              <a:chExt cx="4338" cy="1018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3915" y="6279"/>
                <a:ext cx="3478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</a:rPr>
                  <a:t>+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</a:rPr>
                  <a:t>     </a:t>
                </a:r>
                <a:r>
                  <a:rPr lang="en-US" altLang="zh-CN" sz="3600">
                    <a:latin typeface="Calibri Light" panose="020F0302020204030204"/>
                    <a:ea typeface="楷体" panose="02010609060101010101" charset="-122"/>
                    <a:cs typeface="Calibri Light" panose="020F0302020204030204" charset="0"/>
                    <a:sym typeface="+mn-ea"/>
                  </a:rPr>
                  <a:t> </a:t>
                </a:r>
                <a:r>
                  <a:rPr lang="en-US" altLang="zh-CN" sz="3600">
                    <a:latin typeface="楷体" panose="02010609060101010101" charset="-122"/>
                    <a:ea typeface="楷体" panose="02010609060101010101" charset="-122"/>
                    <a:sym typeface="+mn-ea"/>
                  </a:rPr>
                  <a:t>=</a:t>
                </a:r>
                <a:endParaRPr lang="en-US" altLang="zh-CN" sz="36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09" name="矩形 108"/>
              <p:cNvSpPr/>
              <p:nvPr/>
            </p:nvSpPr>
            <p:spPr>
              <a:xfrm>
                <a:off x="471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305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6375" y="6369"/>
                <a:ext cx="770" cy="770"/>
              </a:xfrm>
              <a:prstGeom prst="rect">
                <a:avLst/>
              </a:prstGeom>
              <a:noFill/>
              <a:ln w="19050">
                <a:solidFill>
                  <a:srgbClr val="EC00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2" name="文本框 111"/>
            <p:cNvSpPr txBox="1"/>
            <p:nvPr/>
          </p:nvSpPr>
          <p:spPr>
            <a:xfrm>
              <a:off x="4358" y="8277"/>
              <a:ext cx="68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13" name="文本框 112"/>
          <p:cNvSpPr txBox="1"/>
          <p:nvPr/>
        </p:nvSpPr>
        <p:spPr>
          <a:xfrm>
            <a:off x="9677401" y="315214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0718165" y="315214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9677401" y="385762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0718165" y="38576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17" name="直接连接符 116"/>
          <p:cNvCxnSpPr/>
          <p:nvPr/>
        </p:nvCxnSpPr>
        <p:spPr>
          <a:xfrm flipH="1">
            <a:off x="3592830" y="4931410"/>
            <a:ext cx="0" cy="1424305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H="1">
            <a:off x="6532880" y="4931410"/>
            <a:ext cx="0" cy="1424305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 flipH="1">
            <a:off x="9462135" y="4931410"/>
            <a:ext cx="0" cy="1424305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30" grpId="0"/>
      <p:bldP spid="31" grpId="0"/>
      <p:bldP spid="42" grpId="0"/>
      <p:bldP spid="43" grpId="0"/>
      <p:bldP spid="51" grpId="0"/>
      <p:bldP spid="52" grpId="0"/>
      <p:bldP spid="60" grpId="0"/>
      <p:bldP spid="61" grpId="0"/>
      <p:bldP spid="70" grpId="0"/>
      <p:bldP spid="71" grpId="0"/>
      <p:bldP spid="80" grpId="0"/>
      <p:bldP spid="81" grpId="0"/>
      <p:bldP spid="89" grpId="0"/>
      <p:bldP spid="90" grpId="0"/>
      <p:bldP spid="113" grpId="0"/>
      <p:bldP spid="114" grpId="0"/>
      <p:bldP spid="115" grpId="0"/>
      <p:bldP spid="1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3691" y="2193290"/>
            <a:ext cx="10103485" cy="2014220"/>
          </a:xfrm>
          <a:prstGeom prst="rect">
            <a:avLst/>
          </a:prstGeom>
        </p:spPr>
      </p:pic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83578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09041" y="456692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53971" y="456692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09041" y="531241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53971" y="531241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66136" y="456692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11066" y="456692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66136" y="531241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11066" y="531241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23231" y="456692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68161" y="456692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23231" y="531241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68161" y="531241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80326" y="456692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25256" y="456692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680326" y="531241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25256" y="531241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837421" y="456692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1182351" y="456692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0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837421" y="531241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0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1182351" y="531241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10" grpId="0"/>
      <p:bldP spid="11" grpId="0"/>
      <p:bldP spid="18" grpId="0"/>
      <p:bldP spid="19" grpId="0"/>
      <p:bldP spid="21" grpId="0"/>
      <p:bldP spid="22" grpId="0"/>
      <p:bldP spid="25" grpId="0"/>
      <p:bldP spid="26" grpId="0"/>
      <p:bldP spid="28" grpId="0"/>
      <p:bldP spid="29" grpId="0"/>
      <p:bldP spid="32" grpId="0"/>
      <p:bldP spid="33" grpId="0"/>
      <p:bldP spid="35" grpId="0"/>
      <p:bldP spid="36" grpId="0"/>
      <p:bldP spid="45" grpId="0"/>
      <p:bldP spid="46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74498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34490" y="241935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6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9420" y="24193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34490" y="3524885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79420" y="35248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34490" y="4630420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9420" y="463042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83380" y="241935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28310" y="24193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183380" y="3524885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28310" y="35248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183380" y="4630420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28310" y="463042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32271" y="241935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77201" y="24193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32271" y="3524885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77201" y="35248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32271" y="4630420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077201" y="463042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281160" y="2419351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626090" y="24193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281160" y="3524885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626090" y="35248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281160" y="4630420"/>
            <a:ext cx="14401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6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6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endParaRPr lang="en-US" sz="36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626090" y="463042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/>
      <p:bldP spid="19" grpId="0"/>
      <p:bldP spid="22" grpId="0"/>
      <p:bldP spid="17" grpId="0"/>
      <p:bldP spid="26" grpId="0"/>
      <p:bldP spid="29" grpId="0"/>
      <p:bldP spid="23" grpId="0"/>
      <p:bldP spid="37" grpId="0"/>
      <p:bldP spid="39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489835" y="2621916"/>
            <a:ext cx="7471410" cy="1801494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1.完成课后习题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22756" y="2158366"/>
            <a:ext cx="9236075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在具体情景掌握得数是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的加法和相应减法的减法的计算方法，能正确计算出得数。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049780" y="4584066"/>
            <a:ext cx="861187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掌握得数是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的加法和相应减法的计算方法。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能根据一幅图写出四道算式。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9542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3919221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426844" y="1830071"/>
            <a:ext cx="4452620" cy="3490595"/>
            <a:chOff x="2247" y="2976"/>
            <a:chExt cx="7012" cy="549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47" y="3265"/>
              <a:ext cx="3821" cy="358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97" y="4903"/>
              <a:ext cx="1362" cy="2139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11" y="4819"/>
              <a:ext cx="1286" cy="2184"/>
            </a:xfrm>
            <a:prstGeom prst="rect">
              <a:avLst/>
            </a:prstGeom>
          </p:spPr>
        </p:pic>
        <p:sp>
          <p:nvSpPr>
            <p:cNvPr id="21" name="左大括号 20"/>
            <p:cNvSpPr/>
            <p:nvPr/>
          </p:nvSpPr>
          <p:spPr>
            <a:xfrm rot="16200000">
              <a:off x="5507" y="3977"/>
              <a:ext cx="510" cy="6640"/>
            </a:xfrm>
            <a:prstGeom prst="leftBrace">
              <a:avLst>
                <a:gd name="adj1" fmla="val 39179"/>
                <a:gd name="adj2" fmla="val 50000"/>
              </a:avLst>
            </a:prstGeom>
            <a:ln w="22225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530" y="2976"/>
              <a:ext cx="180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</a:rPr>
                <a:t>？只</a:t>
              </a:r>
              <a:endPara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805" y="7552"/>
              <a:ext cx="180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 </a:t>
              </a:r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</a:rPr>
                <a:t>只</a:t>
              </a:r>
              <a:endPara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76161" y="2983865"/>
            <a:ext cx="3539489" cy="2475865"/>
            <a:chOff x="11616" y="4793"/>
            <a:chExt cx="5574" cy="389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EFD">
                    <a:alpha val="100000"/>
                  </a:srgbClr>
                </a:clrFrom>
                <a:clrTo>
                  <a:srgbClr val="FFFE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658" y="4793"/>
              <a:ext cx="3912" cy="2177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EFD">
                    <a:alpha val="100000"/>
                  </a:srgbClr>
                </a:clrFrom>
                <a:clrTo>
                  <a:srgbClr val="FFFE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79" y="5018"/>
              <a:ext cx="1165" cy="1851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3924" y="7771"/>
              <a:ext cx="180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</a:rPr>
                <a:t>？个</a:t>
              </a:r>
              <a:endPara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30" name="左大括号 29"/>
            <p:cNvSpPr/>
            <p:nvPr/>
          </p:nvSpPr>
          <p:spPr>
            <a:xfrm rot="16200000">
              <a:off x="14148" y="4510"/>
              <a:ext cx="510" cy="5574"/>
            </a:xfrm>
            <a:prstGeom prst="leftBrace">
              <a:avLst>
                <a:gd name="adj1" fmla="val 39179"/>
                <a:gd name="adj2" fmla="val 50000"/>
              </a:avLst>
            </a:prstGeom>
            <a:ln w="22225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732656" y="556641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490471" y="556641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655061" y="556641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447291" y="5546727"/>
            <a:ext cx="2720976" cy="646430"/>
            <a:chOff x="4166" y="8220"/>
            <a:chExt cx="4285" cy="1018"/>
          </a:xfrm>
        </p:grpSpPr>
        <p:sp>
          <p:nvSpPr>
            <p:cNvPr id="34" name="文本框 33"/>
            <p:cNvSpPr txBox="1"/>
            <p:nvPr/>
          </p:nvSpPr>
          <p:spPr>
            <a:xfrm>
              <a:off x="6912" y="8220"/>
              <a:ext cx="781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021" y="8310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166" y="8310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681" y="8310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5095" y="8319"/>
              <a:ext cx="752" cy="752"/>
            </a:xfrm>
            <a:prstGeom prst="ellipse">
              <a:avLst/>
            </a:prstGeom>
            <a:noFill/>
            <a:ln w="19050">
              <a:solidFill>
                <a:srgbClr val="00BC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3064510" y="5546725"/>
            <a:ext cx="49593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-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173971" y="557085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931785" y="557085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96375" y="557085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888605" y="5551172"/>
            <a:ext cx="2720976" cy="646430"/>
            <a:chOff x="4166" y="8220"/>
            <a:chExt cx="4285" cy="1018"/>
          </a:xfrm>
        </p:grpSpPr>
        <p:sp>
          <p:nvSpPr>
            <p:cNvPr id="45" name="文本框 44"/>
            <p:cNvSpPr txBox="1"/>
            <p:nvPr/>
          </p:nvSpPr>
          <p:spPr>
            <a:xfrm>
              <a:off x="6912" y="8220"/>
              <a:ext cx="781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021" y="8310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166" y="8310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7681" y="8310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095" y="8319"/>
              <a:ext cx="752" cy="752"/>
            </a:xfrm>
            <a:prstGeom prst="ellipse">
              <a:avLst/>
            </a:prstGeom>
            <a:noFill/>
            <a:ln w="19050">
              <a:solidFill>
                <a:srgbClr val="00BC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8505826" y="5551171"/>
            <a:ext cx="49593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1" grpId="0"/>
      <p:bldP spid="32" grpId="0"/>
      <p:bldP spid="38" grpId="0"/>
      <p:bldP spid="39" grpId="0"/>
      <p:bldP spid="42" grpId="0"/>
      <p:bldP spid="43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092450" y="4962526"/>
            <a:ext cx="2667000" cy="646430"/>
            <a:chOff x="8051" y="6708"/>
            <a:chExt cx="4200" cy="1018"/>
          </a:xfrm>
        </p:grpSpPr>
        <p:sp>
          <p:nvSpPr>
            <p:cNvPr id="17" name="文本框 16"/>
            <p:cNvSpPr txBox="1"/>
            <p:nvPr/>
          </p:nvSpPr>
          <p:spPr>
            <a:xfrm>
              <a:off x="8051" y="6708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325" y="6708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247640" y="496252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726" y="1438276"/>
            <a:ext cx="7821295" cy="305371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092450" y="5793107"/>
            <a:ext cx="2667000" cy="646430"/>
            <a:chOff x="8051" y="6708"/>
            <a:chExt cx="4200" cy="1018"/>
          </a:xfrm>
        </p:grpSpPr>
        <p:sp>
          <p:nvSpPr>
            <p:cNvPr id="6" name="文本框 5"/>
            <p:cNvSpPr txBox="1"/>
            <p:nvPr/>
          </p:nvSpPr>
          <p:spPr>
            <a:xfrm>
              <a:off x="8051" y="6708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325" y="6708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247640" y="57931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053580" y="4962526"/>
            <a:ext cx="2667000" cy="646430"/>
            <a:chOff x="8051" y="6708"/>
            <a:chExt cx="4200" cy="1018"/>
          </a:xfrm>
        </p:grpSpPr>
        <p:sp>
          <p:nvSpPr>
            <p:cNvPr id="11" name="文本框 10"/>
            <p:cNvSpPr txBox="1"/>
            <p:nvPr/>
          </p:nvSpPr>
          <p:spPr>
            <a:xfrm>
              <a:off x="8051" y="6708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9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325" y="6708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208771" y="496252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053580" y="5793107"/>
            <a:ext cx="2667000" cy="646430"/>
            <a:chOff x="8051" y="6708"/>
            <a:chExt cx="4200" cy="1018"/>
          </a:xfrm>
        </p:grpSpPr>
        <p:sp>
          <p:nvSpPr>
            <p:cNvPr id="15" name="文本框 14"/>
            <p:cNvSpPr txBox="1"/>
            <p:nvPr/>
          </p:nvSpPr>
          <p:spPr>
            <a:xfrm>
              <a:off x="8051" y="6708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9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1325" y="6708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9208771" y="57931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44915" y="2679065"/>
            <a:ext cx="3348990" cy="1986280"/>
            <a:chOff x="13929" y="4219"/>
            <a:chExt cx="5274" cy="312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56" y="5334"/>
              <a:ext cx="2110" cy="2013"/>
            </a:xfrm>
            <a:prstGeom prst="rect">
              <a:avLst/>
            </a:prstGeom>
          </p:spPr>
        </p:pic>
        <p:sp>
          <p:nvSpPr>
            <p:cNvPr id="23" name="AutoShape 27"/>
            <p:cNvSpPr>
              <a:spLocks noChangeArrowheads="1"/>
            </p:cNvSpPr>
            <p:nvPr/>
          </p:nvSpPr>
          <p:spPr bwMode="auto">
            <a:xfrm>
              <a:off x="13929" y="4219"/>
              <a:ext cx="5274" cy="1006"/>
            </a:xfrm>
            <a:prstGeom prst="wedgeRoundRectCallout">
              <a:avLst>
                <a:gd name="adj1" fmla="val -1516"/>
                <a:gd name="adj2" fmla="val 10834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你能列出哪些算式？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  <p:bldP spid="13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37486" y="4716145"/>
            <a:ext cx="2828925" cy="646429"/>
            <a:chOff x="4732" y="7304"/>
            <a:chExt cx="4455" cy="1018"/>
          </a:xfrm>
        </p:grpSpPr>
        <p:sp>
          <p:nvSpPr>
            <p:cNvPr id="40" name="文本框 39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37486" y="5685155"/>
            <a:ext cx="2828925" cy="646429"/>
            <a:chOff x="4732" y="7304"/>
            <a:chExt cx="4455" cy="1018"/>
          </a:xfrm>
        </p:grpSpPr>
        <p:sp>
          <p:nvSpPr>
            <p:cNvPr id="11" name="文本框 1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71667" y="4730750"/>
            <a:ext cx="2828925" cy="646429"/>
            <a:chOff x="4732" y="7304"/>
            <a:chExt cx="4455" cy="1018"/>
          </a:xfrm>
        </p:grpSpPr>
        <p:sp>
          <p:nvSpPr>
            <p:cNvPr id="22" name="文本框 21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71667" y="5671184"/>
            <a:ext cx="2828925" cy="646429"/>
            <a:chOff x="4732" y="7304"/>
            <a:chExt cx="4455" cy="1018"/>
          </a:xfrm>
        </p:grpSpPr>
        <p:sp>
          <p:nvSpPr>
            <p:cNvPr id="31" name="文本框 3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7071" y="3204845"/>
            <a:ext cx="8686800" cy="933450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931286" y="1473836"/>
            <a:ext cx="7164705" cy="1664970"/>
            <a:chOff x="6191" y="2496"/>
            <a:chExt cx="11283" cy="262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34" y="2496"/>
              <a:ext cx="2041" cy="2622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6191" y="2751"/>
              <a:ext cx="8426" cy="1022"/>
              <a:chOff x="10590" y="7260"/>
              <a:chExt cx="8426" cy="1022"/>
            </a:xfrm>
          </p:grpSpPr>
          <p:sp>
            <p:nvSpPr>
              <p:cNvPr id="23" name="AutoShape 27"/>
              <p:cNvSpPr>
                <a:spLocks noChangeArrowheads="1"/>
              </p:cNvSpPr>
              <p:nvPr/>
            </p:nvSpPr>
            <p:spPr bwMode="auto">
              <a:xfrm>
                <a:off x="10590" y="7260"/>
                <a:ext cx="8426" cy="1022"/>
              </a:xfrm>
              <a:prstGeom prst="wedgeRoundRectCallout">
                <a:avLst>
                  <a:gd name="adj1" fmla="val 62176"/>
                  <a:gd name="adj2" fmla="val -3131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 anchor="ctr" anchorCtr="0"/>
              <a:lstStyle/>
              <a:p>
                <a:pPr fontAlgn="auto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先把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9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个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   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分成两堆，再填一填？</a:t>
                </a:r>
                <a:endPara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2717" y="7376"/>
                <a:ext cx="869" cy="851"/>
              </a:xfrm>
              <a:prstGeom prst="rect">
                <a:avLst/>
              </a:prstGeom>
            </p:spPr>
          </p:pic>
        </p:grpSp>
      </p:grpSp>
      <p:sp>
        <p:nvSpPr>
          <p:cNvPr id="38" name="文本框 37"/>
          <p:cNvSpPr txBox="1"/>
          <p:nvPr/>
        </p:nvSpPr>
        <p:spPr>
          <a:xfrm>
            <a:off x="4961890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865246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14956" y="471614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61890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5246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14956" y="568515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96070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99426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49135" y="47307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96070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99426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49135" y="56711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2892425" y="3174366"/>
            <a:ext cx="0" cy="1076325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274322" y="123380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5" grpId="0"/>
      <p:bldP spid="7" grpId="0"/>
      <p:bldP spid="8" grpId="0"/>
      <p:bldP spid="9" grpId="0"/>
      <p:bldP spid="17" grpId="0"/>
      <p:bldP spid="18" grpId="0"/>
      <p:bldP spid="20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37486" y="4716145"/>
            <a:ext cx="2828925" cy="646429"/>
            <a:chOff x="4732" y="7304"/>
            <a:chExt cx="4455" cy="1018"/>
          </a:xfrm>
        </p:grpSpPr>
        <p:sp>
          <p:nvSpPr>
            <p:cNvPr id="40" name="文本框 39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37486" y="5685155"/>
            <a:ext cx="2828925" cy="646429"/>
            <a:chOff x="4732" y="7304"/>
            <a:chExt cx="4455" cy="1018"/>
          </a:xfrm>
        </p:grpSpPr>
        <p:sp>
          <p:nvSpPr>
            <p:cNvPr id="11" name="文本框 1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71667" y="4730750"/>
            <a:ext cx="2828925" cy="646429"/>
            <a:chOff x="4732" y="7304"/>
            <a:chExt cx="4455" cy="1018"/>
          </a:xfrm>
        </p:grpSpPr>
        <p:sp>
          <p:nvSpPr>
            <p:cNvPr id="22" name="文本框 21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71667" y="5671184"/>
            <a:ext cx="2828925" cy="646429"/>
            <a:chOff x="4732" y="7304"/>
            <a:chExt cx="4455" cy="1018"/>
          </a:xfrm>
        </p:grpSpPr>
        <p:sp>
          <p:nvSpPr>
            <p:cNvPr id="31" name="文本框 3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7071" y="3204845"/>
            <a:ext cx="8686800" cy="933450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931286" y="1473836"/>
            <a:ext cx="7164705" cy="1664970"/>
            <a:chOff x="6191" y="2496"/>
            <a:chExt cx="11283" cy="262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34" y="2496"/>
              <a:ext cx="2041" cy="2622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6191" y="2751"/>
              <a:ext cx="8426" cy="1022"/>
              <a:chOff x="10590" y="7260"/>
              <a:chExt cx="8426" cy="1022"/>
            </a:xfrm>
          </p:grpSpPr>
          <p:sp>
            <p:nvSpPr>
              <p:cNvPr id="23" name="AutoShape 27"/>
              <p:cNvSpPr>
                <a:spLocks noChangeArrowheads="1"/>
              </p:cNvSpPr>
              <p:nvPr/>
            </p:nvSpPr>
            <p:spPr bwMode="auto">
              <a:xfrm>
                <a:off x="10590" y="7260"/>
                <a:ext cx="8426" cy="1022"/>
              </a:xfrm>
              <a:prstGeom prst="wedgeRoundRectCallout">
                <a:avLst>
                  <a:gd name="adj1" fmla="val 62176"/>
                  <a:gd name="adj2" fmla="val -3131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 anchor="ctr" anchorCtr="0"/>
              <a:lstStyle/>
              <a:p>
                <a:pPr fontAlgn="auto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先把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9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个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   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分成两堆，再填一填？</a:t>
                </a:r>
                <a:endPara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2717" y="7376"/>
                <a:ext cx="869" cy="851"/>
              </a:xfrm>
              <a:prstGeom prst="rect">
                <a:avLst/>
              </a:prstGeom>
            </p:spPr>
          </p:pic>
        </p:grpSp>
      </p:grpSp>
      <p:sp>
        <p:nvSpPr>
          <p:cNvPr id="38" name="文本框 37"/>
          <p:cNvSpPr txBox="1"/>
          <p:nvPr/>
        </p:nvSpPr>
        <p:spPr>
          <a:xfrm>
            <a:off x="4961890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865246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14956" y="471614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61890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5246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14956" y="568515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96070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99426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49135" y="47307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96070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99426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49135" y="56711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3855720" y="3174366"/>
            <a:ext cx="0" cy="1076325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274322" y="123380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5" grpId="0"/>
      <p:bldP spid="7" grpId="0"/>
      <p:bldP spid="8" grpId="0"/>
      <p:bldP spid="9" grpId="0"/>
      <p:bldP spid="17" grpId="0"/>
      <p:bldP spid="18" grpId="0"/>
      <p:bldP spid="20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37486" y="4716145"/>
            <a:ext cx="2828925" cy="646429"/>
            <a:chOff x="4732" y="7304"/>
            <a:chExt cx="4455" cy="1018"/>
          </a:xfrm>
        </p:grpSpPr>
        <p:sp>
          <p:nvSpPr>
            <p:cNvPr id="40" name="文本框 39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37486" y="5685155"/>
            <a:ext cx="2828925" cy="646429"/>
            <a:chOff x="4732" y="7304"/>
            <a:chExt cx="4455" cy="1018"/>
          </a:xfrm>
        </p:grpSpPr>
        <p:sp>
          <p:nvSpPr>
            <p:cNvPr id="11" name="文本框 1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71667" y="4730750"/>
            <a:ext cx="2828925" cy="646429"/>
            <a:chOff x="4732" y="7304"/>
            <a:chExt cx="4455" cy="1018"/>
          </a:xfrm>
        </p:grpSpPr>
        <p:sp>
          <p:nvSpPr>
            <p:cNvPr id="22" name="文本框 21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71667" y="5671184"/>
            <a:ext cx="2828925" cy="646429"/>
            <a:chOff x="4732" y="7304"/>
            <a:chExt cx="4455" cy="1018"/>
          </a:xfrm>
        </p:grpSpPr>
        <p:sp>
          <p:nvSpPr>
            <p:cNvPr id="31" name="文本框 3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7071" y="3204845"/>
            <a:ext cx="8686800" cy="933450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931286" y="1473836"/>
            <a:ext cx="7164705" cy="1664970"/>
            <a:chOff x="6191" y="2496"/>
            <a:chExt cx="11283" cy="262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34" y="2496"/>
              <a:ext cx="2041" cy="2622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6191" y="2751"/>
              <a:ext cx="8426" cy="1022"/>
              <a:chOff x="10590" y="7260"/>
              <a:chExt cx="8426" cy="1022"/>
            </a:xfrm>
          </p:grpSpPr>
          <p:sp>
            <p:nvSpPr>
              <p:cNvPr id="23" name="AutoShape 27"/>
              <p:cNvSpPr>
                <a:spLocks noChangeArrowheads="1"/>
              </p:cNvSpPr>
              <p:nvPr/>
            </p:nvSpPr>
            <p:spPr bwMode="auto">
              <a:xfrm>
                <a:off x="10590" y="7260"/>
                <a:ext cx="8426" cy="1022"/>
              </a:xfrm>
              <a:prstGeom prst="wedgeRoundRectCallout">
                <a:avLst>
                  <a:gd name="adj1" fmla="val 62176"/>
                  <a:gd name="adj2" fmla="val -3131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 anchor="ctr" anchorCtr="0"/>
              <a:lstStyle/>
              <a:p>
                <a:pPr fontAlgn="auto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先把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9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个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   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分成两堆，再填一填？</a:t>
                </a:r>
                <a:endPara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2717" y="7376"/>
                <a:ext cx="869" cy="851"/>
              </a:xfrm>
              <a:prstGeom prst="rect">
                <a:avLst/>
              </a:prstGeom>
            </p:spPr>
          </p:pic>
        </p:grpSp>
      </p:grpSp>
      <p:sp>
        <p:nvSpPr>
          <p:cNvPr id="38" name="文本框 37"/>
          <p:cNvSpPr txBox="1"/>
          <p:nvPr/>
        </p:nvSpPr>
        <p:spPr>
          <a:xfrm>
            <a:off x="4961890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865246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14956" y="471614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61890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5246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14956" y="568515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96070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99426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49135" y="47307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96070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99426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49135" y="56711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4828539" y="3174366"/>
            <a:ext cx="0" cy="1076325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274322" y="123380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5" grpId="0"/>
      <p:bldP spid="7" grpId="0"/>
      <p:bldP spid="8" grpId="0"/>
      <p:bldP spid="9" grpId="0"/>
      <p:bldP spid="17" grpId="0"/>
      <p:bldP spid="18" grpId="0"/>
      <p:bldP spid="20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37486" y="4716145"/>
            <a:ext cx="2828925" cy="646429"/>
            <a:chOff x="4732" y="7304"/>
            <a:chExt cx="4455" cy="1018"/>
          </a:xfrm>
        </p:grpSpPr>
        <p:sp>
          <p:nvSpPr>
            <p:cNvPr id="40" name="文本框 39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37486" y="5685155"/>
            <a:ext cx="2828925" cy="646429"/>
            <a:chOff x="4732" y="7304"/>
            <a:chExt cx="4455" cy="1018"/>
          </a:xfrm>
        </p:grpSpPr>
        <p:sp>
          <p:nvSpPr>
            <p:cNvPr id="11" name="文本框 1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+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71667" y="4730750"/>
            <a:ext cx="2828925" cy="646429"/>
            <a:chOff x="4732" y="7304"/>
            <a:chExt cx="4455" cy="1018"/>
          </a:xfrm>
        </p:grpSpPr>
        <p:sp>
          <p:nvSpPr>
            <p:cNvPr id="22" name="文本框 21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71667" y="5671184"/>
            <a:ext cx="2828925" cy="646429"/>
            <a:chOff x="4732" y="7304"/>
            <a:chExt cx="4455" cy="1018"/>
          </a:xfrm>
        </p:grpSpPr>
        <p:sp>
          <p:nvSpPr>
            <p:cNvPr id="31" name="文本框 30"/>
            <p:cNvSpPr txBox="1"/>
            <p:nvPr/>
          </p:nvSpPr>
          <p:spPr>
            <a:xfrm>
              <a:off x="5709" y="7304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115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400" y="7304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732" y="7327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7071" y="3204845"/>
            <a:ext cx="8686800" cy="933450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931286" y="1473836"/>
            <a:ext cx="7164705" cy="1664970"/>
            <a:chOff x="6191" y="2496"/>
            <a:chExt cx="11283" cy="262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34" y="2496"/>
              <a:ext cx="2041" cy="2622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6191" y="2751"/>
              <a:ext cx="8426" cy="1022"/>
              <a:chOff x="10590" y="7260"/>
              <a:chExt cx="8426" cy="1022"/>
            </a:xfrm>
          </p:grpSpPr>
          <p:sp>
            <p:nvSpPr>
              <p:cNvPr id="23" name="AutoShape 27"/>
              <p:cNvSpPr>
                <a:spLocks noChangeArrowheads="1"/>
              </p:cNvSpPr>
              <p:nvPr/>
            </p:nvSpPr>
            <p:spPr bwMode="auto">
              <a:xfrm>
                <a:off x="10590" y="7260"/>
                <a:ext cx="8426" cy="1022"/>
              </a:xfrm>
              <a:prstGeom prst="wedgeRoundRectCallout">
                <a:avLst>
                  <a:gd name="adj1" fmla="val 62176"/>
                  <a:gd name="adj2" fmla="val -3131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 anchor="ctr" anchorCtr="0"/>
              <a:lstStyle/>
              <a:p>
                <a:pPr fontAlgn="auto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先把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9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个</a:t>
                </a:r>
                <a:r>
                  <a:rPr lang="en-US" altLang="zh-CN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   </a:t>
                </a:r>
                <a:r>
                  <a:rPr lang="zh-CN" altLang="en-US" sz="2800">
                    <a:latin typeface="楷体" panose="02010609060101010101" charset="-122"/>
                    <a:ea typeface="楷体" panose="02010609060101010101" charset="-122"/>
                    <a:cs typeface="楷体_GB2312" panose="02010600030101010101" pitchFamily="49" charset="-122"/>
                    <a:sym typeface="+mn-ea"/>
                  </a:rPr>
                  <a:t>分成两堆，再填一填？</a:t>
                </a:r>
                <a:endPara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2717" y="7376"/>
                <a:ext cx="869" cy="851"/>
              </a:xfrm>
              <a:prstGeom prst="rect">
                <a:avLst/>
              </a:prstGeom>
            </p:spPr>
          </p:pic>
        </p:grpSp>
      </p:grpSp>
      <p:sp>
        <p:nvSpPr>
          <p:cNvPr id="38" name="文本框 37"/>
          <p:cNvSpPr txBox="1"/>
          <p:nvPr/>
        </p:nvSpPr>
        <p:spPr>
          <a:xfrm>
            <a:off x="4961890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865246" y="471614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14956" y="471614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61890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5246" y="568515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14956" y="568515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96070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99426" y="473075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49135" y="47307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96070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99426" y="567118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49135" y="567118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5781675" y="3174366"/>
            <a:ext cx="0" cy="1076325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274322" y="123380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5" grpId="0"/>
      <p:bldP spid="7" grpId="0"/>
      <p:bldP spid="8" grpId="0"/>
      <p:bldP spid="9" grpId="0"/>
      <p:bldP spid="17" grpId="0"/>
      <p:bldP spid="18" grpId="0"/>
      <p:bldP spid="20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670050" y="3797936"/>
            <a:ext cx="1278255" cy="1459865"/>
            <a:chOff x="11730" y="3128"/>
            <a:chExt cx="2013" cy="2299"/>
          </a:xfrm>
        </p:grpSpPr>
        <p:sp>
          <p:nvSpPr>
            <p:cNvPr id="87" name="文本框 86"/>
            <p:cNvSpPr txBox="1"/>
            <p:nvPr/>
          </p:nvSpPr>
          <p:spPr>
            <a:xfrm>
              <a:off x="12361" y="3128"/>
              <a:ext cx="78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89" name="直接连接符 8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文本框 90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935731" y="320675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r>
              <a:rPr lang="en-US" sz="32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</a:t>
            </a:r>
            <a:r>
              <a:rPr lang="en-US" sz="32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 dirty="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35731" y="390715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59231" y="1929765"/>
            <a:ext cx="512699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的分与合计算加、减法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3041015" y="4568190"/>
            <a:ext cx="3556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左大括号 5"/>
          <p:cNvSpPr/>
          <p:nvPr/>
        </p:nvSpPr>
        <p:spPr>
          <a:xfrm>
            <a:off x="3478531" y="3326766"/>
            <a:ext cx="375285" cy="2484120"/>
          </a:xfrm>
          <a:prstGeom prst="leftBrace">
            <a:avLst>
              <a:gd name="adj1" fmla="val 6632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936365" y="460756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36365" y="530796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848475" y="3797936"/>
            <a:ext cx="1278255" cy="1459865"/>
            <a:chOff x="11730" y="3128"/>
            <a:chExt cx="2013" cy="2299"/>
          </a:xfrm>
        </p:grpSpPr>
        <p:sp>
          <p:nvSpPr>
            <p:cNvPr id="12" name="文本框 11"/>
            <p:cNvSpPr txBox="1"/>
            <p:nvPr/>
          </p:nvSpPr>
          <p:spPr>
            <a:xfrm>
              <a:off x="12361" y="3128"/>
              <a:ext cx="78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9114155" y="320675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14155" y="390715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+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14791" y="460756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14791" y="530796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9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8213090" y="4567555"/>
            <a:ext cx="3556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左大括号 25"/>
          <p:cNvSpPr/>
          <p:nvPr/>
        </p:nvSpPr>
        <p:spPr>
          <a:xfrm>
            <a:off x="8650605" y="3326131"/>
            <a:ext cx="375285" cy="2484120"/>
          </a:xfrm>
          <a:prstGeom prst="leftBrace">
            <a:avLst>
              <a:gd name="adj1" fmla="val 6632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 animBg="1"/>
      <p:bldP spid="7" grpId="0"/>
      <p:bldP spid="10" grpId="0"/>
      <p:bldP spid="19" grpId="0"/>
      <p:bldP spid="20" grpId="0"/>
      <p:bldP spid="23" grpId="0"/>
      <p:bldP spid="24" grpId="0"/>
      <p:bldP spid="26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1041</Words>
  <Application>WPS 演示</Application>
  <PresentationFormat>自定义</PresentationFormat>
  <Paragraphs>450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楷体</vt:lpstr>
      <vt:lpstr>Calibri Light</vt:lpstr>
      <vt:lpstr>Calibri Light</vt:lpstr>
      <vt:lpstr>楷体_GB2312</vt:lpstr>
      <vt:lpstr>新宋体</vt:lpstr>
      <vt:lpstr>黑体</vt:lpstr>
      <vt:lpstr>Arial</vt:lpstr>
      <vt:lpstr>Arial Unicode MS</vt:lpstr>
      <vt:lpstr>Calibri</vt:lpstr>
      <vt:lpstr>第一PPT模板网-WWW.1PPT.COM</vt:lpstr>
      <vt:lpstr>第八单元   10以内的加法和减法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2022-07-23T11:45:00Z</cp:lastPrinted>
  <dcterms:created xsi:type="dcterms:W3CDTF">2022-07-23T11:45:00Z</dcterms:created>
  <dcterms:modified xsi:type="dcterms:W3CDTF">2023-11-02T08:41:46Z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22791D7D339848199D398AF92F478A39_12</vt:lpwstr>
  </property>
  <property fmtid="{D5CDD505-2E9C-101B-9397-08002B2CF9AE}" pid="3" name="KSOProductBuildVer">
    <vt:lpwstr>2052-12.1.0.15712</vt:lpwstr>
  </property>
</Properties>
</file>