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6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custDataLst>
    <p:tags r:id="rId2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51" autoAdjust="0"/>
    <p:restoredTop sz="94660"/>
  </p:normalViewPr>
  <p:slideViewPr>
    <p:cSldViewPr snapToGrid="0">
      <p:cViewPr>
        <p:scale>
          <a:sx n="100" d="100"/>
          <a:sy n="100" d="100"/>
        </p:scale>
        <p:origin x="-1182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4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4D9B538-8A1F-42A8-A32F-CF723705095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8AE577A-0305-4672-B2D9-3065A210D32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201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9D03A-F0FB-4519-B42C-6AC850A49755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E5986-815C-4BFB-9A9A-E962165486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2A9CC-DA13-455A-81BC-66D42743388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30E58-2EFE-44D3-AA0C-B81D159CB84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743FF-9ED3-44AB-890D-339AC3A6429D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69DAE-8EF5-44FE-B8B1-04FE7E4CA8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5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4DEB5-18DA-4E13-A06A-097F92444418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B9FD-33C8-4CE2-A76B-30C8D6B30C1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F259A-E9FC-4F62-B6CB-25A26333719E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9F639-18C8-409E-8315-EAABAFA920D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2CAA3-931D-4D7A-82F7-D926E02FAC62}" type="datetimeFigureOut">
              <a:rPr lang="zh-CN" altLang="en-US"/>
            </a:fld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3EB15-08E1-4EC9-8CDF-7541AD440F3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3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83825-2A1E-41DA-8D2F-3F993A710BCC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11CBE-3937-41BA-84C5-C4AEAC18BA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B9328-1ACA-4B88-8FC9-A97650448C4A}" type="datetimeFigureOut">
              <a:rPr lang="zh-CN" altLang="en-US"/>
            </a:fld>
            <a:endParaRPr lang="zh-CN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D6055-4AAB-492C-B77D-73092247BE7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713675"/>
            <a:ext cx="4681655" cy="1428161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3" cy="540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1" y="2313873"/>
            <a:ext cx="4681655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15A79-B4C7-400D-B128-B02246888FCC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514CE-AA83-4C1C-942C-A9FB714E8D5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9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E5CB8-5A5B-4DAA-B994-38A15564FD28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4BB0D-EEB9-4A70-8849-6DC1BF236B4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DFDD53E7-4DB0-40F0-BEFD-F6DD94D1F94B}" type="datetimeFigureOut">
              <a:rPr lang="zh-CN" altLang="en-US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0CB77CF1-4DB0-4556-856B-1B45FAAC5DD5}" type="slidenum">
              <a:rPr lang="zh-CN" altLang="en-US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95813" y="1016000"/>
            <a:ext cx="2784475" cy="5524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经典粗圆简" panose="02010609000101010101" charset="-122"/>
                <a:ea typeface="经典粗圆简" panose="02010609000101010101" charset="-122"/>
                <a:cs typeface="经典粗圆简" panose="02010609000101010101" charset="-122"/>
              </a:rPr>
              <a:t>数学一年级 </a:t>
            </a:r>
            <a:endParaRPr lang="zh-CN" altLang="en-US" sz="3000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经典粗圆简" panose="02010609000101010101" charset="-122"/>
              <a:ea typeface="经典粗圆简" panose="02010609000101010101" charset="-122"/>
              <a:cs typeface="经典粗圆简" panose="0201060900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73977" y="1108075"/>
            <a:ext cx="646331" cy="369332"/>
          </a:xfrm>
          <a:prstGeom prst="rect">
            <a:avLst/>
          </a:prstGeom>
          <a:solidFill>
            <a:srgbClr val="4F80BD"/>
          </a:solidFill>
          <a:ln w="28575" cap="rnd" cmpd="sng">
            <a:noFill/>
            <a:prstDash val="solid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思源宋体 CN Heavy" panose="02020900000000000000" charset="-122"/>
                <a:ea typeface="思源宋体 CN Heavy" panose="02020900000000000000" charset="-122"/>
              </a:rPr>
              <a:t>上册</a:t>
            </a:r>
            <a:endParaRPr lang="zh-CN" altLang="en-US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思源宋体 CN Heavy" panose="02020900000000000000" charset="-122"/>
              <a:ea typeface="思源宋体 CN Heavy" panose="02020900000000000000" charset="-122"/>
            </a:endParaRPr>
          </a:p>
        </p:txBody>
      </p:sp>
      <p:sp>
        <p:nvSpPr>
          <p:cNvPr id="9" name="流程图: 卡片 8"/>
          <p:cNvSpPr/>
          <p:nvPr/>
        </p:nvSpPr>
        <p:spPr>
          <a:xfrm>
            <a:off x="2093119" y="1920877"/>
            <a:ext cx="7789863" cy="3216275"/>
          </a:xfrm>
          <a:prstGeom prst="flowChartPunchedCard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3679221" y="2320051"/>
            <a:ext cx="512512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4F80BD"/>
                </a:solidFill>
                <a:latin typeface="+mn-ea"/>
                <a:ea typeface="+mn-ea"/>
              </a:rPr>
              <a:t>第八单</a:t>
            </a:r>
            <a:r>
              <a:rPr lang="zh-CN" altLang="en-US" sz="2800" dirty="0" smtClean="0">
                <a:solidFill>
                  <a:srgbClr val="4F80BD"/>
                </a:solidFill>
                <a:latin typeface="+mn-ea"/>
                <a:ea typeface="+mn-ea"/>
              </a:rPr>
              <a:t>元  </a:t>
            </a:r>
            <a:r>
              <a:rPr lang="en-US" altLang="zh-CN" sz="2800" dirty="0" smtClean="0">
                <a:solidFill>
                  <a:srgbClr val="4F80BD"/>
                </a:solidFill>
                <a:latin typeface="+mn-ea"/>
                <a:ea typeface="+mn-ea"/>
                <a:cs typeface="思源宋体 CN Heavy"/>
              </a:rPr>
              <a:t>10</a:t>
            </a:r>
            <a:r>
              <a:rPr lang="zh-CN" altLang="en-US" sz="2800" dirty="0" smtClean="0">
                <a:solidFill>
                  <a:srgbClr val="4F80BD"/>
                </a:solidFill>
                <a:latin typeface="+mn-ea"/>
                <a:ea typeface="+mn-ea"/>
                <a:cs typeface="思源宋体 CN Heavy"/>
              </a:rPr>
              <a:t>以内的加法与减法</a:t>
            </a:r>
            <a:endParaRPr lang="zh-CN" altLang="en-US" sz="2800" dirty="0" smtClean="0">
              <a:solidFill>
                <a:srgbClr val="4F80BD"/>
              </a:solidFill>
              <a:latin typeface="+mn-ea"/>
              <a:ea typeface="+mn-ea"/>
              <a:cs typeface="思源宋体 CN Heavy"/>
            </a:endParaRPr>
          </a:p>
        </p:txBody>
      </p:sp>
      <p:grpSp>
        <p:nvGrpSpPr>
          <p:cNvPr id="19" name="组合 18"/>
          <p:cNvGrpSpPr/>
          <p:nvPr/>
        </p:nvGrpSpPr>
        <p:grpSpPr bwMode="auto">
          <a:xfrm>
            <a:off x="4315165" y="4188139"/>
            <a:ext cx="3840163" cy="36512"/>
            <a:chOff x="5045" y="5946"/>
            <a:chExt cx="4536" cy="56"/>
          </a:xfrm>
        </p:grpSpPr>
        <p:sp>
          <p:nvSpPr>
            <p:cNvPr id="2058" name="矩形 16"/>
            <p:cNvSpPr>
              <a:spLocks noChangeArrowheads="1"/>
            </p:cNvSpPr>
            <p:nvPr/>
          </p:nvSpPr>
          <p:spPr bwMode="auto">
            <a:xfrm>
              <a:off x="5045" y="5961"/>
              <a:ext cx="4536" cy="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9" name="矩形 17"/>
            <p:cNvSpPr>
              <a:spLocks noChangeArrowheads="1"/>
            </p:cNvSpPr>
            <p:nvPr/>
          </p:nvSpPr>
          <p:spPr bwMode="auto">
            <a:xfrm>
              <a:off x="6888" y="5946"/>
              <a:ext cx="850" cy="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</p:grpSp>
      <p:pic>
        <p:nvPicPr>
          <p:cNvPr id="8" name="图片 7" descr="C:\Users\Diy\Desktop\课件.png课件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9642476" y="3922714"/>
            <a:ext cx="2549525" cy="2935287"/>
          </a:xfrm>
          <a:prstGeom prst="rect">
            <a:avLst/>
          </a:prstGeom>
          <a:effectLst>
            <a:outerShdw blurRad="50800" dist="38100" dir="2700000" algn="tl" rotWithShape="0">
              <a:srgbClr val="4F80BD">
                <a:alpha val="50000"/>
              </a:srgbClr>
            </a:outerShdw>
          </a:effectLst>
        </p:spPr>
      </p:pic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4666548" y="3305673"/>
            <a:ext cx="313739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zh-CN" sz="4400" b="1" dirty="0" smtClean="0">
                <a:solidFill>
                  <a:srgbClr val="4F80BD"/>
                </a:solidFill>
                <a:latin typeface="微软雅黑" panose="020B0503020204020204" pitchFamily="34" charset="-122"/>
              </a:rPr>
              <a:t>10</a:t>
            </a:r>
            <a:r>
              <a:rPr lang="zh-CN" sz="4400" b="1" dirty="0">
                <a:solidFill>
                  <a:srgbClr val="4F80BD"/>
                </a:solidFill>
                <a:latin typeface="微软雅黑" panose="020B0503020204020204" pitchFamily="34" charset="-122"/>
              </a:rPr>
              <a:t>的加减法</a:t>
            </a:r>
            <a:endParaRPr lang="zh-CN" sz="4400" b="1" dirty="0">
              <a:solidFill>
                <a:srgbClr val="4F80BD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975 0.078802 C -0.284975 0.040414 -0.407384 -0.072348 -0.546913 -0.115244 C -0.686443 -0.158141 -0.856952 -0.135512 -0.926560 -0.135765 " pathEditMode="relative" rAng="-1113980820" ptsTypes="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00" y="-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9" grpId="0" bldLvl="0" animBg="1"/>
      <p:bldP spid="11" grpId="0" bldLvl="0" animBg="1"/>
      <p:bldP spid="1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2838451" y="1555750"/>
            <a:ext cx="4343400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凑十</a:t>
            </a:r>
            <a:r>
              <a:rPr 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歌</a:t>
            </a:r>
            <a:endParaRPr 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一九一九好朋友，</a:t>
            </a:r>
            <a:endParaRPr 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二八二八手拉手，</a:t>
            </a:r>
            <a:endParaRPr 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三七三七真亲密，</a:t>
            </a:r>
            <a:endParaRPr 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四六四六一起走，</a:t>
            </a:r>
            <a:endParaRPr lang="zh-CN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五五凑成一双手。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7" name="文本框 3"/>
          <p:cNvSpPr txBox="1">
            <a:spLocks noChangeArrowheads="1"/>
          </p:cNvSpPr>
          <p:nvPr/>
        </p:nvSpPr>
        <p:spPr bwMode="auto">
          <a:xfrm>
            <a:off x="387351" y="736601"/>
            <a:ext cx="22365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</a:t>
            </a:r>
            <a:r>
              <a:rPr lang="zh-CN" sz="32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凑十</a:t>
            </a:r>
            <a:r>
              <a:rPr lang="en-US" sz="32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</a:t>
            </a:r>
            <a:r>
              <a:rPr lang="zh-CN" sz="32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歌</a:t>
            </a:r>
            <a:endParaRPr lang="zh-CN" altLang="en-US" sz="320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7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四、巩固深化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17577" y="1600201"/>
            <a:ext cx="64299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zh-CN" sz="3200" dirty="0">
                <a:ea typeface="楷体" panose="02010609060101010101" pitchFamily="49" charset="-122"/>
                <a:sym typeface="+mn-ea"/>
              </a:rPr>
              <a:t>1</a:t>
            </a:r>
            <a:r>
              <a:rPr lang="zh-CN" sz="3200" dirty="0">
                <a:ea typeface="楷体" panose="02010609060101010101" pitchFamily="49" charset="-122"/>
                <a:sym typeface="+mn-ea"/>
              </a:rPr>
              <a:t>．哪两张卡片上的数相加等于</a:t>
            </a:r>
            <a:r>
              <a:rPr lang="zh-CN" altLang="zh-CN" sz="3200" dirty="0">
                <a:ea typeface="楷体" panose="02010609060101010101" pitchFamily="49" charset="-122"/>
                <a:sym typeface="+mn-ea"/>
              </a:rPr>
              <a:t>10?</a:t>
            </a:r>
            <a:endParaRPr lang="zh-CN" altLang="zh-CN" sz="3200" dirty="0"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3" name="图片 2" descr="XCM@2MQTFAB%2WAFH]ZMC8B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17576" y="2336802"/>
            <a:ext cx="9478963" cy="190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92200" y="4518027"/>
            <a:ext cx="9128125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例如：小老鼠说：</a:t>
            </a:r>
            <a:r>
              <a:rPr 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我拿</a:t>
            </a:r>
            <a:r>
              <a:rPr 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‘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’”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，大象说</a:t>
            </a:r>
            <a:r>
              <a:rPr 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我拿</a:t>
            </a:r>
            <a:r>
              <a:rPr 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‘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2’”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。小老鼠说</a:t>
            </a:r>
            <a:r>
              <a:rPr 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，大象说</a:t>
            </a:r>
            <a:r>
              <a:rPr 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加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等于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10”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。同桌互练。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1"/>
          <p:cNvSpPr txBox="1">
            <a:spLocks noChangeArrowheads="1"/>
          </p:cNvSpPr>
          <p:nvPr/>
        </p:nvSpPr>
        <p:spPr bwMode="auto">
          <a:xfrm>
            <a:off x="704851" y="701675"/>
            <a:ext cx="992981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．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10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减几</a:t>
            </a:r>
            <a:endParaRPr 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小兔子见小朋友们这么聪明，也来考考大家。小兔子用手中的</a:t>
            </a: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10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减去伞面上的任意一个数，请你说出得数。</a:t>
            </a:r>
            <a:endParaRPr 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(1)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出示图片</a:t>
            </a:r>
            <a:endParaRPr 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(2)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学生自由说</a:t>
            </a:r>
            <a:endParaRPr 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(3)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集体说</a:t>
            </a:r>
            <a:endParaRPr 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7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五、课堂小结</a:t>
            </a:r>
            <a:endParaRPr lang="zh-CN" altLang="en-US" sz="3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12814" y="2555876"/>
            <a:ext cx="798167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今天我们一起学习了什么？你有哪些收获？</a:t>
            </a:r>
            <a:endParaRPr 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379414" y="1402556"/>
            <a:ext cx="1077753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6070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79413" y="1585913"/>
            <a:ext cx="5573712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算一算。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36663" y="4173538"/>
            <a:ext cx="8888412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58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28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同桌互算，并说说你是怎样想的。</a:t>
            </a:r>
            <a:endParaRPr lang="zh-CN" sz="28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80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309813" y="2295525"/>
            <a:ext cx="67151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lang="en-US" altLang="zh-CN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367213" y="2306638"/>
            <a:ext cx="67151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lang="en-US" altLang="zh-CN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367213" y="3081338"/>
            <a:ext cx="6715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lang="en-US" altLang="zh-CN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392863" y="3070225"/>
            <a:ext cx="6715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8664577" y="3055938"/>
            <a:ext cx="67151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392863" y="2295525"/>
            <a:ext cx="67151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lang="en-US" altLang="zh-CN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678863" y="2363788"/>
            <a:ext cx="67151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425701" y="3070225"/>
            <a:ext cx="6715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剪去单角的矩形 11"/>
          <p:cNvSpPr/>
          <p:nvPr/>
        </p:nvSpPr>
        <p:spPr>
          <a:xfrm>
            <a:off x="-239713" y="692150"/>
            <a:ext cx="4606927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一、复习引入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7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二、创设情境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46163" y="1762126"/>
            <a:ext cx="985996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同学们，中国足球队齐心协力、顽强拼搏，已冲出亚洲，进入“世界杯”。今后的足球事业将会更蓬勃向上，看我们的小将正在加紧训练呢！</a:t>
            </a:r>
            <a:endParaRPr 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39713" y="692150"/>
            <a:ext cx="4606927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三、自主探究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X%N8P%X~SE_T(R~T9JN(G2Y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28775" y="1979613"/>
            <a:ext cx="8934451" cy="424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99"/>
          <p:cNvSpPr txBox="1">
            <a:spLocks noChangeArrowheads="1"/>
          </p:cNvSpPr>
          <p:nvPr/>
        </p:nvSpPr>
        <p:spPr bwMode="auto">
          <a:xfrm>
            <a:off x="-34924" y="736600"/>
            <a:ext cx="114839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588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球场一角，小朋友们正在踢足球呢！仔细看一看，这些小朋友可以分成哪两部分？分别有几个？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635626" y="2273300"/>
            <a:ext cx="6030913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(1)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分成左边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个和右边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个。</a:t>
            </a:r>
            <a:endParaRPr 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8" name="图片 3" descr="X%N8P%X~SE_T(R~T9JN(G2Y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8151" y="2482852"/>
            <a:ext cx="5197475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635626" y="4356101"/>
            <a:ext cx="63992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(3)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分成戴帽子的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个和不戴帽子的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7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个。</a:t>
            </a:r>
            <a:endParaRPr lang="zh-CN" altLang="en-US" sz="2800" dirty="0"/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635625" y="3043238"/>
            <a:ext cx="5068888" cy="181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(2)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分成穿蓝衣服的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6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个和穿黄衣服的</a:t>
            </a:r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</a:t>
            </a:r>
            <a:r>
              <a:rPr 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个。</a:t>
            </a:r>
            <a:endParaRPr 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eaLnBrk="1" hangingPunct="1"/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99"/>
          <p:cNvSpPr txBox="1">
            <a:spLocks noChangeArrowheads="1"/>
          </p:cNvSpPr>
          <p:nvPr/>
        </p:nvSpPr>
        <p:spPr bwMode="auto">
          <a:xfrm>
            <a:off x="477840" y="779463"/>
            <a:ext cx="10447337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你能根据穿蓝衣服的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个和穿黄衣服的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个说出哪些算式？同桌互说：比一比谁说得多。</a:t>
            </a:r>
            <a:endParaRPr 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28676" y="2644775"/>
            <a:ext cx="661034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         </a:t>
            </a:r>
            <a:r>
              <a:rPr 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          </a:t>
            </a:r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2"/>
          <p:cNvSpPr txBox="1">
            <a:spLocks noChangeArrowheads="1"/>
          </p:cNvSpPr>
          <p:nvPr/>
        </p:nvSpPr>
        <p:spPr bwMode="auto">
          <a:xfrm>
            <a:off x="923925" y="2644775"/>
            <a:ext cx="66960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6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＝         </a:t>
            </a:r>
            <a:r>
              <a:rPr 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＋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＝          </a:t>
            </a:r>
            <a:r>
              <a:rPr 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r>
              <a:rPr 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           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－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＝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5" name="文本框 4"/>
          <p:cNvSpPr txBox="1">
            <a:spLocks noChangeArrowheads="1"/>
          </p:cNvSpPr>
          <p:nvPr/>
        </p:nvSpPr>
        <p:spPr bwMode="auto">
          <a:xfrm>
            <a:off x="660402" y="614365"/>
            <a:ext cx="984726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你们想自己算出来吗？打开教材第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66</a:t>
            </a:r>
            <a:r>
              <a:rPr 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页，试着填一填，集体评定。并任选一题，指名说说自己的算法。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555875" y="2849563"/>
            <a:ext cx="1365251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cs typeface="Arial" panose="020B0604020202020204" pitchFamily="34" charset="0"/>
              </a:rPr>
              <a:t>10</a:t>
            </a:r>
            <a:endParaRPr lang="en-US" altLang="zh-CN" sz="28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656389" y="3600450"/>
            <a:ext cx="13636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cs typeface="Arial" panose="020B0604020202020204" pitchFamily="34" charset="0"/>
              </a:rPr>
              <a:t>4</a:t>
            </a:r>
            <a:endParaRPr lang="en-US" altLang="zh-CN" sz="28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555875" y="3589338"/>
            <a:ext cx="1365251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FF0000"/>
                </a:solidFill>
                <a:cs typeface="Arial" panose="020B0604020202020204" pitchFamily="34" charset="0"/>
              </a:rPr>
              <a:t>6</a:t>
            </a:r>
            <a:endParaRPr lang="en-US" altLang="zh-CN" sz="28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357937" y="2860675"/>
            <a:ext cx="1365251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cs typeface="Arial" panose="020B0604020202020204" pitchFamily="34" charset="0"/>
              </a:rPr>
              <a:t>10</a:t>
            </a:r>
            <a:endParaRPr lang="en-US" altLang="zh-CN" sz="280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4"/>
          <p:cNvSpPr txBox="1">
            <a:spLocks noChangeArrowheads="1"/>
          </p:cNvSpPr>
          <p:nvPr/>
        </p:nvSpPr>
        <p:spPr bwMode="auto">
          <a:xfrm>
            <a:off x="428625" y="555626"/>
            <a:ext cx="999648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sz="3200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玩玩想想</a:t>
            </a:r>
            <a:endParaRPr lang="zh-CN" sz="3200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sz="2800" dirty="0">
                <a:latin typeface="楷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sz="2800" dirty="0">
                <a:latin typeface="楷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每人准备好</a:t>
            </a:r>
            <a:r>
              <a:rPr lang="zh-CN" altLang="zh-CN" sz="2800" dirty="0">
                <a:latin typeface="楷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10</a:t>
            </a:r>
            <a:r>
              <a:rPr lang="zh-CN" sz="2800" dirty="0">
                <a:latin typeface="楷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个花片</a:t>
            </a:r>
            <a:r>
              <a:rPr lang="zh-CN" altLang="zh-CN" sz="2800" dirty="0">
                <a:latin typeface="楷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) </a:t>
            </a:r>
            <a:r>
              <a:rPr lang="zh-CN" sz="2800" dirty="0">
                <a:latin typeface="楷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学生根据正、反面情况写出算式：</a:t>
            </a:r>
            <a:endParaRPr lang="zh-CN" sz="2800" dirty="0">
              <a:latin typeface="楷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9219" name="图片 1" descr="D@NQ2AAZOTGXD4C(P7W`XVM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31838" y="2578102"/>
            <a:ext cx="5035551" cy="264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6770688" y="2359025"/>
            <a:ext cx="4083051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 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651" y="1808164"/>
            <a:ext cx="10742613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10    9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10   10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9   10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10    8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10   10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2   10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10    7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10   10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7   10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10    6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10   10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6   10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10    10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＝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en-US" altLang="en-US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3" name="文本框 5"/>
          <p:cNvSpPr txBox="1">
            <a:spLocks noChangeArrowheads="1"/>
          </p:cNvSpPr>
          <p:nvPr/>
        </p:nvSpPr>
        <p:spPr bwMode="auto">
          <a:xfrm>
            <a:off x="180977" y="936626"/>
            <a:ext cx="844333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全班交流，展示成果。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</a:t>
            </a:r>
            <a:r>
              <a:rPr 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把结果写在花片上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)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973</Words>
  <Application>WPS 演示</Application>
  <PresentationFormat>自定义</PresentationFormat>
  <Paragraphs>108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黑体</vt:lpstr>
      <vt:lpstr>Calibri</vt:lpstr>
      <vt:lpstr>经典粗圆简</vt:lpstr>
      <vt:lpstr>思源宋体 CN Heavy</vt:lpstr>
      <vt:lpstr>思源宋体 CN Heavy</vt:lpstr>
      <vt:lpstr>楷体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第一PPT模板网-WWW.1PPT.COM</dc:creator>
  <cp:lastModifiedBy>罗</cp:lastModifiedBy>
  <cp:revision>4</cp:revision>
  <dcterms:created xsi:type="dcterms:W3CDTF">2018-03-01T02:03:00Z</dcterms:created>
  <dcterms:modified xsi:type="dcterms:W3CDTF">2023-11-02T08:42:37Z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89E66CFE29D343A2B8B465C8A792E876_12</vt:lpwstr>
  </property>
</Properties>
</file>