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65" r:id="rId3"/>
    <p:sldId id="366" r:id="rId4"/>
    <p:sldId id="367" r:id="rId5"/>
    <p:sldId id="368" r:id="rId6"/>
    <p:sldId id="353" r:id="rId7"/>
    <p:sldId id="369" r:id="rId8"/>
    <p:sldId id="370" r:id="rId9"/>
    <p:sldId id="349" r:id="rId10"/>
    <p:sldId id="348" r:id="rId11"/>
    <p:sldId id="347" r:id="rId12"/>
    <p:sldId id="371" r:id="rId13"/>
    <p:sldId id="313" r:id="rId14"/>
  </p:sldIdLst>
  <p:sldSz cx="12601575" cy="7092950"/>
  <p:notesSz cx="6858000" cy="9144000"/>
  <p:custDataLst>
    <p:tags r:id="rId19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2" userDrawn="1">
          <p15:clr>
            <a:srgbClr val="A4A3A4"/>
          </p15:clr>
        </p15:guide>
        <p15:guide id="2" pos="40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24" y="-594"/>
      </p:cViewPr>
      <p:guideLst>
        <p:guide orient="horz" pos="2192"/>
        <p:guide pos="40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43222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0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第八单元   </a:t>
            </a:r>
            <a:r>
              <a:rPr lang="en-US" altLang="zh-CN" sz="40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40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以内的加法和减法</a:t>
            </a:r>
            <a:endParaRPr lang="zh-CN" altLang="en-US" sz="4000" b="1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980764"/>
            <a:ext cx="12601575" cy="910753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sz="6600" b="1" dirty="0" err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连加、连减</a:t>
            </a:r>
            <a:endParaRPr sz="6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7431" y="1615440"/>
            <a:ext cx="7929245" cy="33642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79578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610737" y="5320666"/>
            <a:ext cx="2851784" cy="584835"/>
            <a:chOff x="4218" y="7443"/>
            <a:chExt cx="4491" cy="921"/>
          </a:xfrm>
        </p:grpSpPr>
        <p:sp>
          <p:nvSpPr>
            <p:cNvPr id="15" name="文本框 14"/>
            <p:cNvSpPr txBox="1"/>
            <p:nvPr/>
          </p:nvSpPr>
          <p:spPr>
            <a:xfrm>
              <a:off x="4218" y="7443"/>
              <a:ext cx="3804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9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60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27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93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026911" y="53308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27650" y="533082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158866" y="53308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1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254761" y="184467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4.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86710" y="2358391"/>
            <a:ext cx="2365375" cy="584835"/>
            <a:chOff x="3173" y="3371"/>
            <a:chExt cx="3725" cy="921"/>
          </a:xfrm>
        </p:grpSpPr>
        <p:sp>
          <p:nvSpPr>
            <p:cNvPr id="15" name="文本框 14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816476" y="236855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86710" y="3432811"/>
            <a:ext cx="2365375" cy="584835"/>
            <a:chOff x="3173" y="3371"/>
            <a:chExt cx="3725" cy="921"/>
          </a:xfrm>
        </p:grpSpPr>
        <p:sp>
          <p:nvSpPr>
            <p:cNvPr id="4" name="文本框 3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816476" y="344297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86710" y="4507231"/>
            <a:ext cx="2365375" cy="584835"/>
            <a:chOff x="3173" y="3371"/>
            <a:chExt cx="3725" cy="921"/>
          </a:xfrm>
        </p:grpSpPr>
        <p:sp>
          <p:nvSpPr>
            <p:cNvPr id="8" name="文本框 7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816476" y="451739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105015" y="2406016"/>
            <a:ext cx="2565400" cy="584835"/>
            <a:chOff x="11189" y="3789"/>
            <a:chExt cx="4040" cy="921"/>
          </a:xfrm>
        </p:grpSpPr>
        <p:sp>
          <p:nvSpPr>
            <p:cNvPr id="18" name="文本框 17"/>
            <p:cNvSpPr txBox="1"/>
            <p:nvPr/>
          </p:nvSpPr>
          <p:spPr>
            <a:xfrm>
              <a:off x="11189" y="3789"/>
              <a:ext cx="330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10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4459" y="3864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9234805" y="241617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105016" y="3480436"/>
            <a:ext cx="2365375" cy="584835"/>
            <a:chOff x="3173" y="3371"/>
            <a:chExt cx="3725" cy="921"/>
          </a:xfrm>
        </p:grpSpPr>
        <p:sp>
          <p:nvSpPr>
            <p:cNvPr id="23" name="文本框 22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916670" y="3490596"/>
            <a:ext cx="652781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105016" y="4554856"/>
            <a:ext cx="2365375" cy="584835"/>
            <a:chOff x="3173" y="3371"/>
            <a:chExt cx="3725" cy="921"/>
          </a:xfrm>
        </p:grpSpPr>
        <p:sp>
          <p:nvSpPr>
            <p:cNvPr id="28" name="文本框 27"/>
            <p:cNvSpPr txBox="1"/>
            <p:nvPr/>
          </p:nvSpPr>
          <p:spPr>
            <a:xfrm>
              <a:off x="3173" y="3371"/>
              <a:ext cx="2946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28" y="3446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034780" y="456501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6" grpId="0"/>
      <p:bldP spid="10" grpId="0"/>
      <p:bldP spid="20" grpId="0"/>
      <p:bldP spid="25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487931" y="2560320"/>
            <a:ext cx="6943726" cy="171132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1.完成课后习题剩余习题；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22451" y="1870711"/>
            <a:ext cx="9186545" cy="286231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1.初步理解连加、连减的含义，学会根据情境列连加或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30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连减的算式解决问题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2.掌握连加、连减算式的计算方法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367282" y="4811395"/>
            <a:ext cx="7818755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掌握连加、连减的运算顺序和计算方法。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理解连加、连减算式的含义。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34118" y="1267461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317682" y="420624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矩形 100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7520" y="2937511"/>
            <a:ext cx="4663440" cy="21926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341871" y="3710940"/>
            <a:ext cx="318833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+(   )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53425" y="371094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97421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矩形 100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0151" y="3502661"/>
            <a:ext cx="324739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(   )+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6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6080" y="350266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935356" y="2108835"/>
            <a:ext cx="394589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想一想，填一填。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77436" y="3502661"/>
            <a:ext cx="324739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(   )+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6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34000" y="350266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54720" y="3502661"/>
            <a:ext cx="324739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=(   )+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229850" y="350266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408045" y="4032886"/>
            <a:ext cx="920750" cy="355600"/>
            <a:chOff x="5367" y="5743"/>
            <a:chExt cx="1450" cy="56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7091044" y="4032886"/>
            <a:ext cx="920750" cy="355600"/>
            <a:chOff x="5367" y="5743"/>
            <a:chExt cx="1450" cy="56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8621394" y="4032886"/>
            <a:ext cx="920750" cy="355600"/>
            <a:chOff x="5367" y="5743"/>
            <a:chExt cx="1450" cy="56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3648075" y="429323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60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33616" y="429323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60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875396" y="429323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altLang="zh-CN" sz="360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8" grpId="0"/>
      <p:bldP spid="19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2492" y="2144395"/>
            <a:ext cx="7874635" cy="224853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914742" y="111633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65505" y="1999615"/>
            <a:ext cx="7981314" cy="1878330"/>
            <a:chOff x="1363" y="3149"/>
            <a:chExt cx="12569" cy="295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363" y="3377"/>
              <a:ext cx="1990" cy="2730"/>
            </a:xfrm>
            <a:prstGeom prst="rect">
              <a:avLst/>
            </a:prstGeom>
          </p:spPr>
        </p:pic>
        <p:sp>
          <p:nvSpPr>
            <p:cNvPr id="5" name="AutoShape 27"/>
            <p:cNvSpPr>
              <a:spLocks noChangeArrowheads="1"/>
            </p:cNvSpPr>
            <p:nvPr/>
          </p:nvSpPr>
          <p:spPr bwMode="auto">
            <a:xfrm flipH="1">
              <a:off x="4162" y="3149"/>
              <a:ext cx="9770" cy="942"/>
            </a:xfrm>
            <a:prstGeom prst="wedgeRoundRectCallout">
              <a:avLst>
                <a:gd name="adj1" fmla="val 58925"/>
                <a:gd name="adj2" fmla="val 469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看图算一算，现在一共有多少个南瓜？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562476" y="5346066"/>
            <a:ext cx="208851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325496" y="4590415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左篮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4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个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01845" y="544512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4130677" y="5033646"/>
            <a:ext cx="465455" cy="42608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263516" y="544512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>
            <a:stCxn id="16" idx="0"/>
          </p:cNvCxnSpPr>
          <p:nvPr/>
        </p:nvCxnSpPr>
        <p:spPr>
          <a:xfrm flipV="1">
            <a:off x="5436870" y="5053331"/>
            <a:ext cx="1271" cy="39179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827906" y="4590415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右篮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个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34711" y="5445125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6260465" y="5053330"/>
            <a:ext cx="891539" cy="40640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11594" y="4590415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又运来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1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个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591051" y="5902326"/>
            <a:ext cx="1018540" cy="355600"/>
            <a:chOff x="5367" y="5743"/>
            <a:chExt cx="1450" cy="56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4890771" y="618363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44006" y="534606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4867910" y="6260466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  <p:sp>
        <p:nvSpPr>
          <p:cNvPr id="34" name="矩形 33"/>
          <p:cNvSpPr/>
          <p:nvPr/>
        </p:nvSpPr>
        <p:spPr>
          <a:xfrm>
            <a:off x="6620510" y="5416551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9" grpId="0"/>
      <p:bldP spid="9" grpId="0" animBg="1"/>
      <p:bldP spid="16" grpId="0" animBg="1"/>
      <p:bldP spid="19" grpId="0"/>
      <p:bldP spid="21" grpId="0" animBg="1"/>
      <p:bldP spid="25" grpId="0"/>
      <p:bldP spid="30" grpId="0"/>
      <p:bldP spid="31" grpId="0"/>
      <p:bldP spid="88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14742" y="111633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5965190" y="1666876"/>
            <a:ext cx="4362451" cy="615950"/>
          </a:xfrm>
          <a:prstGeom prst="wedgeRoundRectCallout">
            <a:avLst>
              <a:gd name="adj1" fmla="val 60407"/>
              <a:gd name="adj2" fmla="val 43505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 anchor="ctr" anchorCtr="0"/>
          <a:lstStyle/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丝瓜架上还有多少根丝瓜？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16" y="2729230"/>
            <a:ext cx="6188075" cy="318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17226" y="1666876"/>
            <a:ext cx="1471930" cy="14039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545195" y="4362451"/>
            <a:ext cx="208851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08215" y="3606801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一共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8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根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84566" y="4461511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8113396" y="4050031"/>
            <a:ext cx="465455" cy="42608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246235" y="4461511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>
            <a:stCxn id="12" idx="0"/>
          </p:cNvCxnSpPr>
          <p:nvPr/>
        </p:nvCxnSpPr>
        <p:spPr>
          <a:xfrm flipV="1">
            <a:off x="9419589" y="4069716"/>
            <a:ext cx="1271" cy="39179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810625" y="3606801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筐里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3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根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917431" y="4461511"/>
            <a:ext cx="346710" cy="42799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10243186" y="4069715"/>
            <a:ext cx="891539" cy="40640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0394315" y="3606801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又摘了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1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根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573771" y="4918710"/>
            <a:ext cx="1018540" cy="355600"/>
            <a:chOff x="5367" y="5743"/>
            <a:chExt cx="1450" cy="56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367" y="5758"/>
              <a:ext cx="1451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flipH="1">
              <a:off x="6069" y="5743"/>
              <a:ext cx="0" cy="561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8873490" y="5200016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626725" y="4362451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50631" y="5276850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  <p:sp>
        <p:nvSpPr>
          <p:cNvPr id="39" name="矩形 38"/>
          <p:cNvSpPr/>
          <p:nvPr/>
        </p:nvSpPr>
        <p:spPr>
          <a:xfrm>
            <a:off x="10603231" y="4432935"/>
            <a:ext cx="469901" cy="469900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 sz="32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0" grpId="0" animBg="1"/>
      <p:bldP spid="12" grpId="0" animBg="1"/>
      <p:bldP spid="17" grpId="0"/>
      <p:bldP spid="20" grpId="0" animBg="1"/>
      <p:bldP spid="23" grpId="0"/>
      <p:bldP spid="36" grpId="0"/>
      <p:bldP spid="37" grpId="0"/>
      <p:bldP spid="38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56104" y="1986281"/>
            <a:ext cx="273716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连加算式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endParaRPr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6104" y="2847975"/>
            <a:ext cx="2737160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连减算式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endParaRPr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6106" y="3709670"/>
            <a:ext cx="5076323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连加、连减的计算方法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endParaRPr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04996" y="2167256"/>
            <a:ext cx="232600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04996" y="3037841"/>
            <a:ext cx="232600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48560" y="4351656"/>
            <a:ext cx="8188325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计算连加、连减时，都按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从左到右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的顺序计算。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6565" y="5274946"/>
            <a:ext cx="187706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195320" y="5743576"/>
            <a:ext cx="586106" cy="188595"/>
            <a:chOff x="15007" y="4682"/>
            <a:chExt cx="1935" cy="530"/>
          </a:xfrm>
        </p:grpSpPr>
        <p:cxnSp>
          <p:nvCxnSpPr>
            <p:cNvPr id="12" name="直接连接符 11"/>
            <p:cNvCxnSpPr/>
            <p:nvPr/>
          </p:nvCxnSpPr>
          <p:spPr>
            <a:xfrm flipH="1">
              <a:off x="15007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3295650" y="589216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18866" y="5743576"/>
            <a:ext cx="763270" cy="440055"/>
            <a:chOff x="15007" y="4682"/>
            <a:chExt cx="1935" cy="530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4815205" y="527494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399531" y="5272406"/>
            <a:ext cx="187706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2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598284" y="5741036"/>
            <a:ext cx="586106" cy="188595"/>
            <a:chOff x="15007" y="4682"/>
            <a:chExt cx="1935" cy="530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15007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6698616" y="588962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021830" y="5741035"/>
            <a:ext cx="763270" cy="440055"/>
            <a:chOff x="15007" y="4682"/>
            <a:chExt cx="1935" cy="530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16942" y="4682"/>
              <a:ext cx="0" cy="530"/>
            </a:xfrm>
            <a:prstGeom prst="line">
              <a:avLst/>
            </a:prstGeom>
            <a:ln w="15875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5007" y="5212"/>
              <a:ext cx="1935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8218171" y="527240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8" grpId="0"/>
      <p:bldP spid="7" grpId="0"/>
      <p:bldP spid="9" grpId="0"/>
      <p:bldP spid="10" grpId="0"/>
      <p:bldP spid="17" grpId="0"/>
      <p:bldP spid="23" grpId="0"/>
      <p:bldP spid="24" grpId="0"/>
      <p:bldP spid="29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11197" y="2392948"/>
            <a:ext cx="335756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大括号 4"/>
          <p:cNvSpPr/>
          <p:nvPr/>
        </p:nvSpPr>
        <p:spPr>
          <a:xfrm rot="5400000">
            <a:off x="3876041" y="2042795"/>
            <a:ext cx="203200" cy="3189606"/>
          </a:xfrm>
          <a:prstGeom prst="rightBrace">
            <a:avLst>
              <a:gd name="adj1" fmla="val 63166"/>
              <a:gd name="adj2" fmla="val 50692"/>
            </a:avLst>
          </a:prstGeom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54241" y="2453005"/>
            <a:ext cx="3552190" cy="152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1016689" y="996026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97421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71240" y="3739516"/>
            <a:ext cx="1146809" cy="55399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000">
                <a:latin typeface="楷体" panose="02010609060101010101" charset="-122"/>
                <a:ea typeface="楷体" panose="02010609060101010101" charset="-122"/>
              </a:rPr>
              <a:t>?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根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639061" y="4726306"/>
            <a:ext cx="2851784" cy="584835"/>
            <a:chOff x="4218" y="7443"/>
            <a:chExt cx="4491" cy="921"/>
          </a:xfrm>
        </p:grpSpPr>
        <p:sp>
          <p:nvSpPr>
            <p:cNvPr id="15" name="文本框 14"/>
            <p:cNvSpPr txBox="1"/>
            <p:nvPr/>
          </p:nvSpPr>
          <p:spPr>
            <a:xfrm>
              <a:off x="4218" y="7443"/>
              <a:ext cx="3804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60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27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93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5055236" y="473646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355975" y="473646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187191" y="473646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473316" y="4726306"/>
            <a:ext cx="2794635" cy="584835"/>
            <a:chOff x="4218" y="7443"/>
            <a:chExt cx="4401" cy="921"/>
          </a:xfrm>
        </p:grpSpPr>
        <p:sp>
          <p:nvSpPr>
            <p:cNvPr id="21" name="文本框 20"/>
            <p:cNvSpPr txBox="1"/>
            <p:nvPr/>
          </p:nvSpPr>
          <p:spPr>
            <a:xfrm>
              <a:off x="4218" y="7443"/>
              <a:ext cx="3804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10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534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849" y="7518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9814561" y="473646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992236" y="473646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1" grpId="0"/>
      <p:bldP spid="43" grpId="0"/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60296" y="1545591"/>
            <a:ext cx="7849870" cy="313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79578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03115" y="5122546"/>
            <a:ext cx="3007995" cy="584835"/>
            <a:chOff x="7249" y="8067"/>
            <a:chExt cx="4737" cy="921"/>
          </a:xfrm>
        </p:grpSpPr>
        <p:sp>
          <p:nvSpPr>
            <p:cNvPr id="15" name="文本框 14"/>
            <p:cNvSpPr txBox="1"/>
            <p:nvPr/>
          </p:nvSpPr>
          <p:spPr>
            <a:xfrm>
              <a:off x="7979" y="8067"/>
              <a:ext cx="3322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   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9886" y="8142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556" y="8142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1216" y="8142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49" y="8141"/>
              <a:ext cx="770" cy="770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645026" y="5132705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58660" y="5132706"/>
            <a:ext cx="61214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76241" y="5132705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07456" y="5132705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WPS 演示</Application>
  <PresentationFormat>自定义</PresentationFormat>
  <Paragraphs>176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华文楷体</vt:lpstr>
      <vt:lpstr>微软雅黑</vt:lpstr>
      <vt:lpstr>楷体</vt:lpstr>
      <vt:lpstr>Calibri Light</vt:lpstr>
      <vt:lpstr>Calibri Light</vt:lpstr>
      <vt:lpstr>楷体_GB2312</vt:lpstr>
      <vt:lpstr>新宋体</vt:lpstr>
      <vt:lpstr>黑体</vt:lpstr>
      <vt:lpstr>Arial</vt:lpstr>
      <vt:lpstr>Arial Unicode MS</vt:lpstr>
      <vt:lpstr>Calibri</vt:lpstr>
      <vt:lpstr>第一PPT模板网-WWW.1PPT.COM</vt:lpstr>
      <vt:lpstr>第八单元 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2022-07-23T11:45:00Z</cp:lastPrinted>
  <dcterms:created xsi:type="dcterms:W3CDTF">2022-07-23T11:45:00Z</dcterms:created>
  <dcterms:modified xsi:type="dcterms:W3CDTF">2023-11-02T08:44:59Z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BA20A0FB65B3480C9D3BD073EB754A52_12</vt:lpwstr>
  </property>
  <property fmtid="{D5CDD505-2E9C-101B-9397-08002B2CF9AE}" pid="3" name="KSOProductBuildVer">
    <vt:lpwstr>2052-12.1.0.15712</vt:lpwstr>
  </property>
</Properties>
</file>