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370" r:id="rId3"/>
    <p:sldId id="371" r:id="rId4"/>
    <p:sldId id="372" r:id="rId5"/>
    <p:sldId id="353" r:id="rId6"/>
    <p:sldId id="350" r:id="rId7"/>
    <p:sldId id="373" r:id="rId8"/>
    <p:sldId id="374" r:id="rId9"/>
    <p:sldId id="347" r:id="rId10"/>
    <p:sldId id="375" r:id="rId11"/>
    <p:sldId id="313" r:id="rId12"/>
  </p:sldIdLst>
  <p:sldSz cx="12601575" cy="7092950"/>
  <p:notesSz cx="6858000" cy="9144000"/>
  <p:custDataLst>
    <p:tags r:id="rId17"/>
  </p:custDataLst>
  <p:defaultTextStyle>
    <a:defPPr>
      <a:defRPr lang="zh-CN"/>
    </a:defPPr>
    <a:lvl1pPr marL="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7244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45515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417955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90395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36347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83591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30835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781425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74" userDrawn="1">
          <p15:clr>
            <a:srgbClr val="A4A3A4"/>
          </p15:clr>
        </p15:guide>
        <p15:guide id="2" pos="39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810" y="-360"/>
      </p:cViewPr>
      <p:guideLst>
        <p:guide orient="horz" pos="2274"/>
        <p:guide pos="394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gs" Target="tags/tag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8975" y="1143000"/>
            <a:ext cx="54800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7244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4551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1795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9039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36347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83591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30835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8142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018003" y="377634"/>
            <a:ext cx="2717215" cy="601094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66359" y="377634"/>
            <a:ext cx="7994124" cy="601094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59794" y="1768314"/>
            <a:ext cx="10868858" cy="2950470"/>
          </a:xfrm>
        </p:spPr>
        <p:txBody>
          <a:bodyPr anchor="b"/>
          <a:lstStyle>
            <a:lvl1pPr>
              <a:defRPr sz="6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59794" y="4746695"/>
            <a:ext cx="10868858" cy="1551582"/>
          </a:xfrm>
        </p:spPr>
        <p:txBody>
          <a:bodyPr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47244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4551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41795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189039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36347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283591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30835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378142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66358" y="1888169"/>
            <a:ext cx="5355669" cy="45004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79549" y="1888169"/>
            <a:ext cx="5355669" cy="45004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8000" y="377634"/>
            <a:ext cx="10868858" cy="137097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68000" y="1738758"/>
            <a:ext cx="5331056" cy="852139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2440" indent="0">
              <a:buNone/>
              <a:defRPr sz="2100" b="1"/>
            </a:lvl2pPr>
            <a:lvl3pPr marL="945515" indent="0">
              <a:buNone/>
              <a:defRPr sz="1800" b="1"/>
            </a:lvl3pPr>
            <a:lvl4pPr marL="1417955" indent="0">
              <a:buNone/>
              <a:defRPr sz="1700" b="1"/>
            </a:lvl4pPr>
            <a:lvl5pPr marL="1890395" indent="0">
              <a:buNone/>
              <a:defRPr sz="1700" b="1"/>
            </a:lvl5pPr>
            <a:lvl6pPr marL="2363470" indent="0">
              <a:buNone/>
              <a:defRPr sz="1700" b="1"/>
            </a:lvl6pPr>
            <a:lvl7pPr marL="2835910" indent="0">
              <a:buNone/>
              <a:defRPr sz="1700" b="1"/>
            </a:lvl7pPr>
            <a:lvl8pPr marL="3308350" indent="0">
              <a:buNone/>
              <a:defRPr sz="1700" b="1"/>
            </a:lvl8pPr>
            <a:lvl9pPr marL="3781425" indent="0">
              <a:buNone/>
              <a:defRPr sz="17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68000" y="2590897"/>
            <a:ext cx="5331056" cy="381081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379548" y="1738758"/>
            <a:ext cx="5357311" cy="852139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2440" indent="0">
              <a:buNone/>
              <a:defRPr sz="2100" b="1"/>
            </a:lvl2pPr>
            <a:lvl3pPr marL="945515" indent="0">
              <a:buNone/>
              <a:defRPr sz="1800" b="1"/>
            </a:lvl3pPr>
            <a:lvl4pPr marL="1417955" indent="0">
              <a:buNone/>
              <a:defRPr sz="1700" b="1"/>
            </a:lvl4pPr>
            <a:lvl5pPr marL="1890395" indent="0">
              <a:buNone/>
              <a:defRPr sz="1700" b="1"/>
            </a:lvl5pPr>
            <a:lvl6pPr marL="2363470" indent="0">
              <a:buNone/>
              <a:defRPr sz="1700" b="1"/>
            </a:lvl6pPr>
            <a:lvl7pPr marL="2835910" indent="0">
              <a:buNone/>
              <a:defRPr sz="1700" b="1"/>
            </a:lvl7pPr>
            <a:lvl8pPr marL="3308350" indent="0">
              <a:buNone/>
              <a:defRPr sz="1700" b="1"/>
            </a:lvl8pPr>
            <a:lvl9pPr marL="3781425" indent="0">
              <a:buNone/>
              <a:defRPr sz="17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379548" y="2590897"/>
            <a:ext cx="5357311" cy="381081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8000" y="472863"/>
            <a:ext cx="4064336" cy="1655022"/>
          </a:xfrm>
        </p:spPr>
        <p:txBody>
          <a:bodyPr anchor="b"/>
          <a:lstStyle>
            <a:lvl1pPr>
              <a:defRPr sz="33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57311" y="1021255"/>
            <a:ext cx="6379547" cy="5040592"/>
          </a:xfrm>
        </p:spPr>
        <p:txBody>
          <a:bodyPr/>
          <a:lstStyle>
            <a:lvl1pPr>
              <a:defRPr sz="3300"/>
            </a:lvl1pPr>
            <a:lvl2pPr>
              <a:defRPr sz="30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68000" y="2127885"/>
            <a:ext cx="4064336" cy="3942170"/>
          </a:xfrm>
        </p:spPr>
        <p:txBody>
          <a:bodyPr/>
          <a:lstStyle>
            <a:lvl1pPr marL="0" indent="0">
              <a:buNone/>
              <a:defRPr sz="1700"/>
            </a:lvl1pPr>
            <a:lvl2pPr marL="472440" indent="0">
              <a:buNone/>
              <a:defRPr sz="1400"/>
            </a:lvl2pPr>
            <a:lvl3pPr marL="945515" indent="0">
              <a:buNone/>
              <a:defRPr sz="1200"/>
            </a:lvl3pPr>
            <a:lvl4pPr marL="1417955" indent="0">
              <a:buNone/>
              <a:defRPr sz="1000"/>
            </a:lvl4pPr>
            <a:lvl5pPr marL="1890395" indent="0">
              <a:buNone/>
              <a:defRPr sz="1000"/>
            </a:lvl5pPr>
            <a:lvl6pPr marL="2363470" indent="0">
              <a:buNone/>
              <a:defRPr sz="1000"/>
            </a:lvl6pPr>
            <a:lvl7pPr marL="2835910" indent="0">
              <a:buNone/>
              <a:defRPr sz="1000"/>
            </a:lvl7pPr>
            <a:lvl8pPr marL="3308350" indent="0">
              <a:buNone/>
              <a:defRPr sz="1000"/>
            </a:lvl8pPr>
            <a:lvl9pPr marL="3781425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8000" y="472863"/>
            <a:ext cx="4064336" cy="1655022"/>
          </a:xfrm>
        </p:spPr>
        <p:txBody>
          <a:bodyPr anchor="b"/>
          <a:lstStyle>
            <a:lvl1pPr>
              <a:defRPr sz="33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357311" y="1021255"/>
            <a:ext cx="6379547" cy="5040592"/>
          </a:xfrm>
        </p:spPr>
        <p:txBody>
          <a:bodyPr/>
          <a:lstStyle>
            <a:lvl1pPr marL="0" indent="0">
              <a:buNone/>
              <a:defRPr sz="3300"/>
            </a:lvl1pPr>
            <a:lvl2pPr marL="472440" indent="0">
              <a:buNone/>
              <a:defRPr sz="3000"/>
            </a:lvl2pPr>
            <a:lvl3pPr marL="945515" indent="0">
              <a:buNone/>
              <a:defRPr sz="2500"/>
            </a:lvl3pPr>
            <a:lvl4pPr marL="1417955" indent="0">
              <a:buNone/>
              <a:defRPr sz="2100"/>
            </a:lvl4pPr>
            <a:lvl5pPr marL="1890395" indent="0">
              <a:buNone/>
              <a:defRPr sz="2100"/>
            </a:lvl5pPr>
            <a:lvl6pPr marL="2363470" indent="0">
              <a:buNone/>
              <a:defRPr sz="2100"/>
            </a:lvl6pPr>
            <a:lvl7pPr marL="2835910" indent="0">
              <a:buNone/>
              <a:defRPr sz="2100"/>
            </a:lvl7pPr>
            <a:lvl8pPr marL="3308350" indent="0">
              <a:buNone/>
              <a:defRPr sz="2100"/>
            </a:lvl8pPr>
            <a:lvl9pPr marL="3781425" indent="0">
              <a:buNone/>
              <a:defRPr sz="21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68000" y="2127885"/>
            <a:ext cx="4064336" cy="3942170"/>
          </a:xfrm>
        </p:spPr>
        <p:txBody>
          <a:bodyPr/>
          <a:lstStyle>
            <a:lvl1pPr marL="0" indent="0">
              <a:buNone/>
              <a:defRPr sz="1700"/>
            </a:lvl1pPr>
            <a:lvl2pPr marL="472440" indent="0">
              <a:buNone/>
              <a:defRPr sz="1400"/>
            </a:lvl2pPr>
            <a:lvl3pPr marL="945515" indent="0">
              <a:buNone/>
              <a:defRPr sz="1200"/>
            </a:lvl3pPr>
            <a:lvl4pPr marL="1417955" indent="0">
              <a:buNone/>
              <a:defRPr sz="1000"/>
            </a:lvl4pPr>
            <a:lvl5pPr marL="1890395" indent="0">
              <a:buNone/>
              <a:defRPr sz="1000"/>
            </a:lvl5pPr>
            <a:lvl6pPr marL="2363470" indent="0">
              <a:buNone/>
              <a:defRPr sz="1000"/>
            </a:lvl6pPr>
            <a:lvl7pPr marL="2835910" indent="0">
              <a:buNone/>
              <a:defRPr sz="1000"/>
            </a:lvl7pPr>
            <a:lvl8pPr marL="3308350" indent="0">
              <a:buNone/>
              <a:defRPr sz="1000"/>
            </a:lvl8pPr>
            <a:lvl9pPr marL="3781425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file:///D:\qq&#25991;&#20214;\712321467\Image\C2C\Image2\%7b75232B38-A165-1FB7-499C-2E1C792CACB5%7d.png" TargetMode="Externa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66359" y="377634"/>
            <a:ext cx="10868858" cy="1370976"/>
          </a:xfrm>
          <a:prstGeom prst="rect">
            <a:avLst/>
          </a:prstGeom>
        </p:spPr>
        <p:txBody>
          <a:bodyPr vert="horz" lIns="94525" tIns="47263" rIns="94525" bIns="47263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66359" y="1888169"/>
            <a:ext cx="10868858" cy="4500412"/>
          </a:xfrm>
          <a:prstGeom prst="rect">
            <a:avLst/>
          </a:prstGeom>
        </p:spPr>
        <p:txBody>
          <a:bodyPr vert="horz" lIns="94525" tIns="47263" rIns="94525" bIns="47263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66358" y="6574114"/>
            <a:ext cx="2835354" cy="377634"/>
          </a:xfrm>
          <a:prstGeom prst="rect">
            <a:avLst/>
          </a:prstGeom>
        </p:spPr>
        <p:txBody>
          <a:bodyPr vert="horz" lIns="94525" tIns="47263" rIns="94525" bIns="4726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74272" y="6574114"/>
            <a:ext cx="4253032" cy="377634"/>
          </a:xfrm>
          <a:prstGeom prst="rect">
            <a:avLst/>
          </a:prstGeom>
        </p:spPr>
        <p:txBody>
          <a:bodyPr vert="horz" lIns="94525" tIns="47263" rIns="94525" bIns="47263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899863" y="6574114"/>
            <a:ext cx="2835354" cy="377634"/>
          </a:xfrm>
          <a:prstGeom prst="rect">
            <a:avLst/>
          </a:prstGeom>
        </p:spPr>
        <p:txBody>
          <a:bodyPr vert="horz" lIns="94525" tIns="47263" rIns="94525" bIns="47263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3" r:link="rId14"/>
          <a:stretch>
            <a:fillRect/>
          </a:stretch>
        </p:blipFill>
        <p:spPr>
          <a:xfrm>
            <a:off x="838200" y="365126"/>
            <a:ext cx="9526" cy="9524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45515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6220" indent="-236220" algn="l" defTabSz="945515" rtl="0" eaLnBrk="1" latinLnBrk="0" hangingPunct="1">
        <a:lnSpc>
          <a:spcPct val="90000"/>
        </a:lnSpc>
        <a:spcBef>
          <a:spcPts val="1035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0929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18173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5417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127250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99690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3072130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54520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401764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7244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45515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17955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90395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6347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3591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30835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81425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0" y="1689101"/>
            <a:ext cx="12601575" cy="1237615"/>
          </a:xfrm>
        </p:spPr>
        <p:txBody>
          <a:bodyPr lIns="94525" tIns="47263" rIns="94525" bIns="47263">
            <a:normAutofit/>
          </a:bodyPr>
          <a:lstStyle/>
          <a:p>
            <a:pPr algn="ctr"/>
            <a:r>
              <a:rPr lang="zh-CN" altLang="en-US" sz="3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第八单元   </a:t>
            </a:r>
            <a:r>
              <a:rPr lang="en-US" altLang="zh-CN" sz="3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3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以内的加法和减法</a:t>
            </a:r>
            <a:endParaRPr lang="zh-CN" altLang="en-US" sz="36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0" y="3107690"/>
            <a:ext cx="12601575" cy="857250"/>
          </a:xfrm>
        </p:spPr>
        <p:txBody>
          <a:bodyPr lIns="94525" tIns="47263" rIns="94525" bIns="47263">
            <a:noAutofit/>
          </a:bodyPr>
          <a:lstStyle/>
          <a:p>
            <a:pPr marL="0" indent="0" algn="ctr">
              <a:buNone/>
            </a:pPr>
            <a:r>
              <a:rPr lang="zh-CN" altLang="en-US" sz="66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加减混合</a:t>
            </a:r>
            <a:endParaRPr sz="66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/>
          <p:nvPr/>
        </p:nvSpPr>
        <p:spPr>
          <a:xfrm>
            <a:off x="2487931" y="2560320"/>
            <a:ext cx="6943726" cy="1711325"/>
          </a:xfrm>
          <a:prstGeom prst="rect">
            <a:avLst/>
          </a:prstGeom>
          <a:noFill/>
          <a:ln w="9525">
            <a:noFill/>
          </a:ln>
        </p:spPr>
        <p:txBody>
          <a:bodyPr lIns="91435" tIns="45718" rIns="91435" bIns="45718"/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</a:pPr>
            <a:r>
              <a:rPr lang="zh-CN" altLang="en-US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1.完成课后习题剩余习题和练习五；</a:t>
            </a:r>
            <a:endParaRPr lang="zh-CN" altLang="en-US" sz="32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</a:pPr>
            <a:r>
              <a:rPr lang="zh-CN" altLang="en-US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2.完成练习册本课时的习题。</a:t>
            </a:r>
            <a:endParaRPr lang="zh-CN" altLang="en-US" sz="32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80464" y="1127831"/>
            <a:ext cx="2862581" cy="723271"/>
          </a:xfrm>
          <a:prstGeom prst="rect">
            <a:avLst/>
          </a:prstGeom>
          <a:noFill/>
          <a:ln>
            <a:noFill/>
          </a:ln>
        </p:spPr>
        <p:txBody>
          <a:bodyPr wrap="square" lIns="91435" tIns="45718" rIns="91435" bIns="45718" rtlCol="0" anchor="t">
            <a:spAutoFit/>
          </a:bodyPr>
          <a:lstStyle/>
          <a:p>
            <a:pPr algn="l"/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课</a:t>
            </a:r>
            <a:r>
              <a:rPr lang="en-US" altLang="zh-CN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后</a:t>
            </a:r>
            <a:r>
              <a:rPr lang="en-US" altLang="zh-CN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作</a:t>
            </a:r>
            <a:r>
              <a:rPr lang="en-US" altLang="zh-CN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业</a:t>
            </a:r>
            <a:endParaRPr lang="zh-CN" altLang="en-US" sz="41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05561" y="2195831"/>
            <a:ext cx="10648314" cy="1477323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50000"/>
              </a:lnSpc>
            </a:pPr>
            <a:r>
              <a:rPr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1.理解加减混合运算的含义，掌握连加、连减算式的计算方法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altLang="en-US"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2.学会根据情境列加减混合的算式解决问题。</a:t>
            </a:r>
            <a:endParaRPr lang="zh-CN" altLang="en-US"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6" name="文本框 2"/>
          <p:cNvSpPr txBox="1"/>
          <p:nvPr/>
        </p:nvSpPr>
        <p:spPr>
          <a:xfrm>
            <a:off x="2145032" y="4629786"/>
            <a:ext cx="8263889" cy="1480444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重点：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掌握加减混合运算的运算顺序和计算方法。</a:t>
            </a:r>
            <a:endParaRPr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难点：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根据图意列出正确的加减混合运算的算式。</a:t>
            </a:r>
            <a:endParaRPr lang="zh-CN" altLang="en-US"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734118" y="1530986"/>
            <a:ext cx="5133341" cy="664836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 algn="ctr"/>
            <a:r>
              <a:rPr lang="zh-CN" altLang="en-US" sz="37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学习目标</a:t>
            </a:r>
            <a:endParaRPr lang="zh-CN" altLang="en-US" sz="370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文本框 1"/>
          <p:cNvSpPr txBox="1"/>
          <p:nvPr/>
        </p:nvSpPr>
        <p:spPr>
          <a:xfrm>
            <a:off x="4317682" y="3963036"/>
            <a:ext cx="3966211" cy="664836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 algn="ctr"/>
            <a:r>
              <a:rPr lang="zh-CN" altLang="en-US" sz="37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学习重难点</a:t>
            </a:r>
            <a:endParaRPr lang="zh-CN" altLang="en-US" sz="37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5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矩形 100"/>
          <p:cNvSpPr/>
          <p:nvPr/>
        </p:nvSpPr>
        <p:spPr>
          <a:xfrm>
            <a:off x="4975433" y="823596"/>
            <a:ext cx="2650074" cy="723271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回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顾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复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习</a:t>
            </a:r>
            <a:endParaRPr lang="zh-CN" altLang="en-US" sz="41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8" name="矩形 18"/>
          <p:cNvSpPr>
            <a:spLocks noChangeArrowheads="1"/>
          </p:cNvSpPr>
          <p:nvPr/>
        </p:nvSpPr>
        <p:spPr bwMode="auto">
          <a:xfrm>
            <a:off x="935356" y="2108837"/>
            <a:ext cx="4533900" cy="55399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5" tIns="45718" rIns="91435" bIns="45718">
            <a:spAutoFit/>
          </a:bodyPr>
          <a:lstStyle/>
          <a:p>
            <a:r>
              <a:rPr lang="zh-CN" alt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在</a:t>
            </a:r>
            <a:r>
              <a:rPr lang="zh-CN" altLang="en-US" sz="30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□</a:t>
            </a:r>
            <a:r>
              <a:rPr lang="zh-CN" alt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里填上合适的数。</a:t>
            </a:r>
            <a:endParaRPr lang="zh-CN" altLang="en-US" sz="300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276600" y="3730625"/>
            <a:ext cx="389840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4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881880" y="3084831"/>
            <a:ext cx="389840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6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377431" y="3730625"/>
            <a:ext cx="389840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4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8973186" y="3082290"/>
            <a:ext cx="389840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2996566" y="3084830"/>
            <a:ext cx="2301875" cy="1148715"/>
            <a:chOff x="4719" y="4858"/>
            <a:chExt cx="3625" cy="1809"/>
          </a:xfrm>
        </p:grpSpPr>
        <p:sp>
          <p:nvSpPr>
            <p:cNvPr id="10" name="文本框 9"/>
            <p:cNvSpPr txBox="1"/>
            <p:nvPr/>
          </p:nvSpPr>
          <p:spPr>
            <a:xfrm>
              <a:off x="4719" y="4858"/>
              <a:ext cx="2956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1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+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3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+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2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5032" y="5596"/>
              <a:ext cx="923" cy="297"/>
              <a:chOff x="15007" y="4682"/>
              <a:chExt cx="1935" cy="530"/>
            </a:xfrm>
          </p:grpSpPr>
          <p:cxnSp>
            <p:nvCxnSpPr>
              <p:cNvPr id="12" name="直接连接符 11"/>
              <p:cNvCxnSpPr/>
              <p:nvPr/>
            </p:nvCxnSpPr>
            <p:spPr>
              <a:xfrm flipH="1">
                <a:off x="15007" y="4682"/>
                <a:ext cx="0" cy="530"/>
              </a:xfrm>
              <a:prstGeom prst="line">
                <a:avLst/>
              </a:prstGeom>
              <a:ln w="15875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/>
              <p:cNvCxnSpPr/>
              <p:nvPr/>
            </p:nvCxnSpPr>
            <p:spPr>
              <a:xfrm flipH="1">
                <a:off x="16942" y="4682"/>
                <a:ext cx="0" cy="530"/>
              </a:xfrm>
              <a:prstGeom prst="line">
                <a:avLst/>
              </a:prstGeom>
              <a:ln w="15875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/>
              <p:nvPr/>
            </p:nvCxnSpPr>
            <p:spPr>
              <a:xfrm>
                <a:off x="15007" y="5212"/>
                <a:ext cx="1935" cy="0"/>
              </a:xfrm>
              <a:prstGeom prst="line">
                <a:avLst/>
              </a:prstGeom>
              <a:ln w="15875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" name="组合 1"/>
            <p:cNvGrpSpPr/>
            <p:nvPr/>
          </p:nvGrpSpPr>
          <p:grpSpPr>
            <a:xfrm>
              <a:off x="5845" y="5596"/>
              <a:ext cx="1056" cy="693"/>
              <a:chOff x="15007" y="4682"/>
              <a:chExt cx="1935" cy="530"/>
            </a:xfrm>
          </p:grpSpPr>
          <p:cxnSp>
            <p:nvCxnSpPr>
              <p:cNvPr id="20" name="直接连接符 19"/>
              <p:cNvCxnSpPr/>
              <p:nvPr/>
            </p:nvCxnSpPr>
            <p:spPr>
              <a:xfrm flipH="1">
                <a:off x="16942" y="4682"/>
                <a:ext cx="0" cy="530"/>
              </a:xfrm>
              <a:prstGeom prst="line">
                <a:avLst/>
              </a:prstGeom>
              <a:ln w="15875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/>
              <p:nvPr/>
            </p:nvCxnSpPr>
            <p:spPr>
              <a:xfrm>
                <a:off x="15007" y="5212"/>
                <a:ext cx="1935" cy="0"/>
              </a:xfrm>
              <a:prstGeom prst="line">
                <a:avLst/>
              </a:prstGeom>
              <a:ln w="15875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" name="矩形 3"/>
            <p:cNvSpPr/>
            <p:nvPr/>
          </p:nvSpPr>
          <p:spPr>
            <a:xfrm>
              <a:off x="5142" y="5964"/>
              <a:ext cx="703" cy="703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7641" y="4951"/>
              <a:ext cx="703" cy="703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7078346" y="3082290"/>
            <a:ext cx="2314575" cy="1156335"/>
            <a:chOff x="11147" y="4854"/>
            <a:chExt cx="3645" cy="1821"/>
          </a:xfrm>
        </p:grpSpPr>
        <p:sp>
          <p:nvSpPr>
            <p:cNvPr id="24" name="文本框 23"/>
            <p:cNvSpPr txBox="1"/>
            <p:nvPr/>
          </p:nvSpPr>
          <p:spPr>
            <a:xfrm>
              <a:off x="11147" y="4854"/>
              <a:ext cx="2956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9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-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5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-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3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11460" y="5592"/>
              <a:ext cx="923" cy="297"/>
              <a:chOff x="15007" y="4682"/>
              <a:chExt cx="1935" cy="530"/>
            </a:xfrm>
          </p:grpSpPr>
          <p:cxnSp>
            <p:nvCxnSpPr>
              <p:cNvPr id="26" name="直接连接符 25"/>
              <p:cNvCxnSpPr/>
              <p:nvPr/>
            </p:nvCxnSpPr>
            <p:spPr>
              <a:xfrm flipH="1">
                <a:off x="15007" y="4682"/>
                <a:ext cx="0" cy="530"/>
              </a:xfrm>
              <a:prstGeom prst="line">
                <a:avLst/>
              </a:prstGeom>
              <a:ln w="15875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/>
              <p:nvPr/>
            </p:nvCxnSpPr>
            <p:spPr>
              <a:xfrm flipH="1">
                <a:off x="16942" y="4682"/>
                <a:ext cx="0" cy="530"/>
              </a:xfrm>
              <a:prstGeom prst="line">
                <a:avLst/>
              </a:prstGeom>
              <a:ln w="15875">
                <a:solidFill>
                  <a:schemeClr val="accent6"/>
                </a:solidFill>
                <a:head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接连接符 27"/>
              <p:cNvCxnSpPr/>
              <p:nvPr/>
            </p:nvCxnSpPr>
            <p:spPr>
              <a:xfrm>
                <a:off x="15007" y="5212"/>
                <a:ext cx="1935" cy="0"/>
              </a:xfrm>
              <a:prstGeom prst="line">
                <a:avLst/>
              </a:prstGeom>
              <a:ln w="15875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组合 30"/>
            <p:cNvGrpSpPr/>
            <p:nvPr/>
          </p:nvGrpSpPr>
          <p:grpSpPr>
            <a:xfrm>
              <a:off x="12317" y="5592"/>
              <a:ext cx="1012" cy="693"/>
              <a:chOff x="15007" y="4682"/>
              <a:chExt cx="1935" cy="530"/>
            </a:xfrm>
          </p:grpSpPr>
          <p:cxnSp>
            <p:nvCxnSpPr>
              <p:cNvPr id="32" name="直接连接符 31"/>
              <p:cNvCxnSpPr/>
              <p:nvPr/>
            </p:nvCxnSpPr>
            <p:spPr>
              <a:xfrm flipH="1">
                <a:off x="16942" y="4682"/>
                <a:ext cx="0" cy="530"/>
              </a:xfrm>
              <a:prstGeom prst="line">
                <a:avLst/>
              </a:prstGeom>
              <a:ln w="15875">
                <a:solidFill>
                  <a:schemeClr val="accent6"/>
                </a:solidFill>
                <a:head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/>
              <p:cNvCxnSpPr/>
              <p:nvPr/>
            </p:nvCxnSpPr>
            <p:spPr>
              <a:xfrm>
                <a:off x="15007" y="5212"/>
                <a:ext cx="1935" cy="0"/>
              </a:xfrm>
              <a:prstGeom prst="line">
                <a:avLst/>
              </a:prstGeom>
              <a:ln w="15875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矩形 6"/>
            <p:cNvSpPr/>
            <p:nvPr/>
          </p:nvSpPr>
          <p:spPr>
            <a:xfrm>
              <a:off x="11590" y="5972"/>
              <a:ext cx="703" cy="703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14089" y="4959"/>
              <a:ext cx="703" cy="703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5" name="文本框 34"/>
          <p:cNvSpPr txBox="1"/>
          <p:nvPr/>
        </p:nvSpPr>
        <p:spPr>
          <a:xfrm>
            <a:off x="3286126" y="5434966"/>
            <a:ext cx="389840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5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777105" y="4789171"/>
            <a:ext cx="595025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10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7377431" y="5434966"/>
            <a:ext cx="389840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5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8973186" y="4786631"/>
            <a:ext cx="389840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3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2996566" y="4789170"/>
            <a:ext cx="2301875" cy="1148715"/>
            <a:chOff x="4719" y="7542"/>
            <a:chExt cx="3625" cy="1809"/>
          </a:xfrm>
        </p:grpSpPr>
        <p:sp>
          <p:nvSpPr>
            <p:cNvPr id="9" name="文本框 8"/>
            <p:cNvSpPr txBox="1"/>
            <p:nvPr/>
          </p:nvSpPr>
          <p:spPr>
            <a:xfrm>
              <a:off x="4719" y="7542"/>
              <a:ext cx="2956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4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+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1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+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5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5032" y="8280"/>
              <a:ext cx="923" cy="297"/>
              <a:chOff x="15007" y="4682"/>
              <a:chExt cx="1935" cy="530"/>
            </a:xfrm>
          </p:grpSpPr>
          <p:cxnSp>
            <p:nvCxnSpPr>
              <p:cNvPr id="14" name="直接连接符 13"/>
              <p:cNvCxnSpPr/>
              <p:nvPr/>
            </p:nvCxnSpPr>
            <p:spPr>
              <a:xfrm flipH="1">
                <a:off x="15007" y="4682"/>
                <a:ext cx="0" cy="530"/>
              </a:xfrm>
              <a:prstGeom prst="line">
                <a:avLst/>
              </a:prstGeom>
              <a:ln w="15875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 flipH="1">
                <a:off x="16942" y="4682"/>
                <a:ext cx="0" cy="530"/>
              </a:xfrm>
              <a:prstGeom prst="line">
                <a:avLst/>
              </a:prstGeom>
              <a:ln w="15875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/>
              <p:nvPr/>
            </p:nvCxnSpPr>
            <p:spPr>
              <a:xfrm>
                <a:off x="15007" y="5212"/>
                <a:ext cx="1935" cy="0"/>
              </a:xfrm>
              <a:prstGeom prst="line">
                <a:avLst/>
              </a:prstGeom>
              <a:ln w="15875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组合 35"/>
            <p:cNvGrpSpPr/>
            <p:nvPr/>
          </p:nvGrpSpPr>
          <p:grpSpPr>
            <a:xfrm>
              <a:off x="5845" y="8280"/>
              <a:ext cx="1056" cy="693"/>
              <a:chOff x="15007" y="4682"/>
              <a:chExt cx="1935" cy="530"/>
            </a:xfrm>
          </p:grpSpPr>
          <p:cxnSp>
            <p:nvCxnSpPr>
              <p:cNvPr id="37" name="直接连接符 36"/>
              <p:cNvCxnSpPr/>
              <p:nvPr/>
            </p:nvCxnSpPr>
            <p:spPr>
              <a:xfrm flipH="1">
                <a:off x="16942" y="4682"/>
                <a:ext cx="0" cy="530"/>
              </a:xfrm>
              <a:prstGeom prst="line">
                <a:avLst/>
              </a:prstGeom>
              <a:ln w="15875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>
                <a:off x="15007" y="5212"/>
                <a:ext cx="1935" cy="0"/>
              </a:xfrm>
              <a:prstGeom prst="line">
                <a:avLst/>
              </a:prstGeom>
              <a:ln w="15875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0" name="矩形 49"/>
            <p:cNvSpPr/>
            <p:nvPr/>
          </p:nvSpPr>
          <p:spPr>
            <a:xfrm>
              <a:off x="5142" y="8648"/>
              <a:ext cx="703" cy="703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矩形 50"/>
            <p:cNvSpPr/>
            <p:nvPr/>
          </p:nvSpPr>
          <p:spPr>
            <a:xfrm>
              <a:off x="7641" y="7635"/>
              <a:ext cx="703" cy="703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7078346" y="4786630"/>
            <a:ext cx="2314575" cy="1156335"/>
            <a:chOff x="11147" y="7538"/>
            <a:chExt cx="3645" cy="1821"/>
          </a:xfrm>
        </p:grpSpPr>
        <p:sp>
          <p:nvSpPr>
            <p:cNvPr id="40" name="文本框 39"/>
            <p:cNvSpPr txBox="1"/>
            <p:nvPr/>
          </p:nvSpPr>
          <p:spPr>
            <a:xfrm>
              <a:off x="11147" y="7538"/>
              <a:ext cx="2956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5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-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0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-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2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11460" y="8276"/>
              <a:ext cx="923" cy="297"/>
              <a:chOff x="15007" y="4682"/>
              <a:chExt cx="1935" cy="530"/>
            </a:xfrm>
          </p:grpSpPr>
          <p:cxnSp>
            <p:nvCxnSpPr>
              <p:cNvPr id="42" name="直接连接符 41"/>
              <p:cNvCxnSpPr/>
              <p:nvPr/>
            </p:nvCxnSpPr>
            <p:spPr>
              <a:xfrm flipH="1">
                <a:off x="15007" y="4682"/>
                <a:ext cx="0" cy="530"/>
              </a:xfrm>
              <a:prstGeom prst="line">
                <a:avLst/>
              </a:prstGeom>
              <a:ln w="15875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接连接符 42"/>
              <p:cNvCxnSpPr/>
              <p:nvPr/>
            </p:nvCxnSpPr>
            <p:spPr>
              <a:xfrm flipH="1">
                <a:off x="16942" y="4682"/>
                <a:ext cx="0" cy="530"/>
              </a:xfrm>
              <a:prstGeom prst="line">
                <a:avLst/>
              </a:prstGeom>
              <a:ln w="15875">
                <a:solidFill>
                  <a:schemeClr val="accent6"/>
                </a:solidFill>
                <a:head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/>
              <p:cNvCxnSpPr/>
              <p:nvPr/>
            </p:nvCxnSpPr>
            <p:spPr>
              <a:xfrm>
                <a:off x="15007" y="5212"/>
                <a:ext cx="1935" cy="0"/>
              </a:xfrm>
              <a:prstGeom prst="line">
                <a:avLst/>
              </a:prstGeom>
              <a:ln w="15875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6" name="组合 45"/>
            <p:cNvGrpSpPr/>
            <p:nvPr/>
          </p:nvGrpSpPr>
          <p:grpSpPr>
            <a:xfrm>
              <a:off x="12317" y="8276"/>
              <a:ext cx="1012" cy="693"/>
              <a:chOff x="15007" y="4682"/>
              <a:chExt cx="1935" cy="530"/>
            </a:xfrm>
          </p:grpSpPr>
          <p:cxnSp>
            <p:nvCxnSpPr>
              <p:cNvPr id="47" name="直接连接符 46"/>
              <p:cNvCxnSpPr/>
              <p:nvPr/>
            </p:nvCxnSpPr>
            <p:spPr>
              <a:xfrm flipH="1">
                <a:off x="16942" y="4682"/>
                <a:ext cx="0" cy="530"/>
              </a:xfrm>
              <a:prstGeom prst="line">
                <a:avLst/>
              </a:prstGeom>
              <a:ln w="15875">
                <a:solidFill>
                  <a:schemeClr val="accent6"/>
                </a:solidFill>
                <a:head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接连接符 47"/>
              <p:cNvCxnSpPr/>
              <p:nvPr/>
            </p:nvCxnSpPr>
            <p:spPr>
              <a:xfrm>
                <a:off x="15007" y="5212"/>
                <a:ext cx="1935" cy="0"/>
              </a:xfrm>
              <a:prstGeom prst="line">
                <a:avLst/>
              </a:prstGeom>
              <a:ln w="15875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2" name="矩形 51"/>
            <p:cNvSpPr/>
            <p:nvPr/>
          </p:nvSpPr>
          <p:spPr>
            <a:xfrm>
              <a:off x="11590" y="8656"/>
              <a:ext cx="703" cy="703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矩形 52"/>
            <p:cNvSpPr/>
            <p:nvPr/>
          </p:nvSpPr>
          <p:spPr>
            <a:xfrm>
              <a:off x="14089" y="7643"/>
              <a:ext cx="703" cy="703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3" grpId="0"/>
      <p:bldP spid="29" grpId="0"/>
      <p:bldP spid="34" grpId="0"/>
      <p:bldP spid="35" grpId="0"/>
      <p:bldP spid="39" grpId="0"/>
      <p:bldP spid="45" grpId="0"/>
      <p:bldP spid="4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6" name="Picture 14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800735" y="2923540"/>
            <a:ext cx="6088380" cy="3279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矩形 28"/>
          <p:cNvSpPr/>
          <p:nvPr/>
        </p:nvSpPr>
        <p:spPr>
          <a:xfrm>
            <a:off x="914742" y="1116331"/>
            <a:ext cx="2294208" cy="723271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例题解读</a:t>
            </a:r>
            <a:endParaRPr lang="zh-CN" altLang="en-US" sz="41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607426" y="4506596"/>
            <a:ext cx="2088515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7</a:t>
            </a:r>
            <a:r>
              <a:rPr lang="en-US" altLang="zh-CN" sz="3600" dirty="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-</a:t>
            </a:r>
            <a:r>
              <a:rPr lang="en-US" altLang="zh-CN" sz="3600" dirty="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en-US" altLang="zh-CN" sz="3600" dirty="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en-US" altLang="zh-CN" sz="3600" dirty="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en-US" altLang="zh-CN" sz="3600" dirty="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  <a:sym typeface="+mn-ea"/>
              </a:rPr>
              <a:t>=</a:t>
            </a:r>
            <a:endParaRPr lang="en-US" altLang="zh-CN" sz="36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7350125" y="3319781"/>
            <a:ext cx="1614170" cy="954103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ctr"/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  <a:sym typeface="+mn-ea"/>
              </a:rPr>
              <a:t>原来车上有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  <a:sym typeface="+mn-ea"/>
              </a:rPr>
              <a:t>7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  <a:sym typeface="+mn-ea"/>
              </a:rPr>
              <a:t>人</a:t>
            </a:r>
            <a:endParaRPr lang="zh-CN" altLang="en-US" sz="2800">
              <a:latin typeface="楷体" panose="02010609060101010101" charset="-122"/>
              <a:ea typeface="楷体" panose="02010609060101010101" charset="-122"/>
              <a:cs typeface="楷体_GB2312" panose="02010600030101010101" pitchFamily="49" charset="-122"/>
              <a:sym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646795" y="4605655"/>
            <a:ext cx="346710" cy="427990"/>
          </a:xfrm>
          <a:prstGeom prst="rect">
            <a:avLst/>
          </a:prstGeom>
          <a:noFill/>
          <a:ln w="1905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箭头连接符 2"/>
          <p:cNvCxnSpPr/>
          <p:nvPr/>
        </p:nvCxnSpPr>
        <p:spPr>
          <a:xfrm flipH="1" flipV="1">
            <a:off x="8175627" y="4194176"/>
            <a:ext cx="465455" cy="426085"/>
          </a:xfrm>
          <a:prstGeom prst="straightConnector1">
            <a:avLst/>
          </a:prstGeom>
          <a:ln w="2222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9308466" y="4605655"/>
            <a:ext cx="346710" cy="427990"/>
          </a:xfrm>
          <a:prstGeom prst="rect">
            <a:avLst/>
          </a:prstGeom>
          <a:noFill/>
          <a:ln w="1905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箭头连接符 17"/>
          <p:cNvCxnSpPr>
            <a:stCxn id="4" idx="0"/>
          </p:cNvCxnSpPr>
          <p:nvPr/>
        </p:nvCxnSpPr>
        <p:spPr>
          <a:xfrm flipV="1">
            <a:off x="9481820" y="4218305"/>
            <a:ext cx="269875" cy="387350"/>
          </a:xfrm>
          <a:prstGeom prst="straightConnector1">
            <a:avLst/>
          </a:prstGeom>
          <a:ln w="2222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9004935" y="3750945"/>
            <a:ext cx="1441410" cy="523216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  <a:sym typeface="+mn-ea"/>
              </a:rPr>
              <a:t>下车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  <a:sym typeface="+mn-ea"/>
              </a:rPr>
              <a:t>2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  <a:sym typeface="+mn-ea"/>
              </a:rPr>
              <a:t>人</a:t>
            </a:r>
            <a:endParaRPr lang="zh-CN" altLang="en-US" sz="2800">
              <a:latin typeface="楷体" panose="02010609060101010101" charset="-122"/>
              <a:ea typeface="楷体" panose="02010609060101010101" charset="-122"/>
              <a:cs typeface="楷体_GB2312" panose="02010600030101010101" pitchFamily="49" charset="-122"/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979661" y="4605655"/>
            <a:ext cx="346710" cy="427990"/>
          </a:xfrm>
          <a:prstGeom prst="rect">
            <a:avLst/>
          </a:prstGeom>
          <a:noFill/>
          <a:ln w="1905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cxnSp>
        <p:nvCxnSpPr>
          <p:cNvPr id="24" name="直接箭头连接符 23"/>
          <p:cNvCxnSpPr/>
          <p:nvPr/>
        </p:nvCxnSpPr>
        <p:spPr>
          <a:xfrm flipV="1">
            <a:off x="10305415" y="4213860"/>
            <a:ext cx="891539" cy="406400"/>
          </a:xfrm>
          <a:prstGeom prst="straightConnector1">
            <a:avLst/>
          </a:prstGeom>
          <a:ln w="2222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10507345" y="3750945"/>
            <a:ext cx="1441410" cy="523216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  <a:sym typeface="+mn-ea"/>
              </a:rPr>
              <a:t>上车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  <a:sym typeface="+mn-ea"/>
              </a:rPr>
              <a:t>3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  <a:sym typeface="+mn-ea"/>
              </a:rPr>
              <a:t>人</a:t>
            </a:r>
            <a:endParaRPr lang="zh-CN" altLang="en-US" sz="2800">
              <a:latin typeface="楷体" panose="02010609060101010101" charset="-122"/>
              <a:ea typeface="楷体" panose="02010609060101010101" charset="-122"/>
              <a:cs typeface="楷体_GB2312" panose="02010600030101010101" pitchFamily="49" charset="-122"/>
              <a:sym typeface="+mn-ea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8636001" y="5062856"/>
            <a:ext cx="1018540" cy="355600"/>
            <a:chOff x="5367" y="5743"/>
            <a:chExt cx="1450" cy="560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5367" y="5758"/>
              <a:ext cx="1451" cy="0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箭头连接符 27"/>
            <p:cNvCxnSpPr/>
            <p:nvPr/>
          </p:nvCxnSpPr>
          <p:spPr>
            <a:xfrm flipH="1">
              <a:off x="6069" y="5743"/>
              <a:ext cx="0" cy="561"/>
            </a:xfrm>
            <a:prstGeom prst="straightConnector1">
              <a:avLst/>
            </a:prstGeom>
            <a:ln w="2222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文本框 29"/>
          <p:cNvSpPr txBox="1"/>
          <p:nvPr/>
        </p:nvSpPr>
        <p:spPr>
          <a:xfrm>
            <a:off x="8935720" y="5344160"/>
            <a:ext cx="415488" cy="646327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5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0688956" y="4506596"/>
            <a:ext cx="415488" cy="646327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8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88" name="矩形 87"/>
          <p:cNvSpPr/>
          <p:nvPr/>
        </p:nvSpPr>
        <p:spPr>
          <a:xfrm>
            <a:off x="8912860" y="5420995"/>
            <a:ext cx="469901" cy="469900"/>
          </a:xfrm>
          <a:prstGeom prst="rect">
            <a:avLst/>
          </a:prstGeom>
          <a:noFill/>
          <a:ln w="1905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 sz="3200"/>
          </a:p>
        </p:txBody>
      </p:sp>
      <p:sp>
        <p:nvSpPr>
          <p:cNvPr id="34" name="矩形 33"/>
          <p:cNvSpPr/>
          <p:nvPr/>
        </p:nvSpPr>
        <p:spPr>
          <a:xfrm>
            <a:off x="10665460" y="4577081"/>
            <a:ext cx="469901" cy="469900"/>
          </a:xfrm>
          <a:prstGeom prst="rect">
            <a:avLst/>
          </a:prstGeom>
          <a:noFill/>
          <a:ln w="1905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 sz="3200"/>
          </a:p>
        </p:txBody>
      </p:sp>
      <p:grpSp>
        <p:nvGrpSpPr>
          <p:cNvPr id="6" name="组合 5"/>
          <p:cNvGrpSpPr/>
          <p:nvPr/>
        </p:nvGrpSpPr>
        <p:grpSpPr>
          <a:xfrm>
            <a:off x="4993640" y="1587501"/>
            <a:ext cx="6875780" cy="1664970"/>
            <a:chOff x="8082" y="2619"/>
            <a:chExt cx="10828" cy="2622"/>
          </a:xfrm>
        </p:grpSpPr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869" y="2619"/>
              <a:ext cx="2041" cy="2622"/>
            </a:xfrm>
            <a:prstGeom prst="rect">
              <a:avLst/>
            </a:prstGeom>
          </p:spPr>
        </p:pic>
        <p:sp>
          <p:nvSpPr>
            <p:cNvPr id="23" name="AutoShape 27"/>
            <p:cNvSpPr>
              <a:spLocks noChangeArrowheads="1"/>
            </p:cNvSpPr>
            <p:nvPr/>
          </p:nvSpPr>
          <p:spPr bwMode="auto">
            <a:xfrm>
              <a:off x="8082" y="3010"/>
              <a:ext cx="8065" cy="1006"/>
            </a:xfrm>
            <a:prstGeom prst="wedgeRoundRectCallout">
              <a:avLst>
                <a:gd name="adj1" fmla="val 62424"/>
                <a:gd name="adj2" fmla="val -10735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 anchor="ctr" anchorCtr="0"/>
            <a:lstStyle/>
            <a:p>
              <a:pPr fontAlgn="auto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800" dirty="0">
                  <a:latin typeface="楷体" panose="02010609060101010101" charset="-122"/>
                  <a:ea typeface="楷体" panose="02010609060101010101" charset="-122"/>
                  <a:cs typeface="楷体_GB2312" panose="02010600030101010101" pitchFamily="49" charset="-122"/>
                  <a:sym typeface="+mn-ea"/>
                </a:rPr>
                <a:t>注意算式中的</a:t>
              </a:r>
              <a:r>
                <a:rPr lang="en-US" altLang="zh-CN" sz="2800" dirty="0">
                  <a:latin typeface="楷体" panose="02010609060101010101" charset="-122"/>
                  <a:ea typeface="楷体" panose="02010609060101010101" charset="-122"/>
                  <a:cs typeface="楷体_GB2312" panose="02010600030101010101" pitchFamily="49" charset="-122"/>
                  <a:sym typeface="+mn-ea"/>
                </a:rPr>
                <a:t>7</a:t>
              </a:r>
              <a:r>
                <a:rPr lang="zh-CN" altLang="en-US" sz="2800" dirty="0">
                  <a:latin typeface="楷体" panose="02010609060101010101" charset="-122"/>
                  <a:ea typeface="楷体" panose="02010609060101010101" charset="-122"/>
                  <a:cs typeface="楷体_GB2312" panose="02010600030101010101" pitchFamily="49" charset="-122"/>
                  <a:sym typeface="+mn-ea"/>
                </a:rPr>
                <a:t>包含下车的</a:t>
              </a:r>
              <a:r>
                <a:rPr lang="en-US" altLang="zh-CN" sz="2800" dirty="0">
                  <a:latin typeface="楷体" panose="02010609060101010101" charset="-122"/>
                  <a:ea typeface="楷体" panose="02010609060101010101" charset="-122"/>
                  <a:cs typeface="楷体_GB2312" panose="02010600030101010101" pitchFamily="49" charset="-122"/>
                  <a:sym typeface="+mn-ea"/>
                </a:rPr>
                <a:t>2</a:t>
              </a:r>
              <a:r>
                <a:rPr lang="zh-CN" altLang="en-US" sz="2800" dirty="0">
                  <a:latin typeface="楷体" panose="02010609060101010101" charset="-122"/>
                  <a:ea typeface="楷体" panose="02010609060101010101" charset="-122"/>
                  <a:cs typeface="楷体_GB2312" panose="02010600030101010101" pitchFamily="49" charset="-122"/>
                  <a:sym typeface="+mn-ea"/>
                </a:rPr>
                <a:t>人。</a:t>
              </a:r>
              <a:endParaRPr lang="zh-CN" altLang="en-US" sz="2800" dirty="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  <a:sym typeface="+mn-ea"/>
              </a:endParaRPr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3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9" grpId="0"/>
      <p:bldP spid="9" grpId="0" animBg="1"/>
      <p:bldP spid="4" grpId="0" animBg="1"/>
      <p:bldP spid="19" grpId="0"/>
      <p:bldP spid="5" grpId="0" animBg="1"/>
      <p:bldP spid="25" grpId="0"/>
      <p:bldP spid="30" grpId="0"/>
      <p:bldP spid="31" grpId="0"/>
      <p:bldP spid="88" grpId="0" animBg="1"/>
      <p:bldP spid="3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2164715" y="2192656"/>
            <a:ext cx="8188325" cy="784826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计算加减混合运算时，按</a:t>
            </a:r>
            <a:r>
              <a:rPr lang="zh-CN" altLang="en-US" sz="3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从左到右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的顺序计算。</a:t>
            </a:r>
            <a:endParaRPr lang="zh-CN" altLang="en-US" sz="30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046730" y="3094991"/>
            <a:ext cx="1877060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</a:rPr>
              <a:t>9</a:t>
            </a:r>
            <a:r>
              <a:rPr lang="en-US" altLang="zh-CN" sz="3200" dirty="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</a:rPr>
              <a:t>-</a:t>
            </a:r>
            <a:r>
              <a:rPr lang="en-US" altLang="zh-CN" sz="3200" dirty="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en-US" altLang="zh-CN" sz="3200" dirty="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en-US" altLang="zh-CN" sz="3200" dirty="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en-US" altLang="zh-CN" sz="3200" dirty="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  <a:sym typeface="+mn-ea"/>
              </a:rPr>
              <a:t>=</a:t>
            </a:r>
            <a:endParaRPr lang="en-US" altLang="zh-CN" sz="3200" dirty="0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3245486" y="3563621"/>
            <a:ext cx="586106" cy="188595"/>
            <a:chOff x="15007" y="4682"/>
            <a:chExt cx="1935" cy="530"/>
          </a:xfrm>
        </p:grpSpPr>
        <p:cxnSp>
          <p:nvCxnSpPr>
            <p:cNvPr id="12" name="直接连接符 11"/>
            <p:cNvCxnSpPr/>
            <p:nvPr/>
          </p:nvCxnSpPr>
          <p:spPr>
            <a:xfrm flipH="1">
              <a:off x="15007" y="4682"/>
              <a:ext cx="0" cy="530"/>
            </a:xfrm>
            <a:prstGeom prst="line">
              <a:avLst/>
            </a:prstGeom>
            <a:ln w="158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H="1">
              <a:off x="16942" y="4682"/>
              <a:ext cx="0" cy="530"/>
            </a:xfrm>
            <a:prstGeom prst="line">
              <a:avLst/>
            </a:prstGeom>
            <a:ln w="15875">
              <a:solidFill>
                <a:schemeClr val="accent6"/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5007" y="5212"/>
              <a:ext cx="1935" cy="0"/>
            </a:xfrm>
            <a:prstGeom prst="line">
              <a:avLst/>
            </a:prstGeom>
            <a:ln w="158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文本框 16"/>
          <p:cNvSpPr txBox="1"/>
          <p:nvPr/>
        </p:nvSpPr>
        <p:spPr>
          <a:xfrm>
            <a:off x="3345815" y="3712210"/>
            <a:ext cx="389840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7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669031" y="3563621"/>
            <a:ext cx="763270" cy="440055"/>
            <a:chOff x="15007" y="4682"/>
            <a:chExt cx="1935" cy="530"/>
          </a:xfrm>
        </p:grpSpPr>
        <p:cxnSp>
          <p:nvCxnSpPr>
            <p:cNvPr id="20" name="直接连接符 19"/>
            <p:cNvCxnSpPr/>
            <p:nvPr/>
          </p:nvCxnSpPr>
          <p:spPr>
            <a:xfrm flipH="1">
              <a:off x="16942" y="4682"/>
              <a:ext cx="0" cy="530"/>
            </a:xfrm>
            <a:prstGeom prst="line">
              <a:avLst/>
            </a:prstGeom>
            <a:ln w="158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15007" y="5212"/>
              <a:ext cx="1935" cy="0"/>
            </a:xfrm>
            <a:prstGeom prst="line">
              <a:avLst/>
            </a:prstGeom>
            <a:ln w="158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文本框 22"/>
          <p:cNvSpPr txBox="1"/>
          <p:nvPr/>
        </p:nvSpPr>
        <p:spPr>
          <a:xfrm>
            <a:off x="4865371" y="3094991"/>
            <a:ext cx="389840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8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449696" y="3092451"/>
            <a:ext cx="1877060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</a:rPr>
              <a:t>8</a:t>
            </a:r>
            <a:r>
              <a:rPr lang="en-US" altLang="zh-CN" sz="3200" dirty="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en-US" altLang="zh-CN" sz="3200" dirty="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en-US" altLang="zh-CN" sz="3200" dirty="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</a:rPr>
              <a:t>-</a:t>
            </a:r>
            <a:r>
              <a:rPr lang="en-US" altLang="zh-CN" sz="3200" dirty="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en-US" altLang="zh-CN" sz="3200" dirty="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  <a:sym typeface="+mn-ea"/>
              </a:rPr>
              <a:t>=</a:t>
            </a:r>
            <a:endParaRPr lang="en-US" altLang="zh-CN" sz="3200" dirty="0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6648450" y="3561081"/>
            <a:ext cx="586106" cy="188595"/>
            <a:chOff x="15007" y="4682"/>
            <a:chExt cx="1935" cy="530"/>
          </a:xfrm>
        </p:grpSpPr>
        <p:cxnSp>
          <p:nvCxnSpPr>
            <p:cNvPr id="26" name="直接连接符 25"/>
            <p:cNvCxnSpPr/>
            <p:nvPr/>
          </p:nvCxnSpPr>
          <p:spPr>
            <a:xfrm flipH="1">
              <a:off x="15007" y="4682"/>
              <a:ext cx="0" cy="530"/>
            </a:xfrm>
            <a:prstGeom prst="line">
              <a:avLst/>
            </a:prstGeom>
            <a:ln w="158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flipH="1">
              <a:off x="16942" y="4682"/>
              <a:ext cx="0" cy="530"/>
            </a:xfrm>
            <a:prstGeom prst="line">
              <a:avLst/>
            </a:prstGeom>
            <a:ln w="15875">
              <a:solidFill>
                <a:schemeClr val="accent6"/>
              </a:solidFill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15007" y="5212"/>
              <a:ext cx="1935" cy="0"/>
            </a:xfrm>
            <a:prstGeom prst="line">
              <a:avLst/>
            </a:prstGeom>
            <a:ln w="158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文本框 28"/>
          <p:cNvSpPr txBox="1"/>
          <p:nvPr/>
        </p:nvSpPr>
        <p:spPr>
          <a:xfrm>
            <a:off x="6653531" y="3709671"/>
            <a:ext cx="595025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10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7234556" y="3561081"/>
            <a:ext cx="600710" cy="440055"/>
            <a:chOff x="15007" y="4682"/>
            <a:chExt cx="1935" cy="530"/>
          </a:xfrm>
        </p:grpSpPr>
        <p:cxnSp>
          <p:nvCxnSpPr>
            <p:cNvPr id="32" name="直接连接符 31"/>
            <p:cNvCxnSpPr/>
            <p:nvPr/>
          </p:nvCxnSpPr>
          <p:spPr>
            <a:xfrm flipH="1">
              <a:off x="16942" y="4682"/>
              <a:ext cx="0" cy="530"/>
            </a:xfrm>
            <a:prstGeom prst="line">
              <a:avLst/>
            </a:prstGeom>
            <a:ln w="15875">
              <a:solidFill>
                <a:schemeClr val="accent6"/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15007" y="5212"/>
              <a:ext cx="1935" cy="0"/>
            </a:xfrm>
            <a:prstGeom prst="line">
              <a:avLst/>
            </a:prstGeom>
            <a:ln w="158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文本框 33"/>
          <p:cNvSpPr txBox="1"/>
          <p:nvPr/>
        </p:nvSpPr>
        <p:spPr>
          <a:xfrm>
            <a:off x="8249286" y="3092451"/>
            <a:ext cx="389840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7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5038675" y="756921"/>
            <a:ext cx="2047345" cy="923326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小</a:t>
            </a:r>
            <a:r>
              <a:rPr lang="en-US" altLang="zh-CN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 </a:t>
            </a:r>
            <a:r>
              <a:rPr lang="en-US" altLang="zh-CN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结</a:t>
            </a:r>
            <a:endParaRPr lang="zh-CN" altLang="en-US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179446" y="4717416"/>
            <a:ext cx="7892414" cy="1763395"/>
            <a:chOff x="5007" y="7429"/>
            <a:chExt cx="12429" cy="2777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064" y="7944"/>
              <a:ext cx="2372" cy="2263"/>
            </a:xfrm>
            <a:prstGeom prst="rect">
              <a:avLst/>
            </a:prstGeom>
          </p:spPr>
        </p:pic>
        <p:sp>
          <p:nvSpPr>
            <p:cNvPr id="5" name="AutoShape 27"/>
            <p:cNvSpPr>
              <a:spLocks noChangeArrowheads="1"/>
            </p:cNvSpPr>
            <p:nvPr/>
          </p:nvSpPr>
          <p:spPr bwMode="auto">
            <a:xfrm>
              <a:off x="5007" y="7429"/>
              <a:ext cx="9104" cy="2012"/>
            </a:xfrm>
            <a:prstGeom prst="wedgeRoundRectCallout">
              <a:avLst>
                <a:gd name="adj1" fmla="val 59512"/>
                <a:gd name="adj2" fmla="val 40109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 anchor="ctr" anchorCtr="0"/>
            <a:lstStyle/>
            <a:p>
              <a:pPr fontAlgn="auto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800" dirty="0">
                  <a:latin typeface="楷体" panose="02010609060101010101" charset="-122"/>
                  <a:ea typeface="楷体" panose="02010609060101010101" charset="-122"/>
                  <a:cs typeface="楷体_GB2312" panose="02010600030101010101" pitchFamily="49" charset="-122"/>
                  <a:sym typeface="+mn-ea"/>
                </a:rPr>
                <a:t>列式时，要先弄清楚事情的发生与发展过程，再列加减混合算式。</a:t>
              </a:r>
              <a:endParaRPr lang="zh-CN" altLang="en-US" sz="2800" dirty="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  <a:sym typeface="+mn-ea"/>
              </a:endParaRPr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7" grpId="0"/>
      <p:bldP spid="23" grpId="0"/>
      <p:bldP spid="24" grpId="0"/>
      <p:bldP spid="29" grpId="0"/>
      <p:bldP spid="3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1016689" y="996026"/>
            <a:ext cx="2862581" cy="723271"/>
          </a:xfrm>
          <a:prstGeom prst="rect">
            <a:avLst/>
          </a:prstGeom>
          <a:noFill/>
          <a:ln>
            <a:noFill/>
          </a:ln>
        </p:spPr>
        <p:txBody>
          <a:bodyPr wrap="square" lIns="91435" tIns="45718" rIns="91435" bIns="45718" rtlCol="0" anchor="t">
            <a:spAutoFit/>
          </a:bodyPr>
          <a:lstStyle/>
          <a:p>
            <a:pPr algn="l"/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随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堂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小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测</a:t>
            </a:r>
            <a:endParaRPr lang="zh-CN" altLang="en-US" sz="41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61" name="矩形 18"/>
          <p:cNvSpPr>
            <a:spLocks noChangeArrowheads="1"/>
          </p:cNvSpPr>
          <p:nvPr/>
        </p:nvSpPr>
        <p:spPr bwMode="auto">
          <a:xfrm>
            <a:off x="1106171" y="1974216"/>
            <a:ext cx="701040" cy="5847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5" tIns="45718" rIns="91435" bIns="45718">
            <a:spAutoFit/>
          </a:bodyPr>
          <a:lstStyle/>
          <a:p>
            <a:r>
              <a:rPr lang="en-US" altLang="zh-CN" sz="3200" b="1">
                <a:latin typeface="Arial" panose="020B0604020202020204" pitchFamily="34" charset="0"/>
                <a:ea typeface="楷体_GB2312" panose="02010600030101010101" pitchFamily="49" charset="-122"/>
              </a:rPr>
              <a:t>1. </a:t>
            </a:r>
            <a:endParaRPr lang="zh-CN" alt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284471" y="5496561"/>
            <a:ext cx="2570480" cy="584835"/>
            <a:chOff x="8769" y="8656"/>
            <a:chExt cx="4048" cy="921"/>
          </a:xfrm>
        </p:grpSpPr>
        <p:sp>
          <p:nvSpPr>
            <p:cNvPr id="21" name="文本框 20"/>
            <p:cNvSpPr txBox="1"/>
            <p:nvPr/>
          </p:nvSpPr>
          <p:spPr>
            <a:xfrm>
              <a:off x="8769" y="8656"/>
              <a:ext cx="3508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6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+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2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-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     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10732" y="8731"/>
              <a:ext cx="770" cy="770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12047" y="8731"/>
              <a:ext cx="770" cy="770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7401560" y="5506720"/>
            <a:ext cx="435610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5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579236" y="5506720"/>
            <a:ext cx="435610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16390" name="Picture 24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71" t="3525" r="483" b="2585"/>
          <a:stretch>
            <a:fillRect/>
          </a:stretch>
        </p:blipFill>
        <p:spPr>
          <a:xfrm>
            <a:off x="2424431" y="2103121"/>
            <a:ext cx="8250555" cy="299275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矩形 18"/>
          <p:cNvSpPr>
            <a:spLocks noChangeArrowheads="1"/>
          </p:cNvSpPr>
          <p:nvPr/>
        </p:nvSpPr>
        <p:spPr bwMode="auto">
          <a:xfrm>
            <a:off x="1106171" y="1609091"/>
            <a:ext cx="701040" cy="5847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5" tIns="45718" rIns="91435" bIns="45718">
            <a:spAutoFit/>
          </a:bodyPr>
          <a:lstStyle/>
          <a:p>
            <a:r>
              <a:rPr lang="en-US" altLang="zh-CN" sz="3200" b="1">
                <a:latin typeface="Arial" panose="020B0604020202020204" pitchFamily="34" charset="0"/>
                <a:ea typeface="楷体_GB2312" panose="02010600030101010101" pitchFamily="49" charset="-122"/>
              </a:rPr>
              <a:t>2. </a:t>
            </a:r>
            <a:endParaRPr lang="zh-CN" alt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284471" y="5496561"/>
            <a:ext cx="2570480" cy="584835"/>
            <a:chOff x="8769" y="8656"/>
            <a:chExt cx="4048" cy="921"/>
          </a:xfrm>
        </p:grpSpPr>
        <p:sp>
          <p:nvSpPr>
            <p:cNvPr id="21" name="文本框 20"/>
            <p:cNvSpPr txBox="1"/>
            <p:nvPr/>
          </p:nvSpPr>
          <p:spPr>
            <a:xfrm>
              <a:off x="8769" y="8656"/>
              <a:ext cx="3436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5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-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2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+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     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10732" y="8731"/>
              <a:ext cx="770" cy="770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12047" y="8731"/>
              <a:ext cx="770" cy="770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7401560" y="5506720"/>
            <a:ext cx="435610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6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579236" y="5506720"/>
            <a:ext cx="435610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17414" name="Picture 2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301240" y="1574801"/>
            <a:ext cx="8107680" cy="36290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矩形 18"/>
          <p:cNvSpPr>
            <a:spLocks noChangeArrowheads="1"/>
          </p:cNvSpPr>
          <p:nvPr/>
        </p:nvSpPr>
        <p:spPr bwMode="auto">
          <a:xfrm>
            <a:off x="1106171" y="1751331"/>
            <a:ext cx="701040" cy="5847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5" tIns="45718" rIns="91435" bIns="45718">
            <a:spAutoFit/>
          </a:bodyPr>
          <a:lstStyle/>
          <a:p>
            <a:r>
              <a:rPr lang="en-US" altLang="zh-CN" sz="3200" b="1">
                <a:latin typeface="Arial" panose="020B0604020202020204" pitchFamily="34" charset="0"/>
                <a:ea typeface="楷体_GB2312" panose="02010600030101010101" pitchFamily="49" charset="-122"/>
              </a:rPr>
              <a:t>3. </a:t>
            </a:r>
            <a:endParaRPr lang="zh-CN" alt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886710" y="1942466"/>
            <a:ext cx="2365375" cy="584835"/>
            <a:chOff x="3173" y="3371"/>
            <a:chExt cx="3725" cy="921"/>
          </a:xfrm>
        </p:grpSpPr>
        <p:sp>
          <p:nvSpPr>
            <p:cNvPr id="15" name="文本框 14"/>
            <p:cNvSpPr txBox="1"/>
            <p:nvPr/>
          </p:nvSpPr>
          <p:spPr>
            <a:xfrm>
              <a:off x="3173" y="3371"/>
              <a:ext cx="2946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8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-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3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+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2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6128" y="3446"/>
              <a:ext cx="770" cy="770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16476" y="1952626"/>
            <a:ext cx="435610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7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886710" y="3016886"/>
            <a:ext cx="2365375" cy="584835"/>
            <a:chOff x="3173" y="3371"/>
            <a:chExt cx="3725" cy="921"/>
          </a:xfrm>
        </p:grpSpPr>
        <p:sp>
          <p:nvSpPr>
            <p:cNvPr id="7" name="文本框 6"/>
            <p:cNvSpPr txBox="1"/>
            <p:nvPr/>
          </p:nvSpPr>
          <p:spPr>
            <a:xfrm>
              <a:off x="3173" y="3371"/>
              <a:ext cx="2946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1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+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7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-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5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6128" y="3446"/>
              <a:ext cx="770" cy="770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4816476" y="3027046"/>
            <a:ext cx="435610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2886710" y="4091306"/>
            <a:ext cx="2365375" cy="584835"/>
            <a:chOff x="3173" y="3371"/>
            <a:chExt cx="3725" cy="921"/>
          </a:xfrm>
        </p:grpSpPr>
        <p:sp>
          <p:nvSpPr>
            <p:cNvPr id="11" name="文本框 10"/>
            <p:cNvSpPr txBox="1"/>
            <p:nvPr/>
          </p:nvSpPr>
          <p:spPr>
            <a:xfrm>
              <a:off x="3173" y="3371"/>
              <a:ext cx="2946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6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+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3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-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8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6128" y="3446"/>
              <a:ext cx="770" cy="770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4816476" y="4101466"/>
            <a:ext cx="435610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7105016" y="4091941"/>
            <a:ext cx="2365375" cy="584835"/>
            <a:chOff x="3173" y="3371"/>
            <a:chExt cx="3725" cy="921"/>
          </a:xfrm>
        </p:grpSpPr>
        <p:sp>
          <p:nvSpPr>
            <p:cNvPr id="56" name="文本框 55"/>
            <p:cNvSpPr txBox="1"/>
            <p:nvPr/>
          </p:nvSpPr>
          <p:spPr>
            <a:xfrm>
              <a:off x="3173" y="3371"/>
              <a:ext cx="2946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8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+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1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-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7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57" name="矩形 56"/>
            <p:cNvSpPr/>
            <p:nvPr/>
          </p:nvSpPr>
          <p:spPr>
            <a:xfrm>
              <a:off x="6128" y="3446"/>
              <a:ext cx="770" cy="770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8" name="文本框 57"/>
          <p:cNvSpPr txBox="1"/>
          <p:nvPr/>
        </p:nvSpPr>
        <p:spPr>
          <a:xfrm>
            <a:off x="9034780" y="4102101"/>
            <a:ext cx="435610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2886710" y="5165727"/>
            <a:ext cx="2365375" cy="584835"/>
            <a:chOff x="3173" y="3371"/>
            <a:chExt cx="3725" cy="921"/>
          </a:xfrm>
        </p:grpSpPr>
        <p:sp>
          <p:nvSpPr>
            <p:cNvPr id="60" name="文本框 59"/>
            <p:cNvSpPr txBox="1"/>
            <p:nvPr/>
          </p:nvSpPr>
          <p:spPr>
            <a:xfrm>
              <a:off x="3173" y="3371"/>
              <a:ext cx="2946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5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-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2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+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6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61" name="矩形 60"/>
            <p:cNvSpPr/>
            <p:nvPr/>
          </p:nvSpPr>
          <p:spPr>
            <a:xfrm>
              <a:off x="6128" y="3446"/>
              <a:ext cx="770" cy="770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2" name="文本框 61"/>
          <p:cNvSpPr txBox="1"/>
          <p:nvPr/>
        </p:nvSpPr>
        <p:spPr>
          <a:xfrm>
            <a:off x="4816476" y="5175886"/>
            <a:ext cx="435610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9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7105016" y="5172711"/>
            <a:ext cx="2365375" cy="584835"/>
            <a:chOff x="3173" y="3371"/>
            <a:chExt cx="3725" cy="921"/>
          </a:xfrm>
        </p:grpSpPr>
        <p:sp>
          <p:nvSpPr>
            <p:cNvPr id="64" name="文本框 63"/>
            <p:cNvSpPr txBox="1"/>
            <p:nvPr/>
          </p:nvSpPr>
          <p:spPr>
            <a:xfrm>
              <a:off x="3173" y="3371"/>
              <a:ext cx="2946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4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+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5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-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6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65" name="矩形 64"/>
            <p:cNvSpPr/>
            <p:nvPr/>
          </p:nvSpPr>
          <p:spPr>
            <a:xfrm>
              <a:off x="6128" y="3446"/>
              <a:ext cx="770" cy="770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6" name="文本框 65"/>
          <p:cNvSpPr txBox="1"/>
          <p:nvPr/>
        </p:nvSpPr>
        <p:spPr>
          <a:xfrm>
            <a:off x="9034780" y="5182871"/>
            <a:ext cx="435610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7105015" y="2970531"/>
            <a:ext cx="2565400" cy="584835"/>
            <a:chOff x="11189" y="3789"/>
            <a:chExt cx="4040" cy="921"/>
          </a:xfrm>
        </p:grpSpPr>
        <p:sp>
          <p:nvSpPr>
            <p:cNvPr id="68" name="文本框 67"/>
            <p:cNvSpPr txBox="1"/>
            <p:nvPr/>
          </p:nvSpPr>
          <p:spPr>
            <a:xfrm>
              <a:off x="11189" y="3789"/>
              <a:ext cx="3306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10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-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4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+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1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69" name="矩形 68"/>
            <p:cNvSpPr/>
            <p:nvPr/>
          </p:nvSpPr>
          <p:spPr>
            <a:xfrm>
              <a:off x="14459" y="3864"/>
              <a:ext cx="770" cy="770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0" name="文本框 69"/>
          <p:cNvSpPr txBox="1"/>
          <p:nvPr/>
        </p:nvSpPr>
        <p:spPr>
          <a:xfrm>
            <a:off x="9234805" y="2980691"/>
            <a:ext cx="435610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7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7105016" y="1942466"/>
            <a:ext cx="2365375" cy="584835"/>
            <a:chOff x="3173" y="3371"/>
            <a:chExt cx="3725" cy="921"/>
          </a:xfrm>
        </p:grpSpPr>
        <p:sp>
          <p:nvSpPr>
            <p:cNvPr id="72" name="文本框 71"/>
            <p:cNvSpPr txBox="1"/>
            <p:nvPr/>
          </p:nvSpPr>
          <p:spPr>
            <a:xfrm>
              <a:off x="3173" y="3371"/>
              <a:ext cx="2946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7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-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3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+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3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73" name="矩形 72"/>
            <p:cNvSpPr/>
            <p:nvPr/>
          </p:nvSpPr>
          <p:spPr>
            <a:xfrm>
              <a:off x="6128" y="3446"/>
              <a:ext cx="770" cy="770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4" name="文本框 73"/>
          <p:cNvSpPr txBox="1"/>
          <p:nvPr/>
        </p:nvSpPr>
        <p:spPr>
          <a:xfrm>
            <a:off x="9034780" y="1952626"/>
            <a:ext cx="435610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7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3" grpId="0"/>
      <p:bldP spid="58" grpId="0"/>
      <p:bldP spid="62" grpId="0"/>
      <p:bldP spid="66" grpId="0"/>
      <p:bldP spid="70" grpId="0"/>
      <p:bldP spid="7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矩形 18"/>
          <p:cNvSpPr>
            <a:spLocks noChangeArrowheads="1"/>
          </p:cNvSpPr>
          <p:nvPr/>
        </p:nvSpPr>
        <p:spPr bwMode="auto">
          <a:xfrm>
            <a:off x="1106171" y="1751331"/>
            <a:ext cx="701040" cy="5847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5" tIns="45718" rIns="91435" bIns="45718">
            <a:spAutoFit/>
          </a:bodyPr>
          <a:lstStyle/>
          <a:p>
            <a:r>
              <a:rPr lang="en-US" altLang="zh-CN" sz="3200" b="1">
                <a:latin typeface="Arial" panose="020B0604020202020204" pitchFamily="34" charset="0"/>
                <a:ea typeface="楷体_GB2312" panose="02010600030101010101" pitchFamily="49" charset="-122"/>
              </a:rPr>
              <a:t>4. </a:t>
            </a:r>
            <a:endParaRPr lang="zh-CN" alt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807210" y="1939926"/>
            <a:ext cx="9584690" cy="4052570"/>
            <a:chOff x="2846" y="3055"/>
            <a:chExt cx="15094" cy="6382"/>
          </a:xfrm>
        </p:grpSpPr>
        <p:pic>
          <p:nvPicPr>
            <p:cNvPr id="19459" name="Picture 2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6000" contrast="12000"/>
            </a:blip>
            <a:stretch>
              <a:fillRect/>
            </a:stretch>
          </p:blipFill>
          <p:spPr>
            <a:xfrm>
              <a:off x="2846" y="3055"/>
              <a:ext cx="15095" cy="6382"/>
            </a:xfrm>
            <a:prstGeom prst="rect">
              <a:avLst/>
            </a:prstGeom>
            <a:noFill/>
            <a:ln w="9525">
              <a:noFill/>
            </a:ln>
          </p:spPr>
        </p:pic>
        <p:cxnSp>
          <p:nvCxnSpPr>
            <p:cNvPr id="2" name="直接连接符 1"/>
            <p:cNvCxnSpPr/>
            <p:nvPr/>
          </p:nvCxnSpPr>
          <p:spPr>
            <a:xfrm>
              <a:off x="5954" y="4341"/>
              <a:ext cx="2363" cy="1644"/>
            </a:xfrm>
            <a:prstGeom prst="line">
              <a:avLst/>
            </a:prstGeom>
            <a:ln w="28575">
              <a:solidFill>
                <a:srgbClr val="EC008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6" name="直接连接符 85"/>
          <p:cNvCxnSpPr/>
          <p:nvPr/>
        </p:nvCxnSpPr>
        <p:spPr>
          <a:xfrm>
            <a:off x="4034155" y="3993515"/>
            <a:ext cx="1236980" cy="134810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4064635" y="2533649"/>
            <a:ext cx="1226821" cy="282829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9467850" y="2463166"/>
            <a:ext cx="1216660" cy="289877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V="1">
            <a:off x="9447530" y="2482851"/>
            <a:ext cx="1206500" cy="142938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V="1">
            <a:off x="9457056" y="3932556"/>
            <a:ext cx="1206500" cy="142938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zkyMmExYzMyNGI2NDZkYjhmY2JmMGNiY2ZkOWFhOWY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511</Words>
  <Application>WPS 演示</Application>
  <PresentationFormat>自定义</PresentationFormat>
  <Paragraphs>135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4" baseType="lpstr">
      <vt:lpstr>Arial</vt:lpstr>
      <vt:lpstr>宋体</vt:lpstr>
      <vt:lpstr>Wingdings</vt:lpstr>
      <vt:lpstr>微软雅黑</vt:lpstr>
      <vt:lpstr>楷体</vt:lpstr>
      <vt:lpstr>Calibri Light</vt:lpstr>
      <vt:lpstr>Calibri Light</vt:lpstr>
      <vt:lpstr>楷体_GB2312</vt:lpstr>
      <vt:lpstr>新宋体</vt:lpstr>
      <vt:lpstr>黑体</vt:lpstr>
      <vt:lpstr>Arial</vt:lpstr>
      <vt:lpstr>Arial Unicode MS</vt:lpstr>
      <vt:lpstr>Calibri</vt:lpstr>
      <vt:lpstr>第一PPT模板网-WWW.1PPT.COM</vt:lpstr>
      <vt:lpstr>第八单元   10以内的加法和减法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2022-07-23T11:45:00Z</cp:lastPrinted>
  <dcterms:created xsi:type="dcterms:W3CDTF">2022-07-23T11:45:00Z</dcterms:created>
  <dcterms:modified xsi:type="dcterms:W3CDTF">2023-11-02T08:45:49Z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9E6140E2026C45E389C92AB771BB1AAD_12</vt:lpwstr>
  </property>
  <property fmtid="{D5CDD505-2E9C-101B-9397-08002B2CF9AE}" pid="3" name="KSOProductBuildVer">
    <vt:lpwstr>2052-12.1.0.15712</vt:lpwstr>
  </property>
</Properties>
</file>