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73" r:id="rId3"/>
    <p:sldId id="374" r:id="rId4"/>
    <p:sldId id="375" r:id="rId5"/>
    <p:sldId id="353" r:id="rId6"/>
    <p:sldId id="376" r:id="rId7"/>
    <p:sldId id="364" r:id="rId8"/>
    <p:sldId id="377" r:id="rId9"/>
    <p:sldId id="378" r:id="rId10"/>
    <p:sldId id="379" r:id="rId11"/>
    <p:sldId id="349" r:id="rId12"/>
    <p:sldId id="348" r:id="rId13"/>
    <p:sldId id="347" r:id="rId14"/>
    <p:sldId id="313" r:id="rId15"/>
  </p:sldIdLst>
  <p:sldSz cx="12601575" cy="7092950"/>
  <p:notesSz cx="6858000" cy="9144000"/>
  <p:custDataLst>
    <p:tags r:id="rId20"/>
  </p:custDataLst>
  <p:defaultTextStyle>
    <a:defPPr>
      <a:defRPr lang="zh-CN"/>
    </a:defPPr>
    <a:lvl1pPr marL="0" algn="l" defTabSz="94551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2440" algn="l" defTabSz="94551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45515" algn="l" defTabSz="94551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17955" algn="l" defTabSz="94551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90395" algn="l" defTabSz="94551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63470" algn="l" defTabSz="94551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35910" algn="l" defTabSz="94551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08350" algn="l" defTabSz="94551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781425" algn="l" defTabSz="94551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2" userDrawn="1">
          <p15:clr>
            <a:srgbClr val="A4A3A4"/>
          </p15:clr>
        </p15:guide>
        <p15:guide id="2" pos="39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810" y="-360"/>
      </p:cViewPr>
      <p:guideLst>
        <p:guide orient="horz" pos="2302"/>
        <p:guide pos="397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455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2440" algn="l" defTabSz="9455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5515" algn="l" defTabSz="9455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7955" algn="l" defTabSz="9455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90395" algn="l" defTabSz="9455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63470" algn="l" defTabSz="9455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35910" algn="l" defTabSz="9455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08350" algn="l" defTabSz="9455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81425" algn="l" defTabSz="9455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18002" y="377634"/>
            <a:ext cx="2717215" cy="601094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6358" y="377634"/>
            <a:ext cx="7994124" cy="601094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95" y="1768313"/>
            <a:ext cx="10868858" cy="2950470"/>
          </a:xfrm>
        </p:spPr>
        <p:txBody>
          <a:bodyPr anchor="b"/>
          <a:lstStyle>
            <a:lvl1pPr>
              <a:defRPr sz="6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59795" y="4746695"/>
            <a:ext cx="10868858" cy="1551582"/>
          </a:xfrm>
        </p:spPr>
        <p:txBody>
          <a:bodyPr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4724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4551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41795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903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6347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8359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3083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814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6358" y="1888169"/>
            <a:ext cx="5355669" cy="4500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79548" y="1888169"/>
            <a:ext cx="5355669" cy="4500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8000" y="377634"/>
            <a:ext cx="10868858" cy="137097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68000" y="1738758"/>
            <a:ext cx="5331056" cy="852139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2440" indent="0">
              <a:buNone/>
              <a:defRPr sz="2100" b="1"/>
            </a:lvl2pPr>
            <a:lvl3pPr marL="945515" indent="0">
              <a:buNone/>
              <a:defRPr sz="1900" b="1"/>
            </a:lvl3pPr>
            <a:lvl4pPr marL="1417955" indent="0">
              <a:buNone/>
              <a:defRPr sz="1700" b="1"/>
            </a:lvl4pPr>
            <a:lvl5pPr marL="1890395" indent="0">
              <a:buNone/>
              <a:defRPr sz="1700" b="1"/>
            </a:lvl5pPr>
            <a:lvl6pPr marL="2363470" indent="0">
              <a:buNone/>
              <a:defRPr sz="1700" b="1"/>
            </a:lvl6pPr>
            <a:lvl7pPr marL="2835910" indent="0">
              <a:buNone/>
              <a:defRPr sz="1700" b="1"/>
            </a:lvl7pPr>
            <a:lvl8pPr marL="3308350" indent="0">
              <a:buNone/>
              <a:defRPr sz="1700" b="1"/>
            </a:lvl8pPr>
            <a:lvl9pPr marL="3781425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68000" y="2590897"/>
            <a:ext cx="5331056" cy="38108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79547" y="1738758"/>
            <a:ext cx="5357311" cy="852139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2440" indent="0">
              <a:buNone/>
              <a:defRPr sz="2100" b="1"/>
            </a:lvl2pPr>
            <a:lvl3pPr marL="945515" indent="0">
              <a:buNone/>
              <a:defRPr sz="1900" b="1"/>
            </a:lvl3pPr>
            <a:lvl4pPr marL="1417955" indent="0">
              <a:buNone/>
              <a:defRPr sz="1700" b="1"/>
            </a:lvl4pPr>
            <a:lvl5pPr marL="1890395" indent="0">
              <a:buNone/>
              <a:defRPr sz="1700" b="1"/>
            </a:lvl5pPr>
            <a:lvl6pPr marL="2363470" indent="0">
              <a:buNone/>
              <a:defRPr sz="1700" b="1"/>
            </a:lvl6pPr>
            <a:lvl7pPr marL="2835910" indent="0">
              <a:buNone/>
              <a:defRPr sz="1700" b="1"/>
            </a:lvl7pPr>
            <a:lvl8pPr marL="3308350" indent="0">
              <a:buNone/>
              <a:defRPr sz="1700" b="1"/>
            </a:lvl8pPr>
            <a:lvl9pPr marL="3781425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79547" y="2590897"/>
            <a:ext cx="5357311" cy="38108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8000" y="472863"/>
            <a:ext cx="4064336" cy="1655022"/>
          </a:xfrm>
        </p:spPr>
        <p:txBody>
          <a:bodyPr anchor="b"/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57311" y="1021254"/>
            <a:ext cx="6379547" cy="5040592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68000" y="2127885"/>
            <a:ext cx="4064336" cy="3942170"/>
          </a:xfrm>
        </p:spPr>
        <p:txBody>
          <a:bodyPr/>
          <a:lstStyle>
            <a:lvl1pPr marL="0" indent="0">
              <a:buNone/>
              <a:defRPr sz="1700"/>
            </a:lvl1pPr>
            <a:lvl2pPr marL="472440" indent="0">
              <a:buNone/>
              <a:defRPr sz="1400"/>
            </a:lvl2pPr>
            <a:lvl3pPr marL="945515" indent="0">
              <a:buNone/>
              <a:defRPr sz="1200"/>
            </a:lvl3pPr>
            <a:lvl4pPr marL="1417955" indent="0">
              <a:buNone/>
              <a:defRPr sz="1000"/>
            </a:lvl4pPr>
            <a:lvl5pPr marL="1890395" indent="0">
              <a:buNone/>
              <a:defRPr sz="1000"/>
            </a:lvl5pPr>
            <a:lvl6pPr marL="2363470" indent="0">
              <a:buNone/>
              <a:defRPr sz="1000"/>
            </a:lvl6pPr>
            <a:lvl7pPr marL="2835910" indent="0">
              <a:buNone/>
              <a:defRPr sz="1000"/>
            </a:lvl7pPr>
            <a:lvl8pPr marL="3308350" indent="0">
              <a:buNone/>
              <a:defRPr sz="1000"/>
            </a:lvl8pPr>
            <a:lvl9pPr marL="378142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8000" y="472863"/>
            <a:ext cx="4064336" cy="1655022"/>
          </a:xfrm>
        </p:spPr>
        <p:txBody>
          <a:bodyPr anchor="b"/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57311" y="1021254"/>
            <a:ext cx="6379547" cy="5040592"/>
          </a:xfrm>
        </p:spPr>
        <p:txBody>
          <a:bodyPr/>
          <a:lstStyle>
            <a:lvl1pPr marL="0" indent="0">
              <a:buNone/>
              <a:defRPr sz="3300"/>
            </a:lvl1pPr>
            <a:lvl2pPr marL="472440" indent="0">
              <a:buNone/>
              <a:defRPr sz="2900"/>
            </a:lvl2pPr>
            <a:lvl3pPr marL="945515" indent="0">
              <a:buNone/>
              <a:defRPr sz="2500"/>
            </a:lvl3pPr>
            <a:lvl4pPr marL="1417955" indent="0">
              <a:buNone/>
              <a:defRPr sz="2100"/>
            </a:lvl4pPr>
            <a:lvl5pPr marL="1890395" indent="0">
              <a:buNone/>
              <a:defRPr sz="2100"/>
            </a:lvl5pPr>
            <a:lvl6pPr marL="2363470" indent="0">
              <a:buNone/>
              <a:defRPr sz="2100"/>
            </a:lvl6pPr>
            <a:lvl7pPr marL="2835910" indent="0">
              <a:buNone/>
              <a:defRPr sz="2100"/>
            </a:lvl7pPr>
            <a:lvl8pPr marL="3308350" indent="0">
              <a:buNone/>
              <a:defRPr sz="2100"/>
            </a:lvl8pPr>
            <a:lvl9pPr marL="3781425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68000" y="2127885"/>
            <a:ext cx="4064336" cy="3942170"/>
          </a:xfrm>
        </p:spPr>
        <p:txBody>
          <a:bodyPr/>
          <a:lstStyle>
            <a:lvl1pPr marL="0" indent="0">
              <a:buNone/>
              <a:defRPr sz="1700"/>
            </a:lvl1pPr>
            <a:lvl2pPr marL="472440" indent="0">
              <a:buNone/>
              <a:defRPr sz="1400"/>
            </a:lvl2pPr>
            <a:lvl3pPr marL="945515" indent="0">
              <a:buNone/>
              <a:defRPr sz="1200"/>
            </a:lvl3pPr>
            <a:lvl4pPr marL="1417955" indent="0">
              <a:buNone/>
              <a:defRPr sz="1000"/>
            </a:lvl4pPr>
            <a:lvl5pPr marL="1890395" indent="0">
              <a:buNone/>
              <a:defRPr sz="1000"/>
            </a:lvl5pPr>
            <a:lvl6pPr marL="2363470" indent="0">
              <a:buNone/>
              <a:defRPr sz="1000"/>
            </a:lvl6pPr>
            <a:lvl7pPr marL="2835910" indent="0">
              <a:buNone/>
              <a:defRPr sz="1000"/>
            </a:lvl7pPr>
            <a:lvl8pPr marL="3308350" indent="0">
              <a:buNone/>
              <a:defRPr sz="1000"/>
            </a:lvl8pPr>
            <a:lvl9pPr marL="378142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66359" y="377634"/>
            <a:ext cx="10868858" cy="1370976"/>
          </a:xfrm>
          <a:prstGeom prst="rect">
            <a:avLst/>
          </a:prstGeom>
        </p:spPr>
        <p:txBody>
          <a:bodyPr vert="horz" lIns="94531" tIns="47265" rIns="94531" bIns="4726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66359" y="1888169"/>
            <a:ext cx="10868858" cy="4500412"/>
          </a:xfrm>
          <a:prstGeom prst="rect">
            <a:avLst/>
          </a:prstGeom>
        </p:spPr>
        <p:txBody>
          <a:bodyPr vert="horz" lIns="94531" tIns="47265" rIns="94531" bIns="4726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66358" y="6574114"/>
            <a:ext cx="2835354" cy="377634"/>
          </a:xfrm>
          <a:prstGeom prst="rect">
            <a:avLst/>
          </a:prstGeom>
        </p:spPr>
        <p:txBody>
          <a:bodyPr vert="horz" lIns="94531" tIns="47265" rIns="94531" bIns="4726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74272" y="6574114"/>
            <a:ext cx="4253032" cy="377634"/>
          </a:xfrm>
          <a:prstGeom prst="rect">
            <a:avLst/>
          </a:prstGeom>
        </p:spPr>
        <p:txBody>
          <a:bodyPr vert="horz" lIns="94531" tIns="47265" rIns="94531" bIns="4726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99863" y="6574114"/>
            <a:ext cx="2835354" cy="377634"/>
          </a:xfrm>
          <a:prstGeom prst="rect">
            <a:avLst/>
          </a:prstGeom>
        </p:spPr>
        <p:txBody>
          <a:bodyPr vert="horz" lIns="94531" tIns="47265" rIns="94531" bIns="4726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45515" rtl="0" eaLnBrk="1" latinLnBrk="0" hangingPunct="1">
        <a:lnSpc>
          <a:spcPct val="90000"/>
        </a:lnSpc>
        <a:spcBef>
          <a:spcPct val="0"/>
        </a:spcBef>
        <a:buNone/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6220" indent="-236220" algn="l" defTabSz="945515" rtl="0" eaLnBrk="1" latinLnBrk="0" hangingPunct="1">
        <a:lnSpc>
          <a:spcPct val="90000"/>
        </a:lnSpc>
        <a:spcBef>
          <a:spcPts val="1035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09295" indent="-236220" algn="l" defTabSz="945515" rtl="0" eaLnBrk="1" latinLnBrk="0" hangingPunct="1">
        <a:lnSpc>
          <a:spcPct val="90000"/>
        </a:lnSpc>
        <a:spcBef>
          <a:spcPts val="51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81735" indent="-236220" algn="l" defTabSz="945515" rtl="0" eaLnBrk="1" latinLnBrk="0" hangingPunct="1">
        <a:lnSpc>
          <a:spcPct val="90000"/>
        </a:lnSpc>
        <a:spcBef>
          <a:spcPts val="51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54175" indent="-236220" algn="l" defTabSz="945515" rtl="0" eaLnBrk="1" latinLnBrk="0" hangingPunct="1">
        <a:lnSpc>
          <a:spcPct val="90000"/>
        </a:lnSpc>
        <a:spcBef>
          <a:spcPts val="51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27250" indent="-236220" algn="l" defTabSz="945515" rtl="0" eaLnBrk="1" latinLnBrk="0" hangingPunct="1">
        <a:lnSpc>
          <a:spcPct val="90000"/>
        </a:lnSpc>
        <a:spcBef>
          <a:spcPts val="51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99690" indent="-236220" algn="l" defTabSz="945515" rtl="0" eaLnBrk="1" latinLnBrk="0" hangingPunct="1">
        <a:lnSpc>
          <a:spcPct val="90000"/>
        </a:lnSpc>
        <a:spcBef>
          <a:spcPts val="51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072130" indent="-236220" algn="l" defTabSz="945515" rtl="0" eaLnBrk="1" latinLnBrk="0" hangingPunct="1">
        <a:lnSpc>
          <a:spcPct val="90000"/>
        </a:lnSpc>
        <a:spcBef>
          <a:spcPts val="51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545205" indent="-236220" algn="l" defTabSz="945515" rtl="0" eaLnBrk="1" latinLnBrk="0" hangingPunct="1">
        <a:lnSpc>
          <a:spcPct val="90000"/>
        </a:lnSpc>
        <a:spcBef>
          <a:spcPts val="51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17645" indent="-236220" algn="l" defTabSz="945515" rtl="0" eaLnBrk="1" latinLnBrk="0" hangingPunct="1">
        <a:lnSpc>
          <a:spcPct val="90000"/>
        </a:lnSpc>
        <a:spcBef>
          <a:spcPts val="51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4551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2440" algn="l" defTabSz="94551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45515" algn="l" defTabSz="94551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17955" algn="l" defTabSz="94551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90395" algn="l" defTabSz="94551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63470" algn="l" defTabSz="94551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35910" algn="l" defTabSz="94551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08350" algn="l" defTabSz="94551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81425" algn="l" defTabSz="94551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" y="1403350"/>
            <a:ext cx="12601575" cy="1237615"/>
          </a:xfrm>
        </p:spPr>
        <p:txBody>
          <a:bodyPr lIns="94531" tIns="47265" rIns="94531" bIns="47265">
            <a:normAutofit/>
          </a:bodyPr>
          <a:lstStyle/>
          <a:p>
            <a:pPr algn="ctr"/>
            <a:r>
              <a:rPr lang="zh-CN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</a:t>
            </a:r>
            <a:r>
              <a:rPr lang="zh-CN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</a:t>
            </a:r>
            <a:r>
              <a:rPr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20以内的进位加法</a:t>
            </a:r>
            <a:endParaRPr sz="3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" y="3012440"/>
            <a:ext cx="12601575" cy="857250"/>
          </a:xfrm>
        </p:spPr>
        <p:txBody>
          <a:bodyPr lIns="94531" tIns="47265" rIns="94531" bIns="47265">
            <a:noAutofit/>
          </a:bodyPr>
          <a:lstStyle/>
          <a:p>
            <a:pPr marL="0" indent="0" algn="ctr">
              <a:buNone/>
            </a:pPr>
            <a:r>
              <a:rPr lang="en-US" altLang="zh-CN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加几</a:t>
            </a:r>
            <a:endParaRPr lang="zh-CN" altLang="en-US" sz="6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18030" y="2226310"/>
            <a:ext cx="3812540" cy="1626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Picture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69100" y="2343150"/>
            <a:ext cx="4818380" cy="151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026850" y="995390"/>
            <a:ext cx="286258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随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堂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测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9" name="矩形 18"/>
          <p:cNvSpPr>
            <a:spLocks noChangeArrowheads="1"/>
          </p:cNvSpPr>
          <p:nvPr/>
        </p:nvSpPr>
        <p:spPr bwMode="auto">
          <a:xfrm>
            <a:off x="1077595" y="2212340"/>
            <a:ext cx="7004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pitchFamily="49" charset="-122"/>
              </a:rPr>
              <a:t>1. 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808605" y="4422775"/>
            <a:ext cx="2754630" cy="645160"/>
            <a:chOff x="3055" y="6279"/>
            <a:chExt cx="4338" cy="1016"/>
          </a:xfrm>
        </p:grpSpPr>
        <p:sp>
          <p:nvSpPr>
            <p:cNvPr id="42" name="文本框 41"/>
            <p:cNvSpPr txBox="1"/>
            <p:nvPr/>
          </p:nvSpPr>
          <p:spPr>
            <a:xfrm>
              <a:off x="3915" y="6279"/>
              <a:ext cx="34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</a:rPr>
                <a:t>+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 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</a:rPr>
                <a:t>     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6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1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05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37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857750" y="4442460"/>
            <a:ext cx="679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851785" y="4442460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892550" y="4442460"/>
            <a:ext cx="435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808605" y="5330825"/>
            <a:ext cx="2754630" cy="645160"/>
            <a:chOff x="3055" y="6279"/>
            <a:chExt cx="4338" cy="1016"/>
          </a:xfrm>
        </p:grpSpPr>
        <p:sp>
          <p:nvSpPr>
            <p:cNvPr id="66" name="文本框 65"/>
            <p:cNvSpPr txBox="1"/>
            <p:nvPr/>
          </p:nvSpPr>
          <p:spPr>
            <a:xfrm>
              <a:off x="3915" y="6279"/>
              <a:ext cx="34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</a:rPr>
                <a:t>+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 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</a:rPr>
                <a:t>     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6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71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305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637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4857750" y="5350510"/>
            <a:ext cx="679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851785" y="5350510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892550" y="5350510"/>
            <a:ext cx="435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93050" y="4442460"/>
            <a:ext cx="2754630" cy="645160"/>
            <a:chOff x="3055" y="6279"/>
            <a:chExt cx="4338" cy="1016"/>
          </a:xfrm>
        </p:grpSpPr>
        <p:sp>
          <p:nvSpPr>
            <p:cNvPr id="81" name="文本框 80"/>
            <p:cNvSpPr txBox="1"/>
            <p:nvPr/>
          </p:nvSpPr>
          <p:spPr>
            <a:xfrm>
              <a:off x="3915" y="6279"/>
              <a:ext cx="34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</a:rPr>
                <a:t>+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 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</a:rPr>
                <a:t>     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6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71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305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637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9942195" y="4462145"/>
            <a:ext cx="679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936230" y="446214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976995" y="4462145"/>
            <a:ext cx="435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7893050" y="5350510"/>
            <a:ext cx="2754630" cy="645160"/>
            <a:chOff x="3055" y="6279"/>
            <a:chExt cx="4338" cy="1016"/>
          </a:xfrm>
        </p:grpSpPr>
        <p:sp>
          <p:nvSpPr>
            <p:cNvPr id="89" name="文本框 88"/>
            <p:cNvSpPr txBox="1"/>
            <p:nvPr/>
          </p:nvSpPr>
          <p:spPr>
            <a:xfrm>
              <a:off x="3915" y="6279"/>
              <a:ext cx="34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</a:rPr>
                <a:t>+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 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</a:rPr>
                <a:t>     </a:t>
              </a:r>
              <a:r>
                <a:rPr lang="en-US" altLang="zh-CN" sz="36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6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471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05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6375" y="6369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9942195" y="5370195"/>
            <a:ext cx="679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936230" y="537019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976995" y="5370195"/>
            <a:ext cx="435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70" grpId="0"/>
      <p:bldP spid="71" grpId="0"/>
      <p:bldP spid="79" grpId="0"/>
      <p:bldP spid="85" grpId="0"/>
      <p:bldP spid="86" grpId="0"/>
      <p:bldP spid="87" grpId="0"/>
      <p:bldP spid="93" grpId="0"/>
      <p:bldP spid="94" grpId="0"/>
      <p:bldP spid="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315585" y="2401570"/>
            <a:ext cx="2301875" cy="2047240"/>
          </a:xfrm>
          <a:prstGeom prst="rect">
            <a:avLst/>
          </a:prstGeom>
          <a:solidFill>
            <a:srgbClr val="D4F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713470" y="2401570"/>
            <a:ext cx="2301875" cy="2047240"/>
          </a:xfrm>
          <a:prstGeom prst="rect">
            <a:avLst/>
          </a:prstGeom>
          <a:solidFill>
            <a:srgbClr val="D4F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76120" y="2401570"/>
            <a:ext cx="2301875" cy="2047240"/>
          </a:xfrm>
          <a:prstGeom prst="rect">
            <a:avLst/>
          </a:prstGeom>
          <a:solidFill>
            <a:srgbClr val="D4F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 18"/>
          <p:cNvSpPr>
            <a:spLocks noChangeArrowheads="1"/>
          </p:cNvSpPr>
          <p:nvPr/>
        </p:nvSpPr>
        <p:spPr bwMode="auto">
          <a:xfrm>
            <a:off x="1016635" y="2069465"/>
            <a:ext cx="7004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pitchFamily="49" charset="-122"/>
              </a:rPr>
              <a:t>2. 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152650" y="2615565"/>
            <a:ext cx="1773555" cy="583565"/>
            <a:chOff x="9090" y="8696"/>
            <a:chExt cx="2793" cy="919"/>
          </a:xfrm>
        </p:grpSpPr>
        <p:sp>
          <p:nvSpPr>
            <p:cNvPr id="31" name="文本框 30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7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4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3394075" y="261556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152650" y="3703320"/>
            <a:ext cx="1773555" cy="583565"/>
            <a:chOff x="9090" y="8696"/>
            <a:chExt cx="2793" cy="919"/>
          </a:xfrm>
        </p:grpSpPr>
        <p:sp>
          <p:nvSpPr>
            <p:cNvPr id="2" name="文本框 1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4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7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394075" y="370332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32120" y="2615565"/>
            <a:ext cx="1773555" cy="583565"/>
            <a:chOff x="9090" y="8696"/>
            <a:chExt cx="2793" cy="919"/>
          </a:xfrm>
        </p:grpSpPr>
        <p:sp>
          <p:nvSpPr>
            <p:cNvPr id="6" name="文本框 5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9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744970" y="261556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14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32120" y="3703320"/>
            <a:ext cx="1773555" cy="583565"/>
            <a:chOff x="9090" y="8696"/>
            <a:chExt cx="2793" cy="919"/>
          </a:xfrm>
        </p:grpSpPr>
        <p:sp>
          <p:nvSpPr>
            <p:cNvPr id="10" name="文本框 9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9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744970" y="370332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14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11590" y="2615565"/>
            <a:ext cx="1773555" cy="583565"/>
            <a:chOff x="9090" y="8696"/>
            <a:chExt cx="2793" cy="919"/>
          </a:xfrm>
        </p:grpSpPr>
        <p:sp>
          <p:nvSpPr>
            <p:cNvPr id="14" name="文本框 13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8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3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0153015" y="261556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911590" y="3703320"/>
            <a:ext cx="1773555" cy="583565"/>
            <a:chOff x="9090" y="8696"/>
            <a:chExt cx="2793" cy="919"/>
          </a:xfrm>
        </p:grpSpPr>
        <p:sp>
          <p:nvSpPr>
            <p:cNvPr id="73" name="文本框 72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3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8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0153015" y="370332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" grpId="0"/>
      <p:bldP spid="8" grpId="0"/>
      <p:bldP spid="12" grpId="0"/>
      <p:bldP spid="16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矩形 18"/>
          <p:cNvSpPr>
            <a:spLocks noChangeArrowheads="1"/>
          </p:cNvSpPr>
          <p:nvPr/>
        </p:nvSpPr>
        <p:spPr bwMode="auto">
          <a:xfrm>
            <a:off x="1016635" y="1816100"/>
            <a:ext cx="46132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pitchFamily="49" charset="-122"/>
              </a:rPr>
              <a:t>3.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用你喜欢的方法计算。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52650" y="2889250"/>
            <a:ext cx="1773555" cy="583565"/>
            <a:chOff x="9090" y="8696"/>
            <a:chExt cx="2793" cy="919"/>
          </a:xfrm>
        </p:grpSpPr>
        <p:sp>
          <p:nvSpPr>
            <p:cNvPr id="31" name="文本框 30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9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384550" y="288925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15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152650" y="3977005"/>
            <a:ext cx="1773555" cy="583565"/>
            <a:chOff x="9090" y="8696"/>
            <a:chExt cx="2793" cy="919"/>
          </a:xfrm>
        </p:grpSpPr>
        <p:sp>
          <p:nvSpPr>
            <p:cNvPr id="5" name="文本框 4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394075" y="397700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32120" y="2889250"/>
            <a:ext cx="1773555" cy="583565"/>
            <a:chOff x="9090" y="8696"/>
            <a:chExt cx="2793" cy="919"/>
          </a:xfrm>
        </p:grpSpPr>
        <p:sp>
          <p:nvSpPr>
            <p:cNvPr id="9" name="文本框 8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7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744970" y="288925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13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32120" y="3977005"/>
            <a:ext cx="1773555" cy="583565"/>
            <a:chOff x="9090" y="8696"/>
            <a:chExt cx="2793" cy="919"/>
          </a:xfrm>
        </p:grpSpPr>
        <p:sp>
          <p:nvSpPr>
            <p:cNvPr id="13" name="文本框 12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2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9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773545" y="397700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911590" y="2889250"/>
            <a:ext cx="1773555" cy="583565"/>
            <a:chOff x="9090" y="8696"/>
            <a:chExt cx="2793" cy="919"/>
          </a:xfrm>
        </p:grpSpPr>
        <p:sp>
          <p:nvSpPr>
            <p:cNvPr id="17" name="文本框 16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7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0143490" y="288925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12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911590" y="3977005"/>
            <a:ext cx="1773555" cy="583565"/>
            <a:chOff x="9090" y="8696"/>
            <a:chExt cx="2793" cy="919"/>
          </a:xfrm>
        </p:grpSpPr>
        <p:sp>
          <p:nvSpPr>
            <p:cNvPr id="73" name="文本框 72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8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0143490" y="397700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14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5" grpId="0"/>
      <p:bldP spid="19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2487930" y="2560320"/>
            <a:ext cx="6243320" cy="17113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1.完成课后习题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2.完成练习册本课时的习题。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0465" y="1127830"/>
            <a:ext cx="286258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</a:t>
            </a:r>
            <a:r>
              <a:rPr lang="en-US" altLang="zh-CN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后</a:t>
            </a:r>
            <a:r>
              <a:rPr lang="en-US" altLang="zh-CN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作</a:t>
            </a:r>
            <a:r>
              <a:rPr lang="en-US" altLang="zh-CN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业</a:t>
            </a:r>
            <a:endParaRPr lang="zh-CN" altLang="en-US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8925" y="2442210"/>
            <a:ext cx="9462770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理解6、5、4、3、2加几的计算方法，能熟练正确地计算</a:t>
            </a:r>
            <a:r>
              <a:rPr lang="zh-CN" altLang="en-US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sz="29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2475865" y="4180840"/>
            <a:ext cx="7856220" cy="1432560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9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重点：</a:t>
            </a:r>
            <a:r>
              <a:rPr lang="zh-CN" altLang="en-US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能熟练地计算</a:t>
            </a:r>
            <a:r>
              <a:rPr lang="en-US" altLang="zh-CN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加几。</a:t>
            </a:r>
            <a:endParaRPr lang="zh-CN" altLang="en-US" sz="2900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9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难点：</a:t>
            </a:r>
            <a:r>
              <a:rPr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理解6、5、4、3、2加几的计算方法</a:t>
            </a:r>
            <a:r>
              <a:rPr lang="zh-CN" altLang="en-US" sz="29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9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78325" y="1699260"/>
            <a:ext cx="3845560" cy="662940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algn="ctr"/>
            <a:r>
              <a:rPr lang="zh-CN" altLang="en-US" sz="3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学习目标</a:t>
            </a:r>
            <a:endParaRPr lang="zh-CN" altLang="en-US" sz="37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4317683" y="3472180"/>
            <a:ext cx="3966210" cy="662940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algn="ctr"/>
            <a:r>
              <a:rPr lang="zh-CN" altLang="en-US" sz="37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学习重难点</a:t>
            </a:r>
            <a:endParaRPr lang="zh-CN" altLang="en-US" sz="37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85975" y="2205355"/>
            <a:ext cx="1284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r>
              <a:rPr lang="en-US" altLang="zh-CN" sz="3200" dirty="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en-US" altLang="zh-CN" sz="3200" dirty="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en-US" altLang="zh-CN" sz="3200" dirty="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=   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60725" y="220535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14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85975" y="3388360"/>
            <a:ext cx="1284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   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60725" y="33883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85975" y="4571365"/>
            <a:ext cx="1284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   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60725" y="457136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18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65445" y="2205355"/>
            <a:ext cx="1284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   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40195" y="220535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13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65445" y="3388360"/>
            <a:ext cx="1284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   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40195" y="33883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15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65445" y="4571365"/>
            <a:ext cx="1578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   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92595" y="457136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19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44915" y="2205355"/>
            <a:ext cx="1284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   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9665" y="220535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13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844915" y="3388360"/>
            <a:ext cx="1284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   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019665" y="33883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16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44915" y="4571365"/>
            <a:ext cx="1284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en-US" altLang="zh-CN" sz="3200">
                <a:latin typeface="Calibri Light" panose="020F0302020204030204"/>
                <a:ea typeface="楷体" panose="02010609060101010101" charset="-122"/>
                <a:cs typeface="Calibri Light" panose="020F0302020204030204" charset="0"/>
                <a:sym typeface="+mn-ea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   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9665" y="457136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4723448" y="701040"/>
            <a:ext cx="256984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回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顾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复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习</a:t>
            </a:r>
            <a:endParaRPr lang="zh-CN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20" grpId="0"/>
      <p:bldP spid="24" grpId="0"/>
      <p:bldP spid="28" grpId="0"/>
      <p:bldP spid="34" grpId="0"/>
      <p:bldP spid="40" grpId="0"/>
      <p:bldP spid="45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046845" y="4411980"/>
            <a:ext cx="2650490" cy="2236470"/>
            <a:chOff x="14247" y="6948"/>
            <a:chExt cx="4174" cy="3522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5873" y="7954"/>
              <a:ext cx="2277" cy="2517"/>
            </a:xfrm>
            <a:prstGeom prst="rect">
              <a:avLst/>
            </a:prstGeom>
          </p:spPr>
        </p:pic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14247" y="6948"/>
              <a:ext cx="4174" cy="1006"/>
            </a:xfrm>
            <a:prstGeom prst="wedgeRoundRectCallout">
              <a:avLst>
                <a:gd name="adj1" fmla="val -1516"/>
                <a:gd name="adj2" fmla="val 10834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 anchorCtr="0"/>
            <a:lstStyle/>
            <a:p>
              <a:pPr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sz="2800">
                  <a:latin typeface="楷体" panose="02010609060101010101" charset="-122"/>
                  <a:ea typeface="楷体" panose="02010609060101010101" charset="-122"/>
                  <a:cs typeface="楷体_GB2312" panose="02010600030101010101" pitchFamily="49" charset="-122"/>
                  <a:sym typeface="+mn-ea"/>
                </a:rPr>
                <a:t>你想怎样计算？</a:t>
              </a:r>
              <a:endParaRPr lang="zh-CN" sz="2800"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21715" y="1941195"/>
            <a:ext cx="7225030" cy="3878580"/>
            <a:chOff x="1609" y="3344"/>
            <a:chExt cx="11378" cy="61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09" y="3344"/>
              <a:ext cx="11379" cy="610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81" y="3389"/>
              <a:ext cx="4005" cy="232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8838565" y="2952750"/>
            <a:ext cx="2686685" cy="583565"/>
            <a:chOff x="9090" y="8696"/>
            <a:chExt cx="4231" cy="919"/>
          </a:xfrm>
        </p:grpSpPr>
        <p:sp>
          <p:nvSpPr>
            <p:cNvPr id="27" name="文本框 26"/>
            <p:cNvSpPr txBox="1"/>
            <p:nvPr/>
          </p:nvSpPr>
          <p:spPr>
            <a:xfrm>
              <a:off x="9090" y="8696"/>
              <a:ext cx="423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 dirty="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 dirty="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 dirty="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(</a:t>
              </a: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个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)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821055" y="3854450"/>
            <a:ext cx="3030855" cy="175387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98770" y="3616960"/>
            <a:ext cx="3030855" cy="2098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44040" y="5667375"/>
            <a:ext cx="7543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6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  <a:sym typeface="+mn-ea"/>
              </a:rPr>
              <a:t>个</a:t>
            </a:r>
            <a:endParaRPr lang="zh-CN" altLang="en-US" sz="3000"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37325" y="5715000"/>
            <a:ext cx="7543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5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  <a:sym typeface="+mn-ea"/>
              </a:rPr>
              <a:t>个</a:t>
            </a:r>
            <a:endParaRPr lang="zh-CN" altLang="en-US" sz="3000"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9325" y="111633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例题解读</a:t>
            </a:r>
            <a:endParaRPr lang="zh-CN" altLang="en-US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24213 -0.117189" pathEditMode="relative" ptsTypes="">
                                      <p:cBhvr>
                                        <p:cTn id="36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3" grpId="0"/>
      <p:bldP spid="13" grpId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758690" y="2119630"/>
            <a:ext cx="2686685" cy="583565"/>
            <a:chOff x="9090" y="8696"/>
            <a:chExt cx="4231" cy="919"/>
          </a:xfrm>
        </p:grpSpPr>
        <p:sp>
          <p:nvSpPr>
            <p:cNvPr id="27" name="文本框 26"/>
            <p:cNvSpPr txBox="1"/>
            <p:nvPr/>
          </p:nvSpPr>
          <p:spPr>
            <a:xfrm>
              <a:off x="9090" y="8696"/>
              <a:ext cx="423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 dirty="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 dirty="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 dirty="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(</a:t>
              </a: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个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)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18"/>
          <p:cNvSpPr>
            <a:spLocks noChangeArrowheads="1"/>
          </p:cNvSpPr>
          <p:nvPr/>
        </p:nvSpPr>
        <p:spPr bwMode="auto">
          <a:xfrm>
            <a:off x="1489710" y="3342640"/>
            <a:ext cx="397446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拆小数，凑大数。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9" name="矩形 18"/>
          <p:cNvSpPr>
            <a:spLocks noChangeArrowheads="1"/>
          </p:cNvSpPr>
          <p:nvPr/>
        </p:nvSpPr>
        <p:spPr bwMode="auto">
          <a:xfrm>
            <a:off x="6664960" y="3342640"/>
            <a:ext cx="397446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拆大数，凑小数。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607945" y="4156710"/>
            <a:ext cx="1773555" cy="583565"/>
            <a:chOff x="9090" y="8696"/>
            <a:chExt cx="2793" cy="919"/>
          </a:xfrm>
        </p:grpSpPr>
        <p:sp>
          <p:nvSpPr>
            <p:cNvPr id="31" name="文本框 30"/>
            <p:cNvSpPr txBox="1"/>
            <p:nvPr/>
          </p:nvSpPr>
          <p:spPr>
            <a:xfrm>
              <a:off x="9090" y="8696"/>
              <a:ext cx="212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181350" y="4626610"/>
            <a:ext cx="452755" cy="334010"/>
            <a:chOff x="11351" y="6118"/>
            <a:chExt cx="713" cy="526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3009900" y="4885055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4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451225" y="4885055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2786380" y="4638675"/>
            <a:ext cx="395605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709545" y="544766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839845" y="415671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012440" y="4961255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444240" y="4961255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7912100" y="4156710"/>
            <a:ext cx="1773555" cy="583565"/>
            <a:chOff x="9090" y="8696"/>
            <a:chExt cx="2793" cy="919"/>
          </a:xfrm>
        </p:grpSpPr>
        <p:sp>
          <p:nvSpPr>
            <p:cNvPr id="6" name="文本框 5"/>
            <p:cNvSpPr txBox="1"/>
            <p:nvPr/>
          </p:nvSpPr>
          <p:spPr>
            <a:xfrm>
              <a:off x="9090" y="8696"/>
              <a:ext cx="212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87335" y="4626610"/>
            <a:ext cx="452755" cy="334010"/>
            <a:chOff x="11351" y="6118"/>
            <a:chExt cx="713" cy="526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7715885" y="4885055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157210" y="4885055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5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3" name="任意多边形 52"/>
          <p:cNvSpPr/>
          <p:nvPr/>
        </p:nvSpPr>
        <p:spPr>
          <a:xfrm flipH="1">
            <a:off x="8322945" y="4638675"/>
            <a:ext cx="395605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8232140" y="544766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144000" y="415671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718425" y="4961255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8150225" y="4961255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96940" y="211963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11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9325" y="111633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例题解读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8" grpId="0"/>
      <p:bldP spid="39" grpId="0"/>
      <p:bldP spid="40" grpId="0" animBg="1"/>
      <p:bldP spid="41" grpId="0"/>
      <p:bldP spid="42" grpId="0"/>
      <p:bldP spid="43" grpId="0" animBg="1"/>
      <p:bldP spid="44" grpId="0" animBg="1"/>
      <p:bldP spid="51" grpId="0"/>
      <p:bldP spid="52" grpId="0"/>
      <p:bldP spid="53" grpId="0" animBg="1"/>
      <p:bldP spid="54" grpId="0"/>
      <p:bldP spid="55" grpId="0"/>
      <p:bldP spid="56" grpId="0" animBg="1"/>
      <p:bldP spid="57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5845" y="998220"/>
            <a:ext cx="17145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试一试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152650" y="2658745"/>
            <a:ext cx="1773555" cy="583565"/>
            <a:chOff x="9090" y="8696"/>
            <a:chExt cx="2793" cy="919"/>
          </a:xfrm>
        </p:grpSpPr>
        <p:sp>
          <p:nvSpPr>
            <p:cNvPr id="45" name="文本框 44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3365500" y="265874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12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532120" y="2658745"/>
            <a:ext cx="1773555" cy="583565"/>
            <a:chOff x="9090" y="8696"/>
            <a:chExt cx="2793" cy="919"/>
          </a:xfrm>
        </p:grpSpPr>
        <p:sp>
          <p:nvSpPr>
            <p:cNvPr id="65" name="文本框 64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4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9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6744970" y="265874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13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911590" y="2658745"/>
            <a:ext cx="1773555" cy="583565"/>
            <a:chOff x="9090" y="8696"/>
            <a:chExt cx="2793" cy="919"/>
          </a:xfrm>
        </p:grpSpPr>
        <p:sp>
          <p:nvSpPr>
            <p:cNvPr id="73" name="文本框 72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8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118360" y="3134995"/>
            <a:ext cx="452755" cy="334010"/>
            <a:chOff x="11351" y="6118"/>
            <a:chExt cx="713" cy="526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1946910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2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388235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4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3" name="任意多边形 52"/>
          <p:cNvSpPr/>
          <p:nvPr/>
        </p:nvSpPr>
        <p:spPr>
          <a:xfrm flipH="1">
            <a:off x="2553970" y="3147060"/>
            <a:ext cx="395605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2463165" y="395605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949450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381250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532120" y="3135630"/>
            <a:ext cx="452755" cy="334010"/>
            <a:chOff x="11351" y="6118"/>
            <a:chExt cx="713" cy="526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5360670" y="3394075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3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01995" y="3394075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5967730" y="3147695"/>
            <a:ext cx="355600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876925" y="395668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63210" y="3470275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795010" y="3470275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67" grpId="0"/>
      <p:bldP spid="51" grpId="0"/>
      <p:bldP spid="52" grpId="0"/>
      <p:bldP spid="53" grpId="0" animBg="1"/>
      <p:bldP spid="54" grpId="0"/>
      <p:bldP spid="56" grpId="0" animBg="1"/>
      <p:bldP spid="57" grpId="0" animBg="1"/>
      <p:bldP spid="20" grpId="0"/>
      <p:bldP spid="21" grpId="0"/>
      <p:bldP spid="22" grpId="0" animBg="1"/>
      <p:bldP spid="23" grpId="0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5845" y="998220"/>
            <a:ext cx="17145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试一试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152650" y="2658745"/>
            <a:ext cx="1773555" cy="583565"/>
            <a:chOff x="9090" y="8696"/>
            <a:chExt cx="2793" cy="919"/>
          </a:xfrm>
        </p:grpSpPr>
        <p:sp>
          <p:nvSpPr>
            <p:cNvPr id="45" name="文本框 44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3365500" y="265874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12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532120" y="2658745"/>
            <a:ext cx="1773555" cy="583565"/>
            <a:chOff x="9090" y="8696"/>
            <a:chExt cx="2793" cy="919"/>
          </a:xfrm>
        </p:grpSpPr>
        <p:sp>
          <p:nvSpPr>
            <p:cNvPr id="65" name="文本框 64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4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9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6744970" y="265874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13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911590" y="2658745"/>
            <a:ext cx="1773555" cy="583565"/>
            <a:chOff x="9090" y="8696"/>
            <a:chExt cx="2793" cy="919"/>
          </a:xfrm>
        </p:grpSpPr>
        <p:sp>
          <p:nvSpPr>
            <p:cNvPr id="73" name="文本框 72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8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0124440" y="265874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13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114415" y="3134995"/>
            <a:ext cx="452755" cy="334010"/>
            <a:chOff x="11351" y="6118"/>
            <a:chExt cx="713" cy="526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942965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6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84290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3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5719445" y="3147060"/>
            <a:ext cx="395605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642610" y="395605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45505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377305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2118360" y="3134995"/>
            <a:ext cx="452755" cy="334010"/>
            <a:chOff x="11351" y="6118"/>
            <a:chExt cx="713" cy="526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1946910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2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388235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4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3" name="任意多边形 52"/>
          <p:cNvSpPr/>
          <p:nvPr/>
        </p:nvSpPr>
        <p:spPr>
          <a:xfrm flipH="1">
            <a:off x="2553970" y="3147060"/>
            <a:ext cx="395605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2463165" y="395605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949450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381250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867775" y="3134995"/>
            <a:ext cx="452755" cy="334010"/>
            <a:chOff x="11351" y="6118"/>
            <a:chExt cx="713" cy="526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8696325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3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37650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2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9303385" y="3147060"/>
            <a:ext cx="395605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12580" y="395605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98865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30665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5" grpId="0"/>
      <p:bldP spid="38" grpId="0"/>
      <p:bldP spid="39" grpId="0"/>
      <p:bldP spid="40" grpId="0" animBg="1"/>
      <p:bldP spid="41" grpId="0"/>
      <p:bldP spid="43" grpId="0" animBg="1"/>
      <p:bldP spid="44" grpId="0" animBg="1"/>
      <p:bldP spid="5" grpId="0"/>
      <p:bldP spid="6" grpId="0"/>
      <p:bldP spid="8" grpId="0" animBg="1"/>
      <p:bldP spid="9" grpId="0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5845" y="998220"/>
            <a:ext cx="17145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试一试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152650" y="2658745"/>
            <a:ext cx="1773555" cy="583565"/>
            <a:chOff x="9090" y="8696"/>
            <a:chExt cx="2793" cy="919"/>
          </a:xfrm>
        </p:grpSpPr>
        <p:sp>
          <p:nvSpPr>
            <p:cNvPr id="45" name="文本框 44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3365500" y="265874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12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532120" y="2658745"/>
            <a:ext cx="1773555" cy="583565"/>
            <a:chOff x="9090" y="8696"/>
            <a:chExt cx="2793" cy="919"/>
          </a:xfrm>
        </p:grpSpPr>
        <p:sp>
          <p:nvSpPr>
            <p:cNvPr id="65" name="文本框 64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4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9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6744970" y="265874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13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911590" y="2658745"/>
            <a:ext cx="1773555" cy="583565"/>
            <a:chOff x="9090" y="8696"/>
            <a:chExt cx="2793" cy="919"/>
          </a:xfrm>
        </p:grpSpPr>
        <p:sp>
          <p:nvSpPr>
            <p:cNvPr id="73" name="文本框 72"/>
            <p:cNvSpPr txBox="1"/>
            <p:nvPr/>
          </p:nvSpPr>
          <p:spPr>
            <a:xfrm>
              <a:off x="9090" y="8696"/>
              <a:ext cx="20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8</a:t>
              </a:r>
              <a:r>
                <a:rPr lang="en-US" altLang="zh-CN" sz="3200">
                  <a:latin typeface="Calibri Light" panose="020F0302020204030204"/>
                  <a:ea typeface="楷体" panose="02010609060101010101" charset="-122"/>
                  <a:cs typeface="Calibri Light" panose="020F0302020204030204" charset="0"/>
                  <a:sym typeface="+mn-ea"/>
                </a:rPr>
                <a:t>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   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113" y="8771"/>
              <a:ext cx="770" cy="770"/>
            </a:xfrm>
            <a:prstGeom prst="rect">
              <a:avLst/>
            </a:prstGeom>
            <a:noFill/>
            <a:ln w="19050">
              <a:solidFill>
                <a:srgbClr val="EC0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0124440" y="265874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13</a:t>
            </a:r>
            <a:endParaRPr 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114415" y="3134995"/>
            <a:ext cx="452755" cy="334010"/>
            <a:chOff x="11351" y="6118"/>
            <a:chExt cx="713" cy="526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942965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6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84290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3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5719445" y="3147060"/>
            <a:ext cx="395605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642610" y="395605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45505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377305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2118360" y="3134995"/>
            <a:ext cx="452755" cy="334010"/>
            <a:chOff x="11351" y="6118"/>
            <a:chExt cx="713" cy="526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1946910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2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388235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4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3" name="任意多边形 52"/>
          <p:cNvSpPr/>
          <p:nvPr/>
        </p:nvSpPr>
        <p:spPr>
          <a:xfrm flipH="1">
            <a:off x="2553970" y="3147060"/>
            <a:ext cx="395605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2463165" y="395605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949450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381250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475470" y="3134995"/>
            <a:ext cx="452755" cy="334010"/>
            <a:chOff x="11351" y="6118"/>
            <a:chExt cx="713" cy="526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11351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1744" y="6118"/>
              <a:ext cx="320" cy="52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9304020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5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45345" y="3393440"/>
            <a:ext cx="36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3</a:t>
            </a:r>
            <a:endParaRPr 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9097010" y="3147060"/>
            <a:ext cx="379095" cy="843915"/>
          </a:xfrm>
          <a:custGeom>
            <a:avLst/>
            <a:gdLst>
              <a:gd name="connsiteX0" fmla="*/ 0 w 623"/>
              <a:gd name="connsiteY0" fmla="*/ 0 h 1329"/>
              <a:gd name="connsiteX1" fmla="*/ 14 w 623"/>
              <a:gd name="connsiteY1" fmla="*/ 1329 h 1329"/>
              <a:gd name="connsiteX2" fmla="*/ 623 w 623"/>
              <a:gd name="connsiteY2" fmla="*/ 1329 h 1329"/>
              <a:gd name="connsiteX3" fmla="*/ 623 w 623"/>
              <a:gd name="connsiteY3" fmla="*/ 1091 h 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" h="1329">
                <a:moveTo>
                  <a:pt x="0" y="0"/>
                </a:moveTo>
                <a:lnTo>
                  <a:pt x="14" y="1329"/>
                </a:lnTo>
                <a:lnTo>
                  <a:pt x="623" y="1329"/>
                </a:lnTo>
                <a:lnTo>
                  <a:pt x="623" y="1091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003665" y="395605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0030101010101" pitchFamily="49" charset="-122"/>
                <a:sym typeface="+mn-ea"/>
              </a:rPr>
              <a:t>10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0030101010101" pitchFamily="49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06560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38360" y="3469640"/>
            <a:ext cx="367665" cy="369570"/>
          </a:xfrm>
          <a:prstGeom prst="rect">
            <a:avLst/>
          </a:prstGeom>
          <a:noFill/>
          <a:ln w="19050">
            <a:solidFill>
              <a:srgbClr val="EC0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5" grpId="0"/>
      <p:bldP spid="16" grpId="0"/>
      <p:bldP spid="17" grpId="0" animBg="1"/>
      <p:bldP spid="18" grpId="0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29790" y="2395855"/>
            <a:ext cx="834199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加几的计算方法与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加几的计算方法相同。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49521" y="1040765"/>
            <a:ext cx="202565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</a:t>
            </a:r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</a:t>
            </a: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结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9790" y="3952240"/>
            <a:ext cx="834199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有：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凑十法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交换加数位置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的方法。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zkyMmExYzMyNGI2NDZkYjhmY2JmMGNiY2ZkOWFhOWYifQ==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</Words>
  <Application>WPS 演示</Application>
  <PresentationFormat>自定义</PresentationFormat>
  <Paragraphs>278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楷体</vt:lpstr>
      <vt:lpstr>Calibri Light</vt:lpstr>
      <vt:lpstr>Calibri Light</vt:lpstr>
      <vt:lpstr>楷体_GB2312</vt:lpstr>
      <vt:lpstr>新宋体</vt:lpstr>
      <vt:lpstr>黑体</vt:lpstr>
      <vt:lpstr>Arial Unicode MS</vt:lpstr>
      <vt:lpstr>Calibri</vt:lpstr>
      <vt:lpstr>第一PPT模板网-WWW.1PPT.COM</vt:lpstr>
      <vt:lpstr>第十单元   20以内的进位加法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3</cp:revision>
  <cp:lastPrinted>2022-07-23T11:45:00Z</cp:lastPrinted>
  <dcterms:created xsi:type="dcterms:W3CDTF">2022-07-23T11:45:00Z</dcterms:created>
  <dcterms:modified xsi:type="dcterms:W3CDTF">2023-11-02T08:51:32Z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2AF04A8C5B2646DDBFF3A8CB644B69FB_12</vt:lpwstr>
  </property>
  <property fmtid="{D5CDD505-2E9C-101B-9397-08002B2CF9AE}" pid="3" name="KSOProductBuildVer">
    <vt:lpwstr>2052-12.1.0.15712</vt:lpwstr>
  </property>
</Properties>
</file>