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>
        <p:scale>
          <a:sx n="100" d="100"/>
          <a:sy n="100" d="100"/>
        </p:scale>
        <p:origin x="-117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4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FE05503-0849-42C8-B6FE-2730F019F11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8231EFB-B7CD-4A21-89FF-97448AF0006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201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6260A-7150-4D58-95C9-372391D03494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D5399-4183-466E-803B-031FAB8BA32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78A17-2981-4D07-961B-4C240E2D152A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90DEE-16A2-47DF-88DB-3B897434E80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5F8D4-6622-4A70-949E-6F23B957FA50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FE81C-F275-466A-AA5B-E07C698DB1E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5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D8C3B-64B0-49B1-B329-C055CD4B702C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20968-68F1-4F8D-8AA9-16F12AB5C16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B2AEC-5464-4CAE-82E3-8DD31E7CED71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F018-69D6-4C8F-94C1-DC74D48F709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8516D-C302-4A22-9316-9C57B320A213}" type="datetimeFigureOut">
              <a:rPr lang="zh-CN" altLang="en-US"/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7F19F-E24B-4C03-9D44-15BC0A8038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3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E9B57-8DAB-4E87-A627-DF60845B3026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E0BE9-8DD9-40A0-96C1-49E7976835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F9A2C-3871-4B4D-8452-A5EB5EC87073}" type="datetimeFigureOut">
              <a:rPr lang="zh-CN" altLang="en-US"/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71F64-7BC0-41AB-ACEF-C9D62E957A2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713675"/>
            <a:ext cx="4681655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3" cy="540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1" y="2313873"/>
            <a:ext cx="4681655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4B1AD-211A-4FAE-BEEA-31207DB6E8DF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726A5-5B9C-455C-9EF5-FE52BC2B22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9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514A5-8185-4369-8273-CD3E12CAC303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1C91E-39B3-4BC2-8786-D1A34BABD4E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0C94F4D8-BB10-4580-ACE2-71947EBFABD5}" type="datetimeFigureOut">
              <a:rPr lang="zh-CN" altLang="en-US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F9F94983-FF26-4E35-82A3-AC0060607E54}" type="slidenum">
              <a:rPr lang="zh-CN" altLang="en-US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95813" y="1016000"/>
            <a:ext cx="2784475" cy="5524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经典粗圆简" panose="02010609000101010101" charset="-122"/>
                <a:ea typeface="经典粗圆简" panose="02010609000101010101" charset="-122"/>
                <a:cs typeface="经典粗圆简" panose="02010609000101010101" charset="-122"/>
              </a:rPr>
              <a:t>数学一年级 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经典粗圆简" panose="02010609000101010101" charset="-122"/>
              <a:ea typeface="经典粗圆简" panose="02010609000101010101" charset="-122"/>
              <a:cs typeface="经典粗圆简" panose="02010609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3977" y="1108075"/>
            <a:ext cx="646331" cy="369332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思源宋体 CN Heavy" panose="02020900000000000000" charset="-122"/>
                <a:ea typeface="思源宋体 CN Heavy" panose="02020900000000000000" charset="-122"/>
              </a:rPr>
              <a:t>上册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思源宋体 CN Heavy" panose="02020900000000000000" charset="-122"/>
              <a:ea typeface="思源宋体 CN Heavy" panose="02020900000000000000" charset="-122"/>
            </a:endParaRPr>
          </a:p>
        </p:txBody>
      </p:sp>
      <p:sp>
        <p:nvSpPr>
          <p:cNvPr id="9" name="流程图: 卡片 8"/>
          <p:cNvSpPr/>
          <p:nvPr/>
        </p:nvSpPr>
        <p:spPr>
          <a:xfrm>
            <a:off x="2093119" y="1920873"/>
            <a:ext cx="7789863" cy="3216275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983492" y="2390118"/>
            <a:ext cx="4374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rgbClr val="4F80BD"/>
                </a:solidFill>
                <a:latin typeface="+mn-ea"/>
                <a:ea typeface="+mn-ea"/>
              </a:rPr>
              <a:t>第九单</a:t>
            </a:r>
            <a:r>
              <a:rPr lang="zh-CN" altLang="en-US" sz="2800" dirty="0" smtClean="0">
                <a:solidFill>
                  <a:srgbClr val="4F80BD"/>
                </a:solidFill>
                <a:latin typeface="+mn-ea"/>
                <a:ea typeface="+mn-ea"/>
              </a:rPr>
              <a:t>元  </a:t>
            </a:r>
            <a:r>
              <a:rPr lang="zh-CN" altLang="en-US" sz="2800" dirty="0" smtClean="0">
                <a:solidFill>
                  <a:srgbClr val="4F80BD"/>
                </a:solidFill>
                <a:latin typeface="+mn-ea"/>
                <a:ea typeface="+mn-ea"/>
                <a:cs typeface="思源宋体 CN Heavy"/>
              </a:rPr>
              <a:t>认识</a:t>
            </a:r>
            <a:r>
              <a:rPr lang="en-US" altLang="zh-CN" sz="2800" dirty="0" smtClean="0">
                <a:solidFill>
                  <a:srgbClr val="4F80BD"/>
                </a:solidFill>
                <a:latin typeface="+mn-ea"/>
                <a:ea typeface="+mn-ea"/>
                <a:cs typeface="思源宋体 CN Heavy"/>
              </a:rPr>
              <a:t>11~20</a:t>
            </a:r>
            <a:r>
              <a:rPr lang="zh-CN" altLang="en-US" sz="2800" dirty="0" smtClean="0">
                <a:solidFill>
                  <a:srgbClr val="4F80BD"/>
                </a:solidFill>
                <a:latin typeface="+mn-ea"/>
                <a:ea typeface="+mn-ea"/>
                <a:cs typeface="思源宋体 CN Heavy"/>
              </a:rPr>
              <a:t>各数</a:t>
            </a:r>
            <a:endParaRPr lang="zh-CN" altLang="en-US" sz="2800" dirty="0" smtClean="0">
              <a:solidFill>
                <a:srgbClr val="4F80BD"/>
              </a:solidFill>
              <a:latin typeface="+mn-ea"/>
              <a:ea typeface="+mn-ea"/>
              <a:sym typeface="+mn-ea"/>
            </a:endParaRPr>
          </a:p>
        </p:txBody>
      </p:sp>
      <p:grpSp>
        <p:nvGrpSpPr>
          <p:cNvPr id="19" name="组合 18"/>
          <p:cNvGrpSpPr/>
          <p:nvPr/>
        </p:nvGrpSpPr>
        <p:grpSpPr bwMode="auto">
          <a:xfrm>
            <a:off x="4294187" y="4321177"/>
            <a:ext cx="3840163" cy="34925"/>
            <a:chOff x="5045" y="5946"/>
            <a:chExt cx="4536" cy="56"/>
          </a:xfrm>
        </p:grpSpPr>
        <p:sp>
          <p:nvSpPr>
            <p:cNvPr id="2058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9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pic>
        <p:nvPicPr>
          <p:cNvPr id="8" name="图片 7" descr="C:\Users\Diy\Desktop\课件.png课件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642475" y="3922715"/>
            <a:ext cx="2549525" cy="2935287"/>
          </a:xfrm>
          <a:prstGeom prst="rect">
            <a:avLst/>
          </a:prstGeom>
          <a:effectLst>
            <a:outerShdw blurRad="50800" dist="38100" dir="2700000" algn="tl" rotWithShape="0">
              <a:srgbClr val="4F80BD">
                <a:alpha val="50000"/>
              </a:srgbClr>
            </a:outerShdw>
          </a:effectLst>
        </p:spPr>
      </p:pic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1898651" y="3470079"/>
            <a:ext cx="83947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4000" b="1" dirty="0" smtClean="0">
                <a:solidFill>
                  <a:schemeClr val="accent1">
                    <a:lumMod val="75000"/>
                  </a:schemeClr>
                </a:solidFill>
              </a:rPr>
              <a:t>11</a:t>
            </a: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</a:rPr>
              <a:t>到</a:t>
            </a:r>
            <a:r>
              <a:rPr lang="en-US" altLang="zh-CN" sz="4000" b="1" dirty="0">
                <a:solidFill>
                  <a:schemeClr val="accent1">
                    <a:lumMod val="75000"/>
                  </a:schemeClr>
                </a:solidFill>
              </a:rPr>
              <a:t>20</a:t>
            </a: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</a:rPr>
              <a:t>各数的认识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64871" y="4509153"/>
            <a:ext cx="1462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</a:rPr>
              <a:t>第</a:t>
            </a:r>
            <a:r>
              <a:rPr lang="en-US" altLang="zh-CN" sz="28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</a:rPr>
              <a:t>课</a:t>
            </a:r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</a:rPr>
              <a:t>时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2725 0.144451 C -0.418725 0.106063 -0.541134 -0.006699 -0.680663 -0.049595 C -0.820193 -0.092492 -0.990702 -0.069863 -1.060310 -0.070116 " pathEditMode="relative" rAng="-1113980820" ptsTypes="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2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285750" y="500065"/>
            <a:ext cx="11334751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．学习</a:t>
            </a:r>
            <a:r>
              <a:rPr lang="en-US" altLang="zh-CN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19</a:t>
            </a:r>
            <a:r>
              <a:rPr lang="zh-CN" altLang="en-US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的组成。</a:t>
            </a:r>
            <a:endParaRPr lang="zh-CN" altLang="en-US" sz="280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62001" y="1214438"/>
            <a:ext cx="1085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5240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用小棒摆出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19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，尝试用计数器表示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19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3" name="图片 22" descr="捕3获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19250" y="2928938"/>
            <a:ext cx="5253039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7334249" y="3143250"/>
            <a:ext cx="1455739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/>
          <p:nvPr/>
        </p:nvGrpSpPr>
        <p:grpSpPr bwMode="auto">
          <a:xfrm>
            <a:off x="1905001" y="2357438"/>
            <a:ext cx="2120900" cy="2786062"/>
            <a:chOff x="1285852" y="3214686"/>
            <a:chExt cx="1590789" cy="2786082"/>
          </a:xfrm>
        </p:grpSpPr>
        <p:pic>
          <p:nvPicPr>
            <p:cNvPr id="12310" name="图片 27" descr="8 (2)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285852" y="3214686"/>
              <a:ext cx="1590789" cy="228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1500180" y="5500702"/>
              <a:ext cx="571541" cy="5000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143163" y="5500702"/>
              <a:ext cx="571541" cy="5000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62001" y="1214438"/>
            <a:ext cx="1085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5240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用小棒摆出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19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，尝试用计数器表示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19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0" name="图片 2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40703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40719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2286000" y="4357688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143249" y="4357688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圆角矩形标注 34"/>
          <p:cNvSpPr/>
          <p:nvPr/>
        </p:nvSpPr>
        <p:spPr>
          <a:xfrm>
            <a:off x="6191252" y="3000372"/>
            <a:ext cx="5619789" cy="2357454"/>
          </a:xfrm>
          <a:prstGeom prst="wedgeRoundRectCallout">
            <a:avLst>
              <a:gd name="adj1" fmla="val 27288"/>
              <a:gd name="adj2" fmla="val 55809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）个十和（  ）个一合起来是（  ）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pic>
        <p:nvPicPr>
          <p:cNvPr id="15" name="图片 14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86080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64490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43058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2162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0003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7876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5733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3574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7048500" y="30718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0763249" y="30718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10572749" y="392906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3" grpId="0"/>
      <p:bldP spid="24" grpId="0"/>
      <p:bldP spid="34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285750" y="500065"/>
            <a:ext cx="11334751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．学习</a:t>
            </a:r>
            <a:r>
              <a:rPr lang="en-US" altLang="zh-CN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20</a:t>
            </a:r>
            <a:r>
              <a:rPr lang="zh-CN" altLang="en-US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的组成和写法。</a:t>
            </a:r>
            <a:endParaRPr lang="zh-CN" altLang="en-US" sz="280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62001" y="1214438"/>
            <a:ext cx="1085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5240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用小棒摆出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，尝试用计数器表示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3" name="组合 36"/>
          <p:cNvGrpSpPr/>
          <p:nvPr/>
        </p:nvGrpSpPr>
        <p:grpSpPr bwMode="auto">
          <a:xfrm>
            <a:off x="3238500" y="2714625"/>
            <a:ext cx="2667000" cy="1500188"/>
            <a:chOff x="714348" y="1785926"/>
            <a:chExt cx="1714512" cy="1193361"/>
          </a:xfrm>
        </p:grpSpPr>
        <p:pic>
          <p:nvPicPr>
            <p:cNvPr id="13318" name="图片 22" descr="捕3获.PNG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714348" y="1785926"/>
              <a:ext cx="857256" cy="1193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9" name="图片 28" descr="捕3获.PNG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571604" y="1785926"/>
              <a:ext cx="857256" cy="1193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239000" y="3000375"/>
            <a:ext cx="1455739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/>
          <p:nvPr/>
        </p:nvGrpSpPr>
        <p:grpSpPr bwMode="auto">
          <a:xfrm>
            <a:off x="1905001" y="2214563"/>
            <a:ext cx="2120900" cy="2786062"/>
            <a:chOff x="1285852" y="3214686"/>
            <a:chExt cx="1590789" cy="2786082"/>
          </a:xfrm>
        </p:grpSpPr>
        <p:pic>
          <p:nvPicPr>
            <p:cNvPr id="14348" name="图片 27" descr="8 (2)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285852" y="3214686"/>
              <a:ext cx="1590789" cy="228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1500180" y="5500702"/>
              <a:ext cx="571541" cy="5000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143163" y="5500702"/>
              <a:ext cx="571541" cy="5000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62001" y="1214438"/>
            <a:ext cx="1085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52400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用小棒摆出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，尝试用计数器表示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0" name="图片 2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9274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2286000" y="42148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143249" y="42148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圆角矩形标注 34"/>
          <p:cNvSpPr/>
          <p:nvPr/>
        </p:nvSpPr>
        <p:spPr>
          <a:xfrm>
            <a:off x="6191252" y="3000372"/>
            <a:ext cx="5619789" cy="2357454"/>
          </a:xfrm>
          <a:prstGeom prst="wedgeRoundRectCallout">
            <a:avLst>
              <a:gd name="adj1" fmla="val 27288"/>
              <a:gd name="adj2" fmla="val 55809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）个十是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7143749" y="3500438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" name="图片 25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71316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6716713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46987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三、练习巩固，强化新知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90501" y="1425575"/>
            <a:ext cx="116205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想想做做</a:t>
            </a:r>
            <a:endParaRPr lang="zh-CN" altLang="en-US" sz="28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0" name="图片 9" descr="8 (2)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81251" y="2428875"/>
            <a:ext cx="21209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414178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762249" y="442912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619500" y="442912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0949" y="41433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0949" y="392906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圆角矩形标注 20"/>
          <p:cNvSpPr/>
          <p:nvPr/>
        </p:nvSpPr>
        <p:spPr>
          <a:xfrm>
            <a:off x="7334260" y="3071810"/>
            <a:ext cx="4095779" cy="2357454"/>
          </a:xfrm>
          <a:prstGeom prst="wedgeRoundRectCallout">
            <a:avLst>
              <a:gd name="adj1" fmla="val 27288"/>
              <a:gd name="adj2" fmla="val 55809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个十和       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个一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3"/>
          <p:cNvGrpSpPr/>
          <p:nvPr/>
        </p:nvGrpSpPr>
        <p:grpSpPr bwMode="auto">
          <a:xfrm>
            <a:off x="1905001" y="2214563"/>
            <a:ext cx="2120900" cy="2786062"/>
            <a:chOff x="1285852" y="3214686"/>
            <a:chExt cx="1590789" cy="2786082"/>
          </a:xfrm>
        </p:grpSpPr>
        <p:pic>
          <p:nvPicPr>
            <p:cNvPr id="16400" name="图片 5" descr="8 (2)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285852" y="3214686"/>
              <a:ext cx="1590789" cy="228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1500180" y="5500702"/>
              <a:ext cx="571541" cy="5000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143163" y="5500702"/>
              <a:ext cx="571541" cy="5000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1" name="图片 1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9274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286000" y="42148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143249" y="42148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6191252" y="3000372"/>
            <a:ext cx="5619789" cy="2357454"/>
          </a:xfrm>
          <a:prstGeom prst="wedgeRoundRectCallout">
            <a:avLst>
              <a:gd name="adj1" fmla="val 27288"/>
              <a:gd name="adj2" fmla="val 55809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）个十和（   ）个一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239000" y="30718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92906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7147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5004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2845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07022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7239000" y="391477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/>
          <p:nvPr/>
        </p:nvGrpSpPr>
        <p:grpSpPr bwMode="auto">
          <a:xfrm>
            <a:off x="1905001" y="2214563"/>
            <a:ext cx="2120900" cy="2786062"/>
            <a:chOff x="1285852" y="3214686"/>
            <a:chExt cx="1590789" cy="2786082"/>
          </a:xfrm>
        </p:grpSpPr>
        <p:pic>
          <p:nvPicPr>
            <p:cNvPr id="17419" name="图片 5" descr="8 (2)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285852" y="3214686"/>
              <a:ext cx="1590789" cy="228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1500180" y="5500702"/>
              <a:ext cx="571541" cy="5000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143163" y="5500702"/>
              <a:ext cx="571541" cy="50006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1" name="图片 1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9274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286000" y="42148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143249" y="42148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6191252" y="3000372"/>
            <a:ext cx="5619789" cy="2357454"/>
          </a:xfrm>
          <a:prstGeom prst="wedgeRoundRectCallout">
            <a:avLst>
              <a:gd name="adj1" fmla="val 27288"/>
              <a:gd name="adj2" fmla="val 55809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）个十</a:t>
            </a:r>
            <a:endParaRPr lang="zh-CN" altLang="en-US" dirty="0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239000" y="370046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7147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 bwMode="auto">
          <a:xfrm>
            <a:off x="1905001" y="2214563"/>
            <a:ext cx="2476500" cy="3016250"/>
            <a:chOff x="1428728" y="2214554"/>
            <a:chExt cx="1857388" cy="3015927"/>
          </a:xfrm>
        </p:grpSpPr>
        <p:pic>
          <p:nvPicPr>
            <p:cNvPr id="18444" name="图片 5" descr="8 (2)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428728" y="2214554"/>
              <a:ext cx="1590789" cy="228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5" name="矩形 11"/>
            <p:cNvSpPr>
              <a:spLocks noChangeArrowheads="1"/>
            </p:cNvSpPr>
            <p:nvPr/>
          </p:nvSpPr>
          <p:spPr bwMode="auto">
            <a:xfrm>
              <a:off x="1714480" y="4214818"/>
              <a:ext cx="9286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4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446" name="矩形 12"/>
            <p:cNvSpPr>
              <a:spLocks noChangeArrowheads="1"/>
            </p:cNvSpPr>
            <p:nvPr/>
          </p:nvSpPr>
          <p:spPr bwMode="auto">
            <a:xfrm>
              <a:off x="2357422" y="4214818"/>
              <a:ext cx="9286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4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1" name="图片 1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9274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圆角矩形标注 13"/>
          <p:cNvSpPr/>
          <p:nvPr/>
        </p:nvSpPr>
        <p:spPr>
          <a:xfrm>
            <a:off x="6953256" y="3000372"/>
            <a:ext cx="4857784" cy="2357454"/>
          </a:xfrm>
          <a:prstGeom prst="wedgeRoundRectCallout">
            <a:avLst>
              <a:gd name="adj1" fmla="val 27288"/>
              <a:gd name="adj2" fmla="val 55809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个十和      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个一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90501" y="668340"/>
            <a:ext cx="116205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8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看数画一画</a:t>
            </a:r>
            <a:endParaRPr lang="zh-CN" altLang="en-US" sz="28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9" name="图片 18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92906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7147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5004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2845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7"/>
          <p:cNvGrpSpPr/>
          <p:nvPr/>
        </p:nvGrpSpPr>
        <p:grpSpPr bwMode="auto">
          <a:xfrm>
            <a:off x="1905001" y="2214563"/>
            <a:ext cx="2476500" cy="3016250"/>
            <a:chOff x="1428728" y="2214554"/>
            <a:chExt cx="1857388" cy="3015927"/>
          </a:xfrm>
        </p:grpSpPr>
        <p:pic>
          <p:nvPicPr>
            <p:cNvPr id="19470" name="图片 5" descr="8 (2)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428728" y="2214554"/>
              <a:ext cx="1590789" cy="228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1" name="矩形 11"/>
            <p:cNvSpPr>
              <a:spLocks noChangeArrowheads="1"/>
            </p:cNvSpPr>
            <p:nvPr/>
          </p:nvSpPr>
          <p:spPr bwMode="auto">
            <a:xfrm>
              <a:off x="1714480" y="4214818"/>
              <a:ext cx="9286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4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72" name="矩形 12"/>
            <p:cNvSpPr>
              <a:spLocks noChangeArrowheads="1"/>
            </p:cNvSpPr>
            <p:nvPr/>
          </p:nvSpPr>
          <p:spPr bwMode="auto">
            <a:xfrm>
              <a:off x="2357422" y="4214818"/>
              <a:ext cx="9286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4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1" name="图片 1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9274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圆角矩形标注 13"/>
          <p:cNvSpPr/>
          <p:nvPr/>
        </p:nvSpPr>
        <p:spPr>
          <a:xfrm>
            <a:off x="6953256" y="3000372"/>
            <a:ext cx="4857784" cy="2357454"/>
          </a:xfrm>
          <a:prstGeom prst="wedgeRoundRectCallout">
            <a:avLst>
              <a:gd name="adj1" fmla="val 27288"/>
              <a:gd name="adj2" fmla="val 55809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个十和      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个一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92906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7147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5004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2845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07181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85750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64318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7"/>
          <p:cNvGrpSpPr/>
          <p:nvPr/>
        </p:nvGrpSpPr>
        <p:grpSpPr bwMode="auto">
          <a:xfrm>
            <a:off x="1905001" y="2214563"/>
            <a:ext cx="2476500" cy="3016250"/>
            <a:chOff x="1428728" y="2214554"/>
            <a:chExt cx="1857388" cy="3015927"/>
          </a:xfrm>
        </p:grpSpPr>
        <p:pic>
          <p:nvPicPr>
            <p:cNvPr id="20495" name="图片 5" descr="8 (2)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428728" y="2214554"/>
              <a:ext cx="1590789" cy="228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6" name="矩形 11"/>
            <p:cNvSpPr>
              <a:spLocks noChangeArrowheads="1"/>
            </p:cNvSpPr>
            <p:nvPr/>
          </p:nvSpPr>
          <p:spPr bwMode="auto">
            <a:xfrm>
              <a:off x="1714480" y="4214818"/>
              <a:ext cx="9286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4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497" name="矩形 12"/>
            <p:cNvSpPr>
              <a:spLocks noChangeArrowheads="1"/>
            </p:cNvSpPr>
            <p:nvPr/>
          </p:nvSpPr>
          <p:spPr bwMode="auto">
            <a:xfrm>
              <a:off x="2357422" y="4214818"/>
              <a:ext cx="9286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4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1" name="图片 1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9274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圆角矩形标注 13"/>
          <p:cNvSpPr/>
          <p:nvPr/>
        </p:nvSpPr>
        <p:spPr>
          <a:xfrm>
            <a:off x="6953256" y="3000372"/>
            <a:ext cx="4857784" cy="2357454"/>
          </a:xfrm>
          <a:prstGeom prst="wedgeRoundRectCallout">
            <a:avLst>
              <a:gd name="adj1" fmla="val 27288"/>
              <a:gd name="adj2" fmla="val 55809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个十和      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个一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92906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7147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5004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2845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307181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85750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64318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0" y="24288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捕获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62500" y="3714750"/>
            <a:ext cx="2381251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剪去单角的矩形 5"/>
          <p:cNvSpPr/>
          <p:nvPr/>
        </p:nvSpPr>
        <p:spPr>
          <a:xfrm>
            <a:off x="-239712" y="692150"/>
            <a:ext cx="6811963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46987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一、故事引人，激发兴趣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952500" y="1571626"/>
            <a:ext cx="9906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古代人采用的“关节记数”方法，左手小指表示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，依次左手无名指表示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2……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左手大拇指表示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1" y="1214766"/>
            <a:ext cx="1847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br>
              <a:rPr lang="en-US" altLang="zh-CN" sz="10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762501" y="4000500"/>
            <a:ext cx="57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334001" y="3484563"/>
            <a:ext cx="57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000751" y="3143250"/>
            <a:ext cx="57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667501" y="3295650"/>
            <a:ext cx="57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048501" y="4129088"/>
            <a:ext cx="57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13" grpId="0"/>
      <p:bldP spid="14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7"/>
          <p:cNvGrpSpPr/>
          <p:nvPr/>
        </p:nvGrpSpPr>
        <p:grpSpPr bwMode="auto">
          <a:xfrm>
            <a:off x="1905001" y="2214563"/>
            <a:ext cx="2476500" cy="3016250"/>
            <a:chOff x="1428728" y="2214554"/>
            <a:chExt cx="1857388" cy="3015927"/>
          </a:xfrm>
        </p:grpSpPr>
        <p:pic>
          <p:nvPicPr>
            <p:cNvPr id="21512" name="图片 5" descr="8 (2)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428728" y="2214554"/>
              <a:ext cx="1590789" cy="2286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3" name="矩形 11"/>
            <p:cNvSpPr>
              <a:spLocks noChangeArrowheads="1"/>
            </p:cNvSpPr>
            <p:nvPr/>
          </p:nvSpPr>
          <p:spPr bwMode="auto">
            <a:xfrm>
              <a:off x="1714480" y="4214818"/>
              <a:ext cx="9286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4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514" name="矩形 12"/>
            <p:cNvSpPr>
              <a:spLocks noChangeArrowheads="1"/>
            </p:cNvSpPr>
            <p:nvPr/>
          </p:nvSpPr>
          <p:spPr bwMode="auto">
            <a:xfrm>
              <a:off x="2357422" y="4214818"/>
              <a:ext cx="92869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4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endPara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1" name="图片 1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9274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圆角矩形标注 13"/>
          <p:cNvSpPr/>
          <p:nvPr/>
        </p:nvSpPr>
        <p:spPr>
          <a:xfrm>
            <a:off x="7749540" y="4279265"/>
            <a:ext cx="3613573" cy="1003300"/>
          </a:xfrm>
          <a:prstGeom prst="wedgeRoundRectCallout">
            <a:avLst>
              <a:gd name="adj1" fmla="val 22961"/>
              <a:gd name="adj2" fmla="val 69240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个十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" name="图片 22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49" y="37147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71500" y="714375"/>
            <a:ext cx="1114425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完成数的组成并填空。</a:t>
            </a:r>
            <a:endParaRPr lang="zh-CN" altLang="en-US" sz="28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66751" y="1714502"/>
            <a:ext cx="11049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(1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里面有（   ）个十和（   ）个一。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667251" y="1857376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</a:t>
            </a:r>
            <a:endParaRPr lang="zh-CN" altLang="en-US" sz="3200">
              <a:solidFill>
                <a:srgbClr val="FF0000"/>
              </a:solidFill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243888" y="1857376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5</a:t>
            </a:r>
            <a:endParaRPr lang="zh-CN" altLang="en-US" sz="3200">
              <a:solidFill>
                <a:srgbClr val="FF0000"/>
              </a:solidFill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66751" y="2884488"/>
            <a:ext cx="11049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(2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个十和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个一合起来是（   ）。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715251" y="3000376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13</a:t>
            </a:r>
            <a:endParaRPr lang="zh-CN" altLang="en-US" sz="3200">
              <a:solidFill>
                <a:srgbClr val="FF0000"/>
              </a:solidFill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66751" y="4027488"/>
            <a:ext cx="11049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(3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个十是（   ）。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254501" y="4143376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20</a:t>
            </a:r>
            <a:endParaRPr lang="zh-CN" altLang="en-US" sz="3200">
              <a:solidFill>
                <a:srgbClr val="FF0000"/>
              </a:solidFill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四、课堂小结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88989" y="2108200"/>
            <a:ext cx="93345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认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识了数位，知道“个位”和“十位”，知道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各数的组成。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捕获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05250" y="2500313"/>
            <a:ext cx="1682751" cy="33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捕获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77251" y="3214690"/>
            <a:ext cx="228600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矩形 11"/>
          <p:cNvSpPr>
            <a:spLocks noChangeArrowheads="1"/>
          </p:cNvSpPr>
          <p:nvPr/>
        </p:nvSpPr>
        <p:spPr bwMode="auto">
          <a:xfrm>
            <a:off x="285751" y="468315"/>
            <a:ext cx="11811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左手手腕表示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，左肘表示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，左腋表示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，左肩表示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，左侧锁骨表示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，咽喉表示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11,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再接着对称地向右数下去，到右手小指表示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21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334001" y="3929063"/>
            <a:ext cx="57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334001" y="3429000"/>
            <a:ext cx="57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715001" y="2786063"/>
            <a:ext cx="57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238751" y="2628900"/>
            <a:ext cx="571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048249" y="2198688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286249" y="271462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714749" y="221456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333749" y="255746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762249" y="278606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238500" y="335756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238500" y="3843338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7715249" y="364331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8001000" y="2857500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763000" y="242887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9620249" y="271462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0191749" y="3271838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2" y="692150"/>
            <a:ext cx="6811963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46987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二、创设交流，探究新知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285750" y="1428750"/>
            <a:ext cx="11334751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．认识计数器。</a:t>
            </a:r>
            <a:endParaRPr lang="zh-CN" altLang="en-US" sz="280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9" name="图片 8" descr="8 (2)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72001" y="2286000"/>
            <a:ext cx="2476500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左箭头标注 9"/>
          <p:cNvSpPr/>
          <p:nvPr/>
        </p:nvSpPr>
        <p:spPr>
          <a:xfrm>
            <a:off x="7143751" y="2767013"/>
            <a:ext cx="2286000" cy="785812"/>
          </a:xfrm>
          <a:prstGeom prst="leftArrowCallout">
            <a:avLst>
              <a:gd name="adj1" fmla="val 21812"/>
              <a:gd name="adj2" fmla="val 25000"/>
              <a:gd name="adj3" fmla="val 32970"/>
              <a:gd name="adj4" fmla="val 7900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数器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1249" y="42862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096000" y="471487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762750" y="4700588"/>
            <a:ext cx="37147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个一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42862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048249" y="471487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333501" y="4714875"/>
            <a:ext cx="37147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个十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/>
      <p:bldP spid="10" grpId="0" animBg="1"/>
      <p:bldP spid="12" grpId="0"/>
      <p:bldP spid="13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62001" y="1357313"/>
            <a:ext cx="1085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5240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尝试拨一拨算珠，表示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6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3" name="图片 22" descr="8 (2)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476751" y="2260600"/>
            <a:ext cx="2476500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28625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0719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8560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64490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43058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21468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6000749" y="471487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285750" y="449265"/>
            <a:ext cx="11334751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．学习</a:t>
            </a:r>
            <a:r>
              <a:rPr lang="en-US" altLang="zh-CN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11</a:t>
            </a:r>
            <a:r>
              <a:rPr lang="zh-CN" altLang="en-US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en-US" altLang="zh-CN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16</a:t>
            </a:r>
            <a:r>
              <a:rPr lang="zh-CN" altLang="en-US" sz="28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的组成。</a:t>
            </a:r>
            <a:endParaRPr lang="zh-CN" altLang="en-US" sz="280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6" name="图片 25" descr="捕获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143251" y="3071815"/>
            <a:ext cx="273526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62001" y="1214438"/>
            <a:ext cx="1085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5240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用小棒摆出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，尝试用计数器表示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381749" y="3357563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62001" y="1214438"/>
            <a:ext cx="1085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5240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用小棒摆出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，尝试用计数器表示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8" name="图片 27" descr="8 (2)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333751" y="2143125"/>
            <a:ext cx="21209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85603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49" y="385762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3714749" y="414337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4572000" y="4143375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圆角矩形标注 34"/>
          <p:cNvSpPr/>
          <p:nvPr/>
        </p:nvSpPr>
        <p:spPr>
          <a:xfrm>
            <a:off x="6572253" y="3286124"/>
            <a:ext cx="4381531" cy="2071702"/>
          </a:xfrm>
          <a:prstGeom prst="wedgeRoundRectCallout">
            <a:avLst>
              <a:gd name="adj1" fmla="val 32637"/>
              <a:gd name="adj2" fmla="val 61123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个十和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个一合起来是</a:t>
            </a:r>
            <a:r>
              <a:rPr lang="en-US" altLang="zh-CN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62001" y="1214438"/>
            <a:ext cx="1085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52400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用小棒摆出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16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，尝试用计数器表示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16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7334249" y="3143250"/>
            <a:ext cx="1455739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 bwMode="auto">
          <a:xfrm>
            <a:off x="2667000" y="3000375"/>
            <a:ext cx="4191000" cy="1428750"/>
            <a:chOff x="928662" y="1928802"/>
            <a:chExt cx="2857520" cy="1120594"/>
          </a:xfrm>
        </p:grpSpPr>
        <p:pic>
          <p:nvPicPr>
            <p:cNvPr id="9221" name="图片 11" descr="捕1获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928662" y="1928802"/>
              <a:ext cx="2037445" cy="1120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图片 12" descr="捕1获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605993" y="1928802"/>
              <a:ext cx="1180189" cy="1120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62001" y="1214438"/>
            <a:ext cx="10858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5240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用小棒摆出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16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，尝试用计数器表示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16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8" name="图片 27" descr="8 (2)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48001" y="2286000"/>
            <a:ext cx="21209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49" y="399891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4000500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3429000" y="4286250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4286249" y="4286250"/>
            <a:ext cx="123825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4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圆角矩形标注 34"/>
          <p:cNvSpPr/>
          <p:nvPr/>
        </p:nvSpPr>
        <p:spPr>
          <a:xfrm>
            <a:off x="6572253" y="3286124"/>
            <a:ext cx="4381531" cy="2071702"/>
          </a:xfrm>
          <a:prstGeom prst="wedgeRoundRectCallout">
            <a:avLst>
              <a:gd name="adj1" fmla="val 32637"/>
              <a:gd name="adj2" fmla="val 61123"/>
              <a:gd name="adj3" fmla="val 16667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个十和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个一合起来是</a:t>
            </a:r>
            <a:r>
              <a:rPr lang="en-US" altLang="zh-CN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378618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3570288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3355975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314166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 descr="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2925763"/>
            <a:ext cx="40005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3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735</Words>
  <Application>WPS 演示</Application>
  <PresentationFormat>自定义</PresentationFormat>
  <Paragraphs>218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黑体</vt:lpstr>
      <vt:lpstr>Calibri</vt:lpstr>
      <vt:lpstr>经典粗圆简</vt:lpstr>
      <vt:lpstr>思源宋体 CN Heavy</vt:lpstr>
      <vt:lpstr>思源宋体 CN Heavy</vt:lpstr>
      <vt:lpstr>Times New Roman</vt:lpstr>
      <vt:lpstr>楷体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第一PPT模板网-WWW.1PPT.COM</dc:creator>
  <cp:lastModifiedBy>罗</cp:lastModifiedBy>
  <cp:revision>4</cp:revision>
  <dcterms:created xsi:type="dcterms:W3CDTF">2018-03-01T02:03:00Z</dcterms:created>
  <dcterms:modified xsi:type="dcterms:W3CDTF">2023-11-03T02:24:41Z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7FF35593FBC34434B84AE448AB64BFDB_12</vt:lpwstr>
  </property>
</Properties>
</file>