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94" r:id="rId5"/>
    <p:sldId id="295" r:id="rId6"/>
    <p:sldId id="298" r:id="rId7"/>
    <p:sldId id="299" r:id="rId8"/>
    <p:sldId id="300" r:id="rId9"/>
    <p:sldId id="301" r:id="rId10"/>
    <p:sldId id="302" r:id="rId11"/>
    <p:sldId id="296" r:id="rId12"/>
    <p:sldId id="303" r:id="rId13"/>
    <p:sldId id="304" r:id="rId14"/>
    <p:sldId id="305" r:id="rId15"/>
    <p:sldId id="311" r:id="rId16"/>
    <p:sldId id="306" r:id="rId17"/>
    <p:sldId id="297" r:id="rId18"/>
    <p:sldId id="293" r:id="rId19"/>
  </p:sldIdLst>
  <p:sldSz cx="9144000" cy="5143500" type="screen16x9"/>
  <p:notesSz cx="6858000" cy="9144000"/>
  <p:custDataLst>
    <p:tags r:id="rId23"/>
  </p:custDataLst>
  <p:defaultTextStyle>
    <a:defPPr>
      <a:defRPr lang="en-US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0" i="0" u="none" baseline="0">
        <a:solidFill>
          <a:schemeClr val="tx1"/>
        </a:solidFill>
        <a:latin typeface="Calibri" panose="020F0502020204030204" pitchFamily="34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319" autoAdjust="0"/>
    <p:restoredTop sz="96366" autoAdjust="0"/>
  </p:normalViewPr>
  <p:slideViewPr>
    <p:cSldViewPr>
      <p:cViewPr>
        <p:scale>
          <a:sx n="120" d="100"/>
          <a:sy n="120" d="100"/>
        </p:scale>
        <p:origin x="-474" y="-6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EE87F4-6CBD-477F-9F24-B474339A36B4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二级</a:t>
            </a:r>
          </a:p>
          <a:p>
            <a:pPr lvl="2"/>
            <a:r>
              <a:t>三级</a:t>
            </a:r>
          </a:p>
          <a:p>
            <a:pPr lvl="3"/>
            <a:r>
              <a:t>四级</a:t>
            </a:r>
          </a:p>
          <a:p>
            <a:pPr lvl="4"/>
            <a:r>
              <a:t>五级</a:t>
            </a: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fontAlgn="base">
              <a:buNone/>
            </a:pPr>
            <a:fld id="{9A0DB2DC-4C9A-4742-B13C-FB6460FD3503}" type="slidenum">
              <a:rPr lang="zh-CN" altLang="en-US" sz="1200" strike="noStrike" noProof="1">
                <a:latin typeface="Calibri" panose="020F0502020204030204" pitchFamily="34" charset="0"/>
                <a:ea typeface="等线" panose="02010600030101010101" pitchFamily="2" charset="-122"/>
                <a:cs typeface="+mn-cs"/>
              </a:rPr>
            </a:fld>
            <a:endParaRPr lang="zh-CN" altLang="en-US" sz="1200" strike="noStrike" noProof="1">
              <a:ea typeface="等线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  <a:miter lim="800000"/>
          </a:ln>
        </p:spPr>
      </p:sp>
      <p:sp>
        <p:nvSpPr>
          <p:cNvPr id="4098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anchor="t" anchorCtr="0"/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200">
                <a:solidFill>
                  <a:schemeClr val="tx1"/>
                </a:solidFill>
                <a:latin typeface="等线" panose="02010600030101010101" pitchFamily="2" charset="-122"/>
              </a:defRPr>
            </a:lvl5pPr>
          </a:lstStyle>
          <a:p>
            <a:pPr lvl="0" eaLnBrk="1" hangingPunct="1">
              <a:spcBef>
                <a:spcPct val="0"/>
              </a:spcBef>
            </a:pPr>
            <a:endParaRPr lang="zh-CN" altLang="en-US">
              <a:ea typeface="等线" panose="02010600030101010101" pitchFamily="2" charset="-122"/>
            </a:endParaRPr>
          </a:p>
        </p:txBody>
      </p:sp>
      <p:sp>
        <p:nvSpPr>
          <p:cNvPr id="4099" name="灯片编号占位符 3"/>
          <p:cNvSpPr>
            <a:spLocks noGrp="1"/>
          </p:cNvSpPr>
          <p:nvPr>
            <p:ph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lIns="91440" tIns="45720" rIns="91440" bIns="45720" anchor="b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algn="r"/>
            <a:fld id="{6B629FC1-F0AA-493D-8766-A6D6D02A2F7D}" type="slidenum">
              <a:rPr lang="zh-CN" altLang="en-US" sz="1200">
                <a:ea typeface="等线" panose="02010600030101010101" pitchFamily="2" charset="-122"/>
              </a:rPr>
            </a:fld>
            <a:endParaRPr lang="zh-CN" altLang="en-US" sz="1200">
              <a:ea typeface="等线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marL="0" indent="0"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Tx/>
        <a:buSzTx/>
        <a:buFontTx/>
        <a:buNone/>
        <a:defRPr sz="33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Tx/>
        <a:buSzTx/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23" Type="http://schemas.openxmlformats.org/officeDocument/2006/relationships/image" Target="../media/image11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3" name="组合 3"/>
          <p:cNvGrpSpPr/>
          <p:nvPr/>
        </p:nvGrpSpPr>
        <p:grpSpPr>
          <a:xfrm>
            <a:off x="736600" y="805658"/>
            <a:ext cx="7670800" cy="3136900"/>
            <a:chOff x="736600" y="1012825"/>
            <a:chExt cx="7670800" cy="3136900"/>
          </a:xfrm>
        </p:grpSpPr>
        <p:grpSp>
          <p:nvGrpSpPr>
            <p:cNvPr id="3074" name="组合 6"/>
            <p:cNvGrpSpPr/>
            <p:nvPr/>
          </p:nvGrpSpPr>
          <p:grpSpPr>
            <a:xfrm>
              <a:off x="736600" y="2360613"/>
              <a:ext cx="7670800" cy="1789112"/>
              <a:chOff x="736601" y="2459827"/>
              <a:chExt cx="7671394" cy="1789911"/>
            </a:xfrm>
          </p:grpSpPr>
          <p:sp>
            <p:nvSpPr>
              <p:cNvPr id="3075" name="矩形: 圆角 1"/>
              <p:cNvSpPr/>
              <p:nvPr/>
            </p:nvSpPr>
            <p:spPr bwMode="auto">
              <a:xfrm>
                <a:off x="1801896" y="2459827"/>
                <a:ext cx="5540804" cy="1789911"/>
              </a:xfrm>
              <a:prstGeom prst="roundRect">
                <a:avLst/>
              </a:prstGeom>
              <a:solidFill>
                <a:srgbClr val="C5E9E1"/>
              </a:solidFill>
              <a:ln w="34925" cmpd="sng">
                <a:solidFill>
                  <a:srgbClr val="EA6485"/>
                </a:solidFill>
                <a:prstDash val="sysDash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4572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76" name="矩形 2"/>
              <p:cNvSpPr>
                <a:spLocks noChangeArrowheads="1"/>
              </p:cNvSpPr>
              <p:nvPr/>
            </p:nvSpPr>
            <p:spPr bwMode="auto">
              <a:xfrm>
                <a:off x="736601" y="2663118"/>
                <a:ext cx="7671394" cy="86139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ctr" defTabSz="457200" rtl="0" eaLnBrk="0" fontAlgn="base" latinLnBrk="0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48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认</a:t>
                </a:r>
                <a:r>
                  <a:rPr kumimoji="0" lang="zh-CN" altLang="en-US" sz="4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识多边形</a:t>
                </a:r>
                <a:endParaRPr kumimoji="0" lang="zh-CN" altLang="en-US" sz="4800" b="1" i="0" u="none" strike="noStrike" kern="120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77" name="矩形 2"/>
              <p:cNvSpPr/>
              <p:nvPr/>
            </p:nvSpPr>
            <p:spPr>
              <a:xfrm>
                <a:off x="737194" y="3532900"/>
                <a:ext cx="7670801" cy="40028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 algn="ctr"/>
                <a:r>
                  <a:rPr lang="zh-CN" altLang="en-US" sz="2000" b="1" dirty="0">
                    <a:solidFill>
                      <a:srgbClr val="00206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人教版数学二年级上册</a:t>
                </a:r>
                <a:endParaRPr lang="zh-CN" altLang="en-US" sz="2000" b="1" dirty="0">
                  <a:solidFill>
                    <a:srgbClr val="00206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3078" name="组合 2"/>
            <p:cNvGrpSpPr/>
            <p:nvPr/>
          </p:nvGrpSpPr>
          <p:grpSpPr>
            <a:xfrm>
              <a:off x="1091758" y="1012825"/>
              <a:ext cx="6959890" cy="933450"/>
              <a:chOff x="1198876" y="1012825"/>
              <a:chExt cx="6959890" cy="933450"/>
            </a:xfrm>
          </p:grpSpPr>
          <p:pic>
            <p:nvPicPr>
              <p:cNvPr id="3079" name="图片 8"/>
              <p:cNvPicPr>
                <a:picLocks noGrp="1"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1198876" y="1222636"/>
                <a:ext cx="831168" cy="621154"/>
              </a:xfrm>
              <a:prstGeom prst="rect">
                <a:avLst/>
              </a:prstGeom>
              <a:noFill/>
              <a:ln>
                <a:miter lim="800000"/>
                <a:headEnd/>
                <a:tailEnd/>
              </a:ln>
            </p:spPr>
          </p:pic>
          <p:sp>
            <p:nvSpPr>
              <p:cNvPr id="3080" name="Rectangle 7"/>
              <p:cNvSpPr/>
              <p:nvPr/>
            </p:nvSpPr>
            <p:spPr>
              <a:xfrm>
                <a:off x="2109009" y="1012825"/>
                <a:ext cx="6049757" cy="93345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 algn="ctr" eaLnBrk="1" hangingPunct="1"/>
                <a:r>
                  <a:rPr lang="zh-CN" altLang="en-US" sz="46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平行四边形的初步认识</a:t>
                </a:r>
                <a:endParaRPr lang="zh-CN" altLang="en-US" sz="46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内容占位符 1"/>
          <p:cNvSpPr/>
          <p:nvPr/>
        </p:nvSpPr>
        <p:spPr>
          <a:xfrm>
            <a:off x="347663" y="539750"/>
            <a:ext cx="8448675" cy="1162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lvl="0" indent="0" defTabSz="685800"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2. 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钉子板上围出的各是什么图形？ 你能围出四</a:t>
            </a:r>
            <a:endParaRPr lang="en-US" altLang="zh-CN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defTabSz="685800"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    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边形、五边形和六边形吗？</a:t>
            </a:r>
            <a:br>
              <a:rPr lang="zh-CN" altLang="en-US" sz="2100">
                <a:ea typeface="等线" panose="02010600030101010101" pitchFamily="2" charset="-122"/>
              </a:rPr>
            </a:br>
            <a:endParaRPr lang="zh-CN" altLang="en-US" sz="2100">
              <a:ea typeface="等线" panose="02010600030101010101" pitchFamily="2" charset="-122"/>
            </a:endParaRPr>
          </a:p>
        </p:txBody>
      </p:sp>
      <p:pic>
        <p:nvPicPr>
          <p:cNvPr id="13314" name="Picture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525" y="1908175"/>
            <a:ext cx="5132388" cy="211613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3315" name="文本框 4"/>
          <p:cNvSpPr/>
          <p:nvPr/>
        </p:nvSpPr>
        <p:spPr>
          <a:xfrm>
            <a:off x="5578475" y="1701800"/>
            <a:ext cx="3175000" cy="2408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能围出四边形、五边形和六边形。（围出的图形形状有多种）</a:t>
            </a:r>
            <a:endParaRPr lang="zh-CN" altLang="en-US" sz="32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  <p:sp>
        <p:nvSpPr>
          <p:cNvPr id="13316" name="文本框 6"/>
          <p:cNvSpPr/>
          <p:nvPr/>
        </p:nvSpPr>
        <p:spPr>
          <a:xfrm>
            <a:off x="390525" y="4110038"/>
            <a:ext cx="1438275" cy="6365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四边形</a:t>
            </a:r>
            <a:endParaRPr lang="zh-CN" altLang="en-US" sz="32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  <p:sp>
        <p:nvSpPr>
          <p:cNvPr id="13317" name="文本框 7"/>
          <p:cNvSpPr/>
          <p:nvPr/>
        </p:nvSpPr>
        <p:spPr>
          <a:xfrm>
            <a:off x="2074863" y="4110038"/>
            <a:ext cx="1438275" cy="6365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五边形</a:t>
            </a:r>
            <a:endParaRPr lang="zh-CN" altLang="en-US" sz="32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  <p:sp>
        <p:nvSpPr>
          <p:cNvPr id="13318" name="文本框 8"/>
          <p:cNvSpPr/>
          <p:nvPr/>
        </p:nvSpPr>
        <p:spPr>
          <a:xfrm>
            <a:off x="3759200" y="4110038"/>
            <a:ext cx="1438275" cy="6365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六边形</a:t>
            </a:r>
            <a:endParaRPr lang="zh-CN" altLang="en-US" sz="32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 fill="hold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  <p:bldP spid="13317" grpId="0"/>
      <p:bldP spid="133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内容占位符 1"/>
          <p:cNvSpPr/>
          <p:nvPr/>
        </p:nvSpPr>
        <p:spPr>
          <a:xfrm>
            <a:off x="600075" y="557213"/>
            <a:ext cx="7943850" cy="1162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lvl="0" indent="0" defTabSz="685800">
              <a:lnSpc>
                <a:spcPct val="114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3. 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数一数下面的图形各有几条边，照样子写</a:t>
            </a:r>
            <a:endParaRPr lang="en-US" altLang="zh-CN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marL="0" lvl="0" indent="0" defTabSz="685800">
              <a:lnSpc>
                <a:spcPct val="114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    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一写，再填表。</a:t>
            </a:r>
            <a:endParaRPr lang="zh-CN" altLang="en-US" sz="2100">
              <a:ea typeface="等线" panose="02010600030101010101" pitchFamily="2" charset="-122"/>
            </a:endParaRPr>
          </a:p>
        </p:txBody>
      </p:sp>
      <p:pic>
        <p:nvPicPr>
          <p:cNvPr id="14338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85800" y="3521075"/>
            <a:ext cx="7772400" cy="1233488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4339" name="文本框 1"/>
          <p:cNvSpPr/>
          <p:nvPr/>
        </p:nvSpPr>
        <p:spPr>
          <a:xfrm>
            <a:off x="1677988" y="4062413"/>
            <a:ext cx="398462" cy="649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4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0" name="文本框 1"/>
          <p:cNvSpPr/>
          <p:nvPr/>
        </p:nvSpPr>
        <p:spPr>
          <a:xfrm>
            <a:off x="4225925" y="4062413"/>
            <a:ext cx="400050" cy="649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3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4341" name="文本框 1"/>
          <p:cNvSpPr/>
          <p:nvPr/>
        </p:nvSpPr>
        <p:spPr>
          <a:xfrm>
            <a:off x="6762750" y="4062413"/>
            <a:ext cx="398463" cy="650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2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grpSp>
        <p:nvGrpSpPr>
          <p:cNvPr id="14342" name="组合 71"/>
          <p:cNvGrpSpPr/>
          <p:nvPr/>
        </p:nvGrpSpPr>
        <p:grpSpPr>
          <a:xfrm>
            <a:off x="1346200" y="1790700"/>
            <a:ext cx="6432550" cy="1603375"/>
            <a:chOff x="1346680" y="1766032"/>
            <a:chExt cx="6431439" cy="1604755"/>
          </a:xfrm>
        </p:grpSpPr>
        <p:sp>
          <p:nvSpPr>
            <p:cNvPr id="14343" name="六边形 14"/>
            <p:cNvSpPr/>
            <p:nvPr/>
          </p:nvSpPr>
          <p:spPr>
            <a:xfrm>
              <a:off x="1346680" y="2079039"/>
              <a:ext cx="857102" cy="738822"/>
            </a:xfrm>
            <a:prstGeom prst="hexagon">
              <a:avLst>
                <a:gd name="adj" fmla="val 25001"/>
                <a:gd name="vf" fmla="val 115470"/>
              </a:avLst>
            </a:prstGeom>
            <a:solidFill>
              <a:schemeClr val="bg1"/>
            </a:solidFill>
            <a:ln w="12700">
              <a:solidFill>
                <a:srgbClr val="00B0F0"/>
              </a:solidFill>
              <a:miter lim="800000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marL="0" marR="0" lvl="0" indent="0" algn="ctr">
                <a:buClrTx/>
                <a:buFontTx/>
              </a:pPr>
              <a:r>
                <a:rPr lang="en-US" altLang="zh-CN" sz="2800" b="1" spc="0">
                  <a:solidFill>
                    <a:srgbClr val="F54B9C"/>
                  </a:solidFill>
                  <a:latin typeface="Times New Roman" panose="02020603050405020304" pitchFamily="18" charset="0"/>
                </a:rPr>
                <a:t>6</a:t>
              </a:r>
              <a:endParaRPr lang="zh-CN" altLang="en-US" sz="2800" b="1">
                <a:solidFill>
                  <a:srgbClr val="F54B9C"/>
                </a:solidFill>
                <a:latin typeface="Times New Roman" panose="02020603050405020304" pitchFamily="18" charset="0"/>
                <a:ea typeface="等线" panose="02010600030101010101" pitchFamily="2" charset="-122"/>
              </a:endParaRPr>
            </a:p>
          </p:txBody>
        </p:sp>
        <p:sp>
          <p:nvSpPr>
            <p:cNvPr id="14344" name="流程图: 数据 15"/>
            <p:cNvSpPr/>
            <p:nvPr/>
          </p:nvSpPr>
          <p:spPr>
            <a:xfrm>
              <a:off x="4168767" y="1866131"/>
              <a:ext cx="914242" cy="463949"/>
            </a:xfrm>
            <a:prstGeom prst="flowChartInputOutput">
              <a:avLst/>
            </a:prstGeom>
            <a:solidFill>
              <a:schemeClr val="bg1"/>
            </a:solidFill>
            <a:ln w="12700">
              <a:solidFill>
                <a:srgbClr val="00B0F0"/>
              </a:solidFill>
              <a:miter lim="800000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marL="0" marR="0" lvl="0" indent="0" algn="ctr">
                <a:buClrTx/>
                <a:buFontTx/>
              </a:pPr>
              <a:endParaRPr lang="zh-CN" altLang="en-US" sz="1800"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14345" name="矩形 16"/>
            <p:cNvSpPr/>
            <p:nvPr/>
          </p:nvSpPr>
          <p:spPr>
            <a:xfrm rot="17460000">
              <a:off x="5763559" y="2789449"/>
              <a:ext cx="716578" cy="36347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346" name="五边形 17"/>
            <p:cNvSpPr/>
            <p:nvPr/>
          </p:nvSpPr>
          <p:spPr>
            <a:xfrm rot="1140000">
              <a:off x="7030536" y="2530277"/>
              <a:ext cx="747583" cy="711812"/>
            </a:xfrm>
            <a:prstGeom prst="pentagon">
              <a:avLst>
                <a:gd name="hf" fmla="val 105146"/>
                <a:gd name="vf" fmla="val 110557"/>
              </a:avLst>
            </a:prstGeom>
            <a:solidFill>
              <a:schemeClr val="bg1"/>
            </a:solidFill>
            <a:ln w="12700">
              <a:solidFill>
                <a:srgbClr val="00B0F0"/>
              </a:solidFill>
              <a:miter lim="800000"/>
            </a:ln>
          </p:spPr>
          <p:txBody>
            <a:bodyPr anchor="ctr" anchorCtr="0"/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marL="0" marR="0" lvl="0" indent="0" algn="ctr">
                <a:buClrTx/>
                <a:buFontTx/>
              </a:pPr>
              <a:endParaRPr lang="zh-CN" altLang="en-US" sz="1800">
                <a:solidFill>
                  <a:srgbClr val="FFFFFF"/>
                </a:solidFill>
                <a:ea typeface="等线" panose="02010600030101010101" pitchFamily="2" charset="-122"/>
              </a:endParaRPr>
            </a:p>
          </p:txBody>
        </p:sp>
        <p:sp>
          <p:nvSpPr>
            <p:cNvPr id="14347" name="矩形 18"/>
            <p:cNvSpPr/>
            <p:nvPr/>
          </p:nvSpPr>
          <p:spPr>
            <a:xfrm rot="21180000">
              <a:off x="7187671" y="1866131"/>
              <a:ext cx="458709" cy="4639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4348" name="直接连接符 20"/>
            <p:cNvCxnSpPr/>
            <p:nvPr/>
          </p:nvCxnSpPr>
          <p:spPr>
            <a:xfrm>
              <a:off x="2537099" y="2161660"/>
              <a:ext cx="563466" cy="209730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49" name="直接连接符 22"/>
            <p:cNvCxnSpPr/>
            <p:nvPr/>
          </p:nvCxnSpPr>
          <p:spPr>
            <a:xfrm flipH="1">
              <a:off x="2537099" y="1767621"/>
              <a:ext cx="501563" cy="392449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0" name="直接连接符 24"/>
            <p:cNvCxnSpPr/>
            <p:nvPr/>
          </p:nvCxnSpPr>
          <p:spPr>
            <a:xfrm flipH="1">
              <a:off x="3100565" y="2160071"/>
              <a:ext cx="376172" cy="211320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1" name="直接连接符 26"/>
            <p:cNvCxnSpPr/>
            <p:nvPr/>
          </p:nvCxnSpPr>
          <p:spPr>
            <a:xfrm flipH="1" flipV="1">
              <a:off x="3371980" y="1847065"/>
              <a:ext cx="104757" cy="313006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2" name="直接连接符 29"/>
            <p:cNvCxnSpPr/>
            <p:nvPr/>
          </p:nvCxnSpPr>
          <p:spPr>
            <a:xfrm flipH="1" flipV="1">
              <a:off x="3032314" y="1766032"/>
              <a:ext cx="339666" cy="81033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3" name="直接连接符 32"/>
            <p:cNvCxnSpPr/>
            <p:nvPr/>
          </p:nvCxnSpPr>
          <p:spPr>
            <a:xfrm flipV="1">
              <a:off x="2602176" y="2566821"/>
              <a:ext cx="426963" cy="680035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4" name="直接连接符 35"/>
            <p:cNvCxnSpPr/>
            <p:nvPr/>
          </p:nvCxnSpPr>
          <p:spPr>
            <a:xfrm flipH="1" flipV="1">
              <a:off x="3029139" y="2571588"/>
              <a:ext cx="395220" cy="224030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5" name="直接连接符 38"/>
            <p:cNvCxnSpPr/>
            <p:nvPr/>
          </p:nvCxnSpPr>
          <p:spPr>
            <a:xfrm flipH="1" flipV="1">
              <a:off x="3421185" y="2795617"/>
              <a:ext cx="0" cy="451238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6" name="直接连接符 41"/>
            <p:cNvCxnSpPr/>
            <p:nvPr/>
          </p:nvCxnSpPr>
          <p:spPr>
            <a:xfrm flipH="1">
              <a:off x="2600588" y="3246855"/>
              <a:ext cx="828532" cy="0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7" name="直接连接符 43"/>
            <p:cNvCxnSpPr/>
            <p:nvPr/>
          </p:nvCxnSpPr>
          <p:spPr>
            <a:xfrm flipH="1" flipV="1">
              <a:off x="4465579" y="3292933"/>
              <a:ext cx="282526" cy="77854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8" name="直接连接符 45"/>
            <p:cNvCxnSpPr/>
            <p:nvPr/>
          </p:nvCxnSpPr>
          <p:spPr>
            <a:xfrm flipH="1" flipV="1">
              <a:off x="4298920" y="2943382"/>
              <a:ext cx="166659" cy="349551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59" name="直接连接符 47"/>
            <p:cNvCxnSpPr/>
            <p:nvPr/>
          </p:nvCxnSpPr>
          <p:spPr>
            <a:xfrm flipH="1">
              <a:off x="4302094" y="2722530"/>
              <a:ext cx="198404" cy="222441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60" name="直接连接符 49"/>
            <p:cNvCxnSpPr/>
            <p:nvPr/>
          </p:nvCxnSpPr>
          <p:spPr>
            <a:xfrm flipH="1">
              <a:off x="4495736" y="2722530"/>
              <a:ext cx="320620" cy="0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61" name="直接连接符 52"/>
            <p:cNvCxnSpPr/>
            <p:nvPr/>
          </p:nvCxnSpPr>
          <p:spPr>
            <a:xfrm flipH="1" flipV="1">
              <a:off x="4816356" y="2722530"/>
              <a:ext cx="111106" cy="298707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62" name="直接连接符 55"/>
            <p:cNvCxnSpPr/>
            <p:nvPr/>
          </p:nvCxnSpPr>
          <p:spPr>
            <a:xfrm flipV="1">
              <a:off x="4751280" y="3021236"/>
              <a:ext cx="176182" cy="349551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63" name="直接连接符 58"/>
            <p:cNvCxnSpPr/>
            <p:nvPr/>
          </p:nvCxnSpPr>
          <p:spPr>
            <a:xfrm flipH="1">
              <a:off x="5763930" y="2355502"/>
              <a:ext cx="725362" cy="0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64" name="直接连接符 60"/>
            <p:cNvCxnSpPr/>
            <p:nvPr/>
          </p:nvCxnSpPr>
          <p:spPr>
            <a:xfrm flipH="1">
              <a:off x="5763930" y="2004362"/>
              <a:ext cx="58727" cy="360673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65" name="直接连接符 63"/>
            <p:cNvCxnSpPr/>
            <p:nvPr/>
          </p:nvCxnSpPr>
          <p:spPr>
            <a:xfrm flipH="1">
              <a:off x="5822657" y="1807343"/>
              <a:ext cx="325382" cy="203375"/>
            </a:xfrm>
            <a:prstGeom prst="line">
              <a:avLst/>
            </a:prstGeom>
            <a:noFill/>
            <a:ln w="12700">
              <a:solidFill>
                <a:srgbClr val="00B0F0"/>
              </a:solidFill>
              <a:miter lim="800000"/>
            </a:ln>
          </p:spPr>
        </p:cxnSp>
        <p:cxnSp>
          <p:nvCxnSpPr>
            <p:cNvPr id="14366" name="直接连接符 65"/>
            <p:cNvCxnSpPr/>
            <p:nvPr/>
          </p:nvCxnSpPr>
          <p:spPr>
            <a:xfrm>
              <a:off x="6148039" y="1812110"/>
              <a:ext cx="274590" cy="111221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67" name="直接连接符 68"/>
            <p:cNvCxnSpPr/>
            <p:nvPr/>
          </p:nvCxnSpPr>
          <p:spPr>
            <a:xfrm>
              <a:off x="6421041" y="1923330"/>
              <a:ext cx="68250" cy="422638"/>
            </a:xfrm>
            <a:prstGeom prst="line">
              <a:avLst/>
            </a:prstGeom>
            <a:ln w="127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 fill="hold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 fill="hold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内容占位符 1"/>
          <p:cNvSpPr/>
          <p:nvPr/>
        </p:nvSpPr>
        <p:spPr>
          <a:xfrm>
            <a:off x="374650" y="549275"/>
            <a:ext cx="8394700" cy="1209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lvl="0" indent="0" defTabSz="685800" eaLnBrk="1" hangingPunct="1"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4 .</a:t>
            </a:r>
            <a:r>
              <a:rPr lang="zh-CN" altLang="en-US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en-US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）你能把一张四边形纸剪成两个三角形   </a:t>
            </a:r>
            <a:r>
              <a:rPr lang="en-US" altLang="zh-CN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</a:t>
            </a:r>
            <a:endParaRPr lang="en-US" altLang="zh-CN" sz="3200" b="1">
              <a:solidFill>
                <a:srgbClr val="231F2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0" indent="0" defTabSz="68580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</a:t>
            </a:r>
            <a:r>
              <a:rPr lang="zh-CN" altLang="en-US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吗？ 剪成一个三角形和一个四边形呢？</a:t>
            </a:r>
            <a:endParaRPr lang="zh-CN" altLang="en-US" sz="3200">
              <a:ea typeface="等线" panose="02010600030101010101" pitchFamily="2" charset="-122"/>
            </a:endParaRPr>
          </a:p>
        </p:txBody>
      </p:sp>
      <p:sp>
        <p:nvSpPr>
          <p:cNvPr id="15362" name="文本框 4"/>
          <p:cNvSpPr/>
          <p:nvPr/>
        </p:nvSpPr>
        <p:spPr>
          <a:xfrm>
            <a:off x="1073150" y="3094038"/>
            <a:ext cx="7512050" cy="17097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30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如图①所示，可将一张四边形纸剪成两个三角形；如图②所示，可将一张四边形纸剪成一个三角形和一个四边形。</a:t>
            </a:r>
            <a:endParaRPr lang="zh-CN" altLang="en-US" sz="30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  <p:grpSp>
        <p:nvGrpSpPr>
          <p:cNvPr id="15363" name="组合 35"/>
          <p:cNvGrpSpPr/>
          <p:nvPr/>
        </p:nvGrpSpPr>
        <p:grpSpPr>
          <a:xfrm>
            <a:off x="2411413" y="1906588"/>
            <a:ext cx="1979612" cy="1165225"/>
            <a:chOff x="2411683" y="1907173"/>
            <a:chExt cx="1978833" cy="1164431"/>
          </a:xfrm>
        </p:grpSpPr>
        <p:grpSp>
          <p:nvGrpSpPr>
            <p:cNvPr id="15364" name="组合 8"/>
            <p:cNvGrpSpPr/>
            <p:nvPr/>
          </p:nvGrpSpPr>
          <p:grpSpPr>
            <a:xfrm>
              <a:off x="2411684" y="1907173"/>
              <a:ext cx="1426390" cy="1025031"/>
              <a:chOff x="907256" y="1721122"/>
              <a:chExt cx="1729080" cy="1242551"/>
            </a:xfrm>
          </p:grpSpPr>
          <p:cxnSp>
            <p:nvCxnSpPr>
              <p:cNvPr id="15365" name="直接连接符 9"/>
              <p:cNvCxnSpPr/>
              <p:nvPr/>
            </p:nvCxnSpPr>
            <p:spPr>
              <a:xfrm flipH="1">
                <a:off x="907255" y="1723044"/>
                <a:ext cx="915643" cy="0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5366" name="直接连接符 10"/>
              <p:cNvCxnSpPr/>
              <p:nvPr/>
            </p:nvCxnSpPr>
            <p:spPr>
              <a:xfrm flipH="1" flipV="1">
                <a:off x="907255" y="1724968"/>
                <a:ext cx="0" cy="1103842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5367" name="直接连接符 11"/>
              <p:cNvCxnSpPr/>
              <p:nvPr/>
            </p:nvCxnSpPr>
            <p:spPr>
              <a:xfrm>
                <a:off x="907255" y="2830732"/>
                <a:ext cx="1729334" cy="13269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68" name="直接连接符 12"/>
              <p:cNvCxnSpPr/>
              <p:nvPr/>
            </p:nvCxnSpPr>
            <p:spPr>
              <a:xfrm>
                <a:off x="1822898" y="1721122"/>
                <a:ext cx="813691" cy="1242303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369" name="直接连接符 29"/>
            <p:cNvCxnSpPr/>
            <p:nvPr/>
          </p:nvCxnSpPr>
          <p:spPr>
            <a:xfrm>
              <a:off x="2411683" y="1913519"/>
              <a:ext cx="1413905" cy="1018481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70" name="文本框 33"/>
            <p:cNvSpPr/>
            <p:nvPr/>
          </p:nvSpPr>
          <p:spPr>
            <a:xfrm>
              <a:off x="3825366" y="2503692"/>
              <a:ext cx="565150" cy="56791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20000"/>
                </a:lnSpc>
              </a:pPr>
              <a:r>
                <a:rPr lang="zh-CN" altLang="en-US" sz="2800" b="1">
                  <a:solidFill>
                    <a:srgbClr val="00B0F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①</a:t>
              </a:r>
              <a:endParaRPr lang="zh-CN" altLang="en-US" sz="2800">
                <a:solidFill>
                  <a:srgbClr val="00B0F0"/>
                </a:solidFill>
                <a:ea typeface="等线" panose="02010600030101010101" pitchFamily="2" charset="-122"/>
              </a:endParaRPr>
            </a:p>
          </p:txBody>
        </p:sp>
      </p:grpSp>
      <p:grpSp>
        <p:nvGrpSpPr>
          <p:cNvPr id="15371" name="组合 36"/>
          <p:cNvGrpSpPr/>
          <p:nvPr/>
        </p:nvGrpSpPr>
        <p:grpSpPr>
          <a:xfrm>
            <a:off x="5434013" y="1901825"/>
            <a:ext cx="1946275" cy="1169988"/>
            <a:chOff x="5434284" y="1901563"/>
            <a:chExt cx="1946039" cy="1170041"/>
          </a:xfrm>
        </p:grpSpPr>
        <p:grpSp>
          <p:nvGrpSpPr>
            <p:cNvPr id="15372" name="组合 19"/>
            <p:cNvGrpSpPr/>
            <p:nvPr/>
          </p:nvGrpSpPr>
          <p:grpSpPr>
            <a:xfrm>
              <a:off x="5434284" y="1901563"/>
              <a:ext cx="1325440" cy="913875"/>
              <a:chOff x="907256" y="1723501"/>
              <a:chExt cx="1606708" cy="1107807"/>
            </a:xfrm>
          </p:grpSpPr>
          <p:cxnSp>
            <p:nvCxnSpPr>
              <p:cNvPr id="15373" name="直接连接符 20"/>
              <p:cNvCxnSpPr/>
              <p:nvPr/>
            </p:nvCxnSpPr>
            <p:spPr>
              <a:xfrm flipH="1" flipV="1">
                <a:off x="907256" y="1723501"/>
                <a:ext cx="1077521" cy="269425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5374" name="直接连接符 21"/>
              <p:cNvCxnSpPr/>
              <p:nvPr/>
            </p:nvCxnSpPr>
            <p:spPr>
              <a:xfrm flipH="1" flipV="1">
                <a:off x="907256" y="1725426"/>
                <a:ext cx="0" cy="1104644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5375" name="直接连接符 22"/>
              <p:cNvCxnSpPr/>
              <p:nvPr/>
            </p:nvCxnSpPr>
            <p:spPr>
              <a:xfrm flipV="1">
                <a:off x="907256" y="2764638"/>
                <a:ext cx="1606661" cy="67356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5376" name="直接连接符 23"/>
              <p:cNvCxnSpPr/>
              <p:nvPr/>
            </p:nvCxnSpPr>
            <p:spPr>
              <a:xfrm>
                <a:off x="1984777" y="1992926"/>
                <a:ext cx="529139" cy="771712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377" name="直接连接符 31"/>
            <p:cNvCxnSpPr/>
            <p:nvPr/>
          </p:nvCxnSpPr>
          <p:spPr>
            <a:xfrm flipV="1">
              <a:off x="5446982" y="2041269"/>
              <a:ext cx="515874" cy="77156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prstDash val="dash"/>
              <a:miter lim="800000"/>
            </a:ln>
          </p:spPr>
        </p:cxnSp>
        <p:sp>
          <p:nvSpPr>
            <p:cNvPr id="15378" name="文本框 34"/>
            <p:cNvSpPr/>
            <p:nvPr/>
          </p:nvSpPr>
          <p:spPr>
            <a:xfrm>
              <a:off x="6815173" y="2503692"/>
              <a:ext cx="565150" cy="56791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>
                <a:lnSpc>
                  <a:spcPct val="120000"/>
                </a:lnSpc>
              </a:pPr>
              <a:r>
                <a:rPr lang="zh-CN" altLang="en-US" sz="2800" b="1">
                  <a:solidFill>
                    <a:srgbClr val="00B0F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②</a:t>
              </a:r>
              <a:endParaRPr lang="zh-CN" altLang="en-US" sz="2800">
                <a:solidFill>
                  <a:srgbClr val="00B0F0"/>
                </a:solidFill>
                <a:ea typeface="等线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 fill="hold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内容占位符 1"/>
          <p:cNvSpPr/>
          <p:nvPr/>
        </p:nvSpPr>
        <p:spPr>
          <a:xfrm>
            <a:off x="639763" y="708025"/>
            <a:ext cx="7761287" cy="1203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lvl="0" indent="0" defTabSz="685800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） 在一张正方形纸上剪下一个三角形， </a:t>
            </a:r>
            <a:endParaRPr lang="en-US" altLang="zh-CN" sz="3200" b="1">
              <a:solidFill>
                <a:srgbClr val="231F2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0" lvl="0" indent="0" defTabSz="685800" eaLnBrk="1" hangingPunct="1">
              <a:lnSpc>
                <a:spcPct val="120000"/>
              </a:lnSpc>
            </a:pPr>
            <a:r>
              <a:rPr lang="en-US" altLang="zh-CN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</a:t>
            </a:r>
            <a:r>
              <a:rPr lang="zh-CN" altLang="en-US" sz="3200" b="1">
                <a:solidFill>
                  <a:srgbClr val="231F2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剩下的部分是什么图形？</a:t>
            </a:r>
            <a:r>
              <a:rPr lang="en-US" altLang="zh-CN" sz="3200">
                <a:solidFill>
                  <a:srgbClr val="231F20"/>
                </a:solidFill>
                <a:latin typeface="DLF-1-145-273181764"/>
                <a:ea typeface="等线" panose="02010600030101010101" pitchFamily="2" charset="-122"/>
              </a:rPr>
              <a:t>        </a:t>
            </a:r>
            <a:endParaRPr lang="zh-CN" altLang="en-US" sz="3200">
              <a:ea typeface="等线" panose="02010600030101010101" pitchFamily="2" charset="-122"/>
            </a:endParaRPr>
          </a:p>
        </p:txBody>
      </p:sp>
      <p:sp>
        <p:nvSpPr>
          <p:cNvPr id="16386" name="文本框 2"/>
          <p:cNvSpPr/>
          <p:nvPr/>
        </p:nvSpPr>
        <p:spPr>
          <a:xfrm>
            <a:off x="1701800" y="3546475"/>
            <a:ext cx="6311900" cy="12271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如图所示，剩下的部分是三角形或四边形或五边形。</a:t>
            </a:r>
            <a:endParaRPr lang="zh-CN" altLang="en-US" sz="32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  <p:grpSp>
        <p:nvGrpSpPr>
          <p:cNvPr id="16387" name="组合 12"/>
          <p:cNvGrpSpPr/>
          <p:nvPr/>
        </p:nvGrpSpPr>
        <p:grpSpPr>
          <a:xfrm>
            <a:off x="1885950" y="2206625"/>
            <a:ext cx="1225550" cy="1225550"/>
            <a:chOff x="1733550" y="2025650"/>
            <a:chExt cx="1225550" cy="1225550"/>
          </a:xfrm>
        </p:grpSpPr>
        <p:sp>
          <p:nvSpPr>
            <p:cNvPr id="16388" name="矩形 3"/>
            <p:cNvSpPr/>
            <p:nvPr/>
          </p:nvSpPr>
          <p:spPr>
            <a:xfrm>
              <a:off x="1733550" y="2025650"/>
              <a:ext cx="1225550" cy="122555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6389" name="直接连接符 6"/>
            <p:cNvCxnSpPr/>
            <p:nvPr/>
          </p:nvCxnSpPr>
          <p:spPr>
            <a:xfrm>
              <a:off x="1733550" y="2025650"/>
              <a:ext cx="1225550" cy="122555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0" name="组合 13"/>
          <p:cNvGrpSpPr/>
          <p:nvPr/>
        </p:nvGrpSpPr>
        <p:grpSpPr>
          <a:xfrm>
            <a:off x="4197350" y="2206625"/>
            <a:ext cx="1225550" cy="1225550"/>
            <a:chOff x="4044950" y="2025650"/>
            <a:chExt cx="1225550" cy="1225550"/>
          </a:xfrm>
        </p:grpSpPr>
        <p:sp>
          <p:nvSpPr>
            <p:cNvPr id="16391" name="矩形 4"/>
            <p:cNvSpPr/>
            <p:nvPr/>
          </p:nvSpPr>
          <p:spPr>
            <a:xfrm>
              <a:off x="4044950" y="2025650"/>
              <a:ext cx="1225550" cy="122555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6392" name="直接连接符 8"/>
            <p:cNvCxnSpPr>
              <a:endCxn id="16391" idx="3"/>
            </p:cNvCxnSpPr>
            <p:nvPr/>
          </p:nvCxnSpPr>
          <p:spPr>
            <a:xfrm>
              <a:off x="4044950" y="2035175"/>
              <a:ext cx="1225550" cy="60325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3" name="组合 14"/>
          <p:cNvGrpSpPr/>
          <p:nvPr/>
        </p:nvGrpSpPr>
        <p:grpSpPr>
          <a:xfrm>
            <a:off x="6508750" y="2206625"/>
            <a:ext cx="1225550" cy="1225550"/>
            <a:chOff x="6356350" y="2025650"/>
            <a:chExt cx="1225550" cy="1225550"/>
          </a:xfrm>
        </p:grpSpPr>
        <p:sp>
          <p:nvSpPr>
            <p:cNvPr id="16394" name="矩形 5"/>
            <p:cNvSpPr/>
            <p:nvPr/>
          </p:nvSpPr>
          <p:spPr>
            <a:xfrm>
              <a:off x="6356350" y="2025650"/>
              <a:ext cx="1225550" cy="1225550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6395" name="直接连接符 10"/>
            <p:cNvCxnSpPr>
              <a:endCxn id="16394" idx="3"/>
            </p:cNvCxnSpPr>
            <p:nvPr/>
          </p:nvCxnSpPr>
          <p:spPr>
            <a:xfrm>
              <a:off x="6967538" y="2025650"/>
              <a:ext cx="614362" cy="612775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内容占位符 1"/>
          <p:cNvSpPr/>
          <p:nvPr/>
        </p:nvSpPr>
        <p:spPr>
          <a:xfrm>
            <a:off x="525463" y="531813"/>
            <a:ext cx="8167687" cy="5730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lvl="0" indent="0" defTabSz="685800" eaLnBrk="1" hangingPunct="1"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黑体" panose="02010609060101010101" pitchFamily="49" charset="-122"/>
              </a:rPr>
              <a:t>5 . </a:t>
            </a:r>
            <a:r>
              <a: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rPr>
              <a:t>在右边的图形中 ，你能找出几个四边形？</a:t>
            </a:r>
            <a:endParaRPr lang="zh-CN" altLang="en-US" sz="2100">
              <a:ea typeface="等线" panose="02010600030101010101" pitchFamily="2" charset="-122"/>
            </a:endParaRPr>
          </a:p>
        </p:txBody>
      </p:sp>
      <p:grpSp>
        <p:nvGrpSpPr>
          <p:cNvPr id="17410" name="组合 20"/>
          <p:cNvGrpSpPr/>
          <p:nvPr/>
        </p:nvGrpSpPr>
        <p:grpSpPr>
          <a:xfrm>
            <a:off x="6316663" y="1585913"/>
            <a:ext cx="2090737" cy="1652587"/>
            <a:chOff x="2202655" y="2003671"/>
            <a:chExt cx="2181226" cy="1923011"/>
          </a:xfrm>
        </p:grpSpPr>
        <p:grpSp>
          <p:nvGrpSpPr>
            <p:cNvPr id="17411" name="组合 5"/>
            <p:cNvGrpSpPr/>
            <p:nvPr/>
          </p:nvGrpSpPr>
          <p:grpSpPr>
            <a:xfrm>
              <a:off x="2202655" y="2003671"/>
              <a:ext cx="2181226" cy="1923011"/>
              <a:chOff x="635589" y="1721121"/>
              <a:chExt cx="2644098" cy="2331089"/>
            </a:xfrm>
          </p:grpSpPr>
          <p:cxnSp>
            <p:nvCxnSpPr>
              <p:cNvPr id="17412" name="直接连接符 8"/>
              <p:cNvCxnSpPr/>
              <p:nvPr/>
            </p:nvCxnSpPr>
            <p:spPr>
              <a:xfrm flipH="1">
                <a:off x="906624" y="1723361"/>
                <a:ext cx="2102029" cy="0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7413" name="直接连接符 9"/>
              <p:cNvCxnSpPr/>
              <p:nvPr/>
            </p:nvCxnSpPr>
            <p:spPr>
              <a:xfrm flipV="1">
                <a:off x="635589" y="1725600"/>
                <a:ext cx="271035" cy="1997436"/>
              </a:xfrm>
              <a:prstGeom prst="line">
                <a:avLst/>
              </a:prstGeom>
              <a:noFill/>
              <a:ln w="1905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7414" name="直接连接符 10"/>
              <p:cNvCxnSpPr/>
              <p:nvPr/>
            </p:nvCxnSpPr>
            <p:spPr>
              <a:xfrm>
                <a:off x="635589" y="3723035"/>
                <a:ext cx="2644098" cy="329175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15" name="直接连接符 11"/>
              <p:cNvCxnSpPr/>
              <p:nvPr/>
            </p:nvCxnSpPr>
            <p:spPr>
              <a:xfrm>
                <a:off x="3008652" y="1721121"/>
                <a:ext cx="271035" cy="2331089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416" name="直接连接符 16"/>
            <p:cNvCxnSpPr/>
            <p:nvPr/>
          </p:nvCxnSpPr>
          <p:spPr>
            <a:xfrm>
              <a:off x="3040696" y="2003671"/>
              <a:ext cx="493550" cy="1821410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17" name="直接连接符 18"/>
            <p:cNvCxnSpPr/>
            <p:nvPr/>
          </p:nvCxnSpPr>
          <p:spPr>
            <a:xfrm flipV="1">
              <a:off x="2257309" y="2642827"/>
              <a:ext cx="1967576" cy="600364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</p:grpSp>
      <p:sp>
        <p:nvSpPr>
          <p:cNvPr id="17418" name="文本框 21"/>
          <p:cNvSpPr/>
          <p:nvPr/>
        </p:nvSpPr>
        <p:spPr>
          <a:xfrm>
            <a:off x="6583363" y="1871663"/>
            <a:ext cx="565150" cy="568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zh-CN" altLang="en-US" sz="28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  <p:sp>
        <p:nvSpPr>
          <p:cNvPr id="17419" name="文本框 22"/>
          <p:cNvSpPr/>
          <p:nvPr/>
        </p:nvSpPr>
        <p:spPr>
          <a:xfrm>
            <a:off x="7454900" y="1684338"/>
            <a:ext cx="565150" cy="56673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②</a:t>
            </a:r>
            <a:endParaRPr lang="zh-CN" altLang="en-US" sz="28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  <p:sp>
        <p:nvSpPr>
          <p:cNvPr id="17420" name="文本框 23"/>
          <p:cNvSpPr/>
          <p:nvPr/>
        </p:nvSpPr>
        <p:spPr>
          <a:xfrm>
            <a:off x="6777038" y="2509838"/>
            <a:ext cx="565150" cy="568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zh-CN" altLang="en-US" sz="28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  <p:sp>
        <p:nvSpPr>
          <p:cNvPr id="17421" name="文本框 24"/>
          <p:cNvSpPr/>
          <p:nvPr/>
        </p:nvSpPr>
        <p:spPr>
          <a:xfrm>
            <a:off x="7689850" y="2532063"/>
            <a:ext cx="565150" cy="5683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>
              <a:lnSpc>
                <a:spcPct val="120000"/>
              </a:lnSpc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④</a:t>
            </a:r>
            <a:endParaRPr lang="zh-CN" altLang="en-US" sz="2800">
              <a:solidFill>
                <a:srgbClr val="FF0000"/>
              </a:solidFill>
              <a:ea typeface="等线" panose="02010600030101010101" pitchFamily="2" charset="-122"/>
            </a:endParaRPr>
          </a:p>
        </p:txBody>
      </p:sp>
      <p:sp>
        <p:nvSpPr>
          <p:cNvPr id="17422" name="文本框 25"/>
          <p:cNvSpPr/>
          <p:nvPr/>
        </p:nvSpPr>
        <p:spPr>
          <a:xfrm>
            <a:off x="1030288" y="1177925"/>
            <a:ext cx="5110162" cy="11747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14000"/>
              </a:lnSpc>
            </a:pPr>
            <a:r>
              <a:rPr lang="zh-CN" altLang="en-US" sz="3200" b="1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先数单个图形，再数组合后的图形。</a:t>
            </a:r>
            <a:endParaRPr lang="zh-CN" altLang="en-US" sz="3200">
              <a:solidFill>
                <a:srgbClr val="0000FF"/>
              </a:solidFill>
              <a:ea typeface="等线" panose="02010600030101010101" pitchFamily="2" charset="-122"/>
            </a:endParaRPr>
          </a:p>
        </p:txBody>
      </p:sp>
      <p:sp>
        <p:nvSpPr>
          <p:cNvPr id="17423" name="文本框 26"/>
          <p:cNvSpPr/>
          <p:nvPr/>
        </p:nvSpPr>
        <p:spPr>
          <a:xfrm>
            <a:off x="1030288" y="2378075"/>
            <a:ext cx="5110162" cy="636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14000"/>
              </a:lnSpc>
            </a:pPr>
            <a:r>
              <a:rPr lang="zh-CN" altLang="en-US" sz="3200" b="1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两个小四边形组成的四边形：</a:t>
            </a:r>
            <a:endParaRPr lang="zh-CN" altLang="en-US" sz="3200" dirty="0">
              <a:solidFill>
                <a:srgbClr val="0070C0"/>
              </a:solidFill>
              <a:ea typeface="等线" panose="02010600030101010101" pitchFamily="2" charset="-122"/>
            </a:endParaRPr>
          </a:p>
        </p:txBody>
      </p:sp>
      <p:sp>
        <p:nvSpPr>
          <p:cNvPr id="17424" name="文本框 27"/>
          <p:cNvSpPr/>
          <p:nvPr/>
        </p:nvSpPr>
        <p:spPr>
          <a:xfrm>
            <a:off x="1030288" y="2981325"/>
            <a:ext cx="4859337" cy="6350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①② ；①③；②④；③④</a:t>
            </a:r>
            <a:endParaRPr lang="zh-CN" altLang="en-US" sz="3200">
              <a:solidFill>
                <a:srgbClr val="0070C0"/>
              </a:solidFill>
              <a:ea typeface="等线" panose="02010600030101010101" pitchFamily="2" charset="-122"/>
            </a:endParaRPr>
          </a:p>
        </p:txBody>
      </p:sp>
      <p:sp>
        <p:nvSpPr>
          <p:cNvPr id="17425" name="文本框 28"/>
          <p:cNvSpPr/>
          <p:nvPr/>
        </p:nvSpPr>
        <p:spPr>
          <a:xfrm>
            <a:off x="1030288" y="3616325"/>
            <a:ext cx="5643562" cy="6143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14000"/>
              </a:lnSpc>
            </a:pPr>
            <a:r>
              <a:rPr lang="zh-CN" altLang="en-US" sz="32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三个小四边形不能组成四边形。</a:t>
            </a:r>
            <a:endParaRPr lang="zh-CN" altLang="en-US" sz="3200">
              <a:solidFill>
                <a:srgbClr val="C00000"/>
              </a:solidFill>
              <a:ea typeface="等线" panose="02010600030101010101" pitchFamily="2" charset="-122"/>
            </a:endParaRPr>
          </a:p>
        </p:txBody>
      </p:sp>
      <p:sp>
        <p:nvSpPr>
          <p:cNvPr id="17426" name="文本框 29"/>
          <p:cNvSpPr/>
          <p:nvPr/>
        </p:nvSpPr>
        <p:spPr>
          <a:xfrm>
            <a:off x="1030288" y="4213225"/>
            <a:ext cx="7739062" cy="612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14000"/>
              </a:lnSpc>
            </a:pPr>
            <a:r>
              <a:rPr lang="zh-CN" altLang="en-US" sz="3200" b="1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四个小四边形组成一个大四边形①②③④。</a:t>
            </a:r>
            <a:endParaRPr lang="zh-CN" altLang="en-US" sz="3200">
              <a:solidFill>
                <a:srgbClr val="7030A0"/>
              </a:solidFill>
              <a:ea typeface="等线" panose="02010600030101010101" pitchFamily="2" charset="-122"/>
            </a:endParaRPr>
          </a:p>
        </p:txBody>
      </p:sp>
      <p:sp>
        <p:nvSpPr>
          <p:cNvPr id="17427" name="文本框 30"/>
          <p:cNvSpPr txBox="1"/>
          <p:nvPr/>
        </p:nvSpPr>
        <p:spPr>
          <a:xfrm>
            <a:off x="1550988" y="1138238"/>
            <a:ext cx="4260850" cy="11826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indent="0" algn="l" defTabSz="457200" rtl="0" eaLnBrk="1" fontAlgn="base" latinLnBrk="1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4+4+</a:t>
            </a:r>
            <a:r>
              <a:rPr kumimoji="0" lang="en-US" altLang="zh-CN" sz="3200" b="1" i="0" u="none" strike="noStrike" kern="1200" cap="none" spc="6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1=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kumimoji="0" lang="en-US" altLang="zh-CN" sz="3200" b="1" i="0" u="none" strike="noStrike" kern="1200" cap="none" spc="0" normalizeH="0" baseline="0" noProof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kumimoji="0" lang="en-US" altLang="zh-CN" sz="3200" b="1" i="0" u="none" strike="noStrike" kern="1200" cap="none" spc="0" normalizeH="0" baseline="0" noProof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indent="0" algn="l" defTabSz="457200" rtl="0" eaLnBrk="1" fontAlgn="base" latinLnBrk="1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答：能找</a:t>
            </a:r>
            <a:r>
              <a:rPr kumimoji="0" lang="zh-CN" altLang="en-US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</a:t>
            </a:r>
            <a:r>
              <a:rPr kumimoji="0" lang="en-US" altLang="zh-CN" sz="3200" b="1" i="0" u="none" strike="noStrike" kern="1200" cap="none" spc="30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kumimoji="0" lang="zh-CN" altLang="en-US" sz="3200" b="1" i="0" u="none" strike="noStrike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个四边形。</a:t>
            </a:r>
            <a:endParaRPr kumimoji="0" lang="zh-CN" altLang="en-US" sz="3200" b="0" i="0" u="none" strike="noStrike" kern="1200" cap="none" spc="0" normalizeH="0" baseline="0" noProof="0">
              <a:solidFill>
                <a:srgbClr val="FF0000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fill="hold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fill="hold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 fill="hold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fill="hold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 fill="hold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/>
      <p:bldP spid="17419" grpId="0"/>
      <p:bldP spid="17420" grpId="0"/>
      <p:bldP spid="17421" grpId="0"/>
      <p:bldP spid="17422" grpId="0"/>
      <p:bldP spid="17422" grpId="1"/>
      <p:bldP spid="17423" grpId="0"/>
      <p:bldP spid="17424" grpId="0"/>
      <p:bldP spid="17425" grpId="0"/>
      <p:bldP spid="17426" grpId="0"/>
      <p:bldP spid="174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组合 18"/>
          <p:cNvGrpSpPr/>
          <p:nvPr/>
        </p:nvGrpSpPr>
        <p:grpSpPr>
          <a:xfrm>
            <a:off x="320675" y="414338"/>
            <a:ext cx="2470150" cy="635000"/>
            <a:chOff x="614476" y="579354"/>
            <a:chExt cx="2470174" cy="634968"/>
          </a:xfrm>
        </p:grpSpPr>
        <p:grpSp>
          <p:nvGrpSpPr>
            <p:cNvPr id="18434" name="组合 16"/>
            <p:cNvGrpSpPr/>
            <p:nvPr/>
          </p:nvGrpSpPr>
          <p:grpSpPr>
            <a:xfrm>
              <a:off x="621791" y="621791"/>
              <a:ext cx="2417781" cy="592531"/>
              <a:chOff x="621791" y="621791"/>
              <a:chExt cx="2417781" cy="592531"/>
            </a:xfrm>
          </p:grpSpPr>
          <p:grpSp>
            <p:nvGrpSpPr>
              <p:cNvPr id="18435" name="组合 13"/>
              <p:cNvGrpSpPr/>
              <p:nvPr/>
            </p:nvGrpSpPr>
            <p:grpSpPr>
              <a:xfrm>
                <a:off x="621791" y="621791"/>
                <a:ext cx="662475" cy="592531"/>
                <a:chOff x="621791" y="621791"/>
                <a:chExt cx="662475" cy="592531"/>
              </a:xfrm>
            </p:grpSpPr>
            <p:sp>
              <p:nvSpPr>
                <p:cNvPr id="18436" name="七边形 9"/>
                <p:cNvSpPr/>
                <p:nvPr/>
              </p:nvSpPr>
              <p:spPr>
                <a:xfrm>
                  <a:off x="622414" y="622214"/>
                  <a:ext cx="592142" cy="592108"/>
                </a:xfrm>
                <a:prstGeom prst="heptagon">
                  <a:avLst/>
                </a:prstGeom>
                <a:solidFill>
                  <a:srgbClr val="CCFFCC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  <p:sp>
              <p:nvSpPr>
                <p:cNvPr id="18437" name="梯形 10"/>
                <p:cNvSpPr/>
                <p:nvPr/>
              </p:nvSpPr>
              <p:spPr>
                <a:xfrm rot="1560000">
                  <a:off x="709727" y="684124"/>
                  <a:ext cx="574680" cy="196840"/>
                </a:xfrm>
                <a:prstGeom prst="trapezoid">
                  <a:avLst>
                    <a:gd name="adj" fmla="val 73767"/>
                  </a:avLst>
                </a:prstGeom>
                <a:solidFill>
                  <a:schemeClr val="bg1"/>
                </a:solidFill>
                <a:ln>
                  <a:solidFill>
                    <a:srgbClr val="CCFF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</p:grpSp>
          <p:grpSp>
            <p:nvGrpSpPr>
              <p:cNvPr id="18438" name="组合 14"/>
              <p:cNvGrpSpPr/>
              <p:nvPr/>
            </p:nvGrpSpPr>
            <p:grpSpPr>
              <a:xfrm>
                <a:off x="1214562" y="1133363"/>
                <a:ext cx="1825010" cy="30161"/>
                <a:chOff x="1214562" y="1133363"/>
                <a:chExt cx="1825010" cy="30161"/>
              </a:xfrm>
            </p:grpSpPr>
            <p:cxnSp>
              <p:nvCxnSpPr>
                <p:cNvPr id="18439" name="直接连接符 7"/>
                <p:cNvCxnSpPr/>
                <p:nvPr/>
              </p:nvCxnSpPr>
              <p:spPr>
                <a:xfrm>
                  <a:off x="1214557" y="1133363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40" name="直接连接符 8"/>
                <p:cNvCxnSpPr/>
                <p:nvPr/>
              </p:nvCxnSpPr>
              <p:spPr>
                <a:xfrm>
                  <a:off x="1214557" y="1163524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8441" name="文本框 1"/>
            <p:cNvSpPr txBox="1">
              <a:spLocks noChangeArrowheads="1"/>
            </p:cNvSpPr>
            <p:nvPr/>
          </p:nvSpPr>
          <p:spPr bwMode="auto">
            <a:xfrm>
              <a:off x="1206620" y="579354"/>
              <a:ext cx="1878030" cy="5841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课堂小结</a:t>
              </a:r>
              <a:endParaRPr kumimoji="0" lang="zh-CN" altLang="en-US" sz="3200" b="1" i="0" u="none" strike="noStrike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8442" name="文本框 1"/>
            <p:cNvSpPr txBox="1">
              <a:spLocks noChangeArrowheads="1"/>
            </p:cNvSpPr>
            <p:nvPr/>
          </p:nvSpPr>
          <p:spPr bwMode="auto">
            <a:xfrm>
              <a:off x="614476" y="625389"/>
              <a:ext cx="600081" cy="58575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四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grpSp>
        <p:nvGrpSpPr>
          <p:cNvPr id="18443" name="组合 15"/>
          <p:cNvGrpSpPr/>
          <p:nvPr/>
        </p:nvGrpSpPr>
        <p:grpSpPr>
          <a:xfrm>
            <a:off x="642938" y="1319213"/>
            <a:ext cx="7858125" cy="1546225"/>
            <a:chOff x="703262" y="1298575"/>
            <a:chExt cx="7856538" cy="1546225"/>
          </a:xfrm>
        </p:grpSpPr>
        <p:sp>
          <p:nvSpPr>
            <p:cNvPr id="18444" name="文本框 15"/>
            <p:cNvSpPr/>
            <p:nvPr/>
          </p:nvSpPr>
          <p:spPr>
            <a:xfrm>
              <a:off x="1441300" y="1354109"/>
              <a:ext cx="7118500" cy="121764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0000"/>
                </a:lnSpc>
              </a:pPr>
              <a:r>
                <a:rPr lang="zh-CN" altLang="en-US" sz="3200" b="1" dirty="0">
                  <a:solidFill>
                    <a:srgbClr val="C00000"/>
                  </a:solidFill>
                  <a:latin typeface="Times New Roman" panose="02020603050405020304" pitchFamily="18" charset="0"/>
                  <a:ea typeface="楷体" panose="02010609060101010101" pitchFamily="49" charset="-122"/>
                </a:rPr>
                <a:t>        由几条边组成的封闭图形就是几边形，它们的每条边都是直直的。</a:t>
              </a:r>
              <a:endParaRPr lang="zh-CN" altLang="en-US" sz="3200" b="1" dirty="0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pic>
          <p:nvPicPr>
            <p:cNvPr id="18445" name="图片 17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703262" y="1298575"/>
              <a:ext cx="932469" cy="1546225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cxnSp>
          <p:nvCxnSpPr>
            <p:cNvPr id="18446" name="直接连接符 13"/>
            <p:cNvCxnSpPr/>
            <p:nvPr/>
          </p:nvCxnSpPr>
          <p:spPr bwMode="auto">
            <a:xfrm>
              <a:off x="1528595" y="1298575"/>
              <a:ext cx="6878835" cy="0"/>
            </a:xfrm>
            <a:prstGeom prst="line">
              <a:avLst/>
            </a:prstGeom>
            <a:ln w="19050">
              <a:solidFill>
                <a:srgbClr val="FF7C80"/>
              </a:solidFill>
              <a:prstDash val="dash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47" name="直接连接符 14"/>
            <p:cNvCxnSpPr/>
            <p:nvPr/>
          </p:nvCxnSpPr>
          <p:spPr bwMode="auto">
            <a:xfrm>
              <a:off x="1528595" y="2662237"/>
              <a:ext cx="6878835" cy="0"/>
            </a:xfrm>
            <a:prstGeom prst="line">
              <a:avLst/>
            </a:prstGeom>
            <a:ln w="19050">
              <a:solidFill>
                <a:srgbClr val="FF7C80"/>
              </a:solidFill>
              <a:prstDash val="dash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448" name="文本框 15"/>
          <p:cNvSpPr/>
          <p:nvPr/>
        </p:nvSpPr>
        <p:spPr>
          <a:xfrm>
            <a:off x="620713" y="2865438"/>
            <a:ext cx="730250" cy="6270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如：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49" name="矩形 17"/>
          <p:cNvSpPr/>
          <p:nvPr/>
        </p:nvSpPr>
        <p:spPr>
          <a:xfrm>
            <a:off x="1878013" y="3095625"/>
            <a:ext cx="914400" cy="914400"/>
          </a:xfrm>
          <a:prstGeom prst="rect">
            <a:avLst/>
          </a:prstGeom>
          <a:solidFill>
            <a:srgbClr val="E7FC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450" name="五边形 18"/>
          <p:cNvSpPr/>
          <p:nvPr/>
        </p:nvSpPr>
        <p:spPr>
          <a:xfrm>
            <a:off x="4394200" y="3095625"/>
            <a:ext cx="960438" cy="914400"/>
          </a:xfrm>
          <a:prstGeom prst="pentagon">
            <a:avLst>
              <a:gd name="hf" fmla="val 105146"/>
              <a:gd name="vf" fmla="val 110557"/>
            </a:avLst>
          </a:prstGeom>
          <a:solidFill>
            <a:srgbClr val="FFE7E7"/>
          </a:solidFill>
          <a:ln w="12700">
            <a:solidFill>
              <a:srgbClr val="FF9F9F"/>
            </a:solidFill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marR="0" lvl="0" indent="0" algn="ctr">
              <a:buClrTx/>
              <a:buFontTx/>
            </a:pPr>
            <a:endParaRPr lang="zh-CN" altLang="en-US" sz="1800"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18451" name="六边形 19"/>
          <p:cNvSpPr/>
          <p:nvPr/>
        </p:nvSpPr>
        <p:spPr>
          <a:xfrm>
            <a:off x="7024688" y="3095625"/>
            <a:ext cx="1060450" cy="914400"/>
          </a:xfrm>
          <a:prstGeom prst="hexagon">
            <a:avLst>
              <a:gd name="adj" fmla="val 24998"/>
              <a:gd name="vf" fmla="val 115470"/>
            </a:avLst>
          </a:prstGeom>
          <a:solidFill>
            <a:srgbClr val="FDFFE7"/>
          </a:solidFill>
          <a:ln w="12700">
            <a:solidFill>
              <a:srgbClr val="FFC000"/>
            </a:solidFill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marR="0" lvl="0" indent="0" algn="ctr">
              <a:buClrTx/>
              <a:buFontTx/>
            </a:pPr>
            <a:endParaRPr lang="zh-CN" altLang="en-US" sz="1800"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sp>
        <p:nvSpPr>
          <p:cNvPr id="18452" name="文本框 25"/>
          <p:cNvSpPr/>
          <p:nvPr/>
        </p:nvSpPr>
        <p:spPr>
          <a:xfrm>
            <a:off x="1658938" y="4105275"/>
            <a:ext cx="1438275" cy="636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206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四边形</a:t>
            </a:r>
            <a:endParaRPr lang="zh-CN" altLang="en-US" sz="3200">
              <a:solidFill>
                <a:srgbClr val="002060"/>
              </a:solidFill>
              <a:ea typeface="等线" panose="02010600030101010101" pitchFamily="2" charset="-122"/>
            </a:endParaRPr>
          </a:p>
        </p:txBody>
      </p:sp>
      <p:sp>
        <p:nvSpPr>
          <p:cNvPr id="18453" name="文本框 26"/>
          <p:cNvSpPr/>
          <p:nvPr/>
        </p:nvSpPr>
        <p:spPr>
          <a:xfrm>
            <a:off x="4213225" y="4105275"/>
            <a:ext cx="1438275" cy="636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C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五边形</a:t>
            </a:r>
            <a:endParaRPr lang="zh-CN" altLang="en-US" sz="3200">
              <a:solidFill>
                <a:srgbClr val="C00000"/>
              </a:solidFill>
              <a:ea typeface="等线" panose="02010600030101010101" pitchFamily="2" charset="-122"/>
            </a:endParaRPr>
          </a:p>
        </p:txBody>
      </p:sp>
      <p:sp>
        <p:nvSpPr>
          <p:cNvPr id="18454" name="文本框 27"/>
          <p:cNvSpPr/>
          <p:nvPr/>
        </p:nvSpPr>
        <p:spPr>
          <a:xfrm>
            <a:off x="6834188" y="4105275"/>
            <a:ext cx="1438275" cy="6365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  <a:buClrTx/>
              <a:buFontTx/>
            </a:pPr>
            <a:r>
              <a:rPr lang="zh-CN" altLang="en-US" sz="3200" b="1">
                <a:solidFill>
                  <a:srgbClr val="843C0B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六边形</a:t>
            </a:r>
            <a:endParaRPr lang="zh-CN" altLang="en-US" sz="3200">
              <a:solidFill>
                <a:srgbClr val="843C0B"/>
              </a:solidFill>
              <a:ea typeface="等线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 fill="hold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 fill="hold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 fill="hold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8" grpId="0"/>
      <p:bldP spid="18449" grpId="0" animBg="1"/>
      <p:bldP spid="18450" grpId="0" animBg="1"/>
      <p:bldP spid="18451" grpId="0" animBg="1"/>
      <p:bldP spid="18452" grpId="0"/>
      <p:bldP spid="18453" grpId="0"/>
      <p:bldP spid="184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组合 3"/>
          <p:cNvGrpSpPr/>
          <p:nvPr/>
        </p:nvGrpSpPr>
        <p:grpSpPr>
          <a:xfrm>
            <a:off x="596900" y="396875"/>
            <a:ext cx="2338388" cy="2128838"/>
            <a:chOff x="3470022" y="-115707"/>
            <a:chExt cx="2338354" cy="2129039"/>
          </a:xfrm>
        </p:grpSpPr>
        <p:pic>
          <p:nvPicPr>
            <p:cNvPr id="19458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470022" y="-115707"/>
              <a:ext cx="2338354" cy="2129039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sp>
          <p:nvSpPr>
            <p:cNvPr id="19459" name="文本框 1"/>
            <p:cNvSpPr txBox="1">
              <a:spLocks noChangeArrowheads="1"/>
            </p:cNvSpPr>
            <p:nvPr/>
          </p:nvSpPr>
          <p:spPr bwMode="auto">
            <a:xfrm>
              <a:off x="3717668" y="682881"/>
              <a:ext cx="1877986" cy="58425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课后作业</a:t>
              </a:r>
              <a:endParaRPr kumimoji="0" lang="zh-CN" altLang="en-US" sz="3200" b="1" i="0" u="none" strike="noStrike" kern="1200" cap="none" spc="0" normalizeH="0" baseline="0" noProof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19460" name="文本框 16"/>
          <p:cNvSpPr/>
          <p:nvPr/>
        </p:nvSpPr>
        <p:spPr>
          <a:xfrm>
            <a:off x="1466850" y="2193925"/>
            <a:ext cx="6210300" cy="16240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>
              <a:lnSpc>
                <a:spcPct val="15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从课后习题中选取；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3600" b="1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 b="1"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6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9461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087100" y="11849100"/>
            <a:ext cx="3429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1" name="组合 18"/>
          <p:cNvGrpSpPr/>
          <p:nvPr/>
        </p:nvGrpSpPr>
        <p:grpSpPr>
          <a:xfrm>
            <a:off x="320675" y="414338"/>
            <a:ext cx="2470150" cy="635000"/>
            <a:chOff x="614476" y="579354"/>
            <a:chExt cx="2470174" cy="634968"/>
          </a:xfrm>
        </p:grpSpPr>
        <p:grpSp>
          <p:nvGrpSpPr>
            <p:cNvPr id="5122" name="组合 16"/>
            <p:cNvGrpSpPr/>
            <p:nvPr/>
          </p:nvGrpSpPr>
          <p:grpSpPr>
            <a:xfrm>
              <a:off x="621791" y="621791"/>
              <a:ext cx="2417781" cy="592531"/>
              <a:chOff x="621791" y="621791"/>
              <a:chExt cx="2417781" cy="592531"/>
            </a:xfrm>
          </p:grpSpPr>
          <p:grpSp>
            <p:nvGrpSpPr>
              <p:cNvPr id="5123" name="组合 13"/>
              <p:cNvGrpSpPr/>
              <p:nvPr/>
            </p:nvGrpSpPr>
            <p:grpSpPr>
              <a:xfrm>
                <a:off x="621791" y="621791"/>
                <a:ext cx="662475" cy="592531"/>
                <a:chOff x="621791" y="621791"/>
                <a:chExt cx="662475" cy="592531"/>
              </a:xfrm>
            </p:grpSpPr>
            <p:sp>
              <p:nvSpPr>
                <p:cNvPr id="5124" name="七边形 9"/>
                <p:cNvSpPr/>
                <p:nvPr/>
              </p:nvSpPr>
              <p:spPr>
                <a:xfrm>
                  <a:off x="622414" y="622214"/>
                  <a:ext cx="592142" cy="592108"/>
                </a:xfrm>
                <a:prstGeom prst="heptagon">
                  <a:avLst/>
                </a:prstGeom>
                <a:solidFill>
                  <a:srgbClr val="CCFFCC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  <p:sp>
              <p:nvSpPr>
                <p:cNvPr id="5125" name="梯形 10"/>
                <p:cNvSpPr/>
                <p:nvPr/>
              </p:nvSpPr>
              <p:spPr>
                <a:xfrm rot="1560000">
                  <a:off x="709727" y="684124"/>
                  <a:ext cx="574680" cy="196840"/>
                </a:xfrm>
                <a:prstGeom prst="trapezoid">
                  <a:avLst>
                    <a:gd name="adj" fmla="val 73767"/>
                  </a:avLst>
                </a:prstGeom>
                <a:solidFill>
                  <a:schemeClr val="bg1"/>
                </a:solidFill>
                <a:ln>
                  <a:solidFill>
                    <a:srgbClr val="CCFF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</p:grpSp>
          <p:grpSp>
            <p:nvGrpSpPr>
              <p:cNvPr id="5126" name="组合 14"/>
              <p:cNvGrpSpPr/>
              <p:nvPr/>
            </p:nvGrpSpPr>
            <p:grpSpPr>
              <a:xfrm>
                <a:off x="1214562" y="1133363"/>
                <a:ext cx="1825010" cy="30161"/>
                <a:chOff x="1214562" y="1133363"/>
                <a:chExt cx="1825010" cy="30161"/>
              </a:xfrm>
            </p:grpSpPr>
            <p:cxnSp>
              <p:nvCxnSpPr>
                <p:cNvPr id="5127" name="直接连接符 7"/>
                <p:cNvCxnSpPr/>
                <p:nvPr/>
              </p:nvCxnSpPr>
              <p:spPr>
                <a:xfrm>
                  <a:off x="1214557" y="1133363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28" name="直接连接符 8"/>
                <p:cNvCxnSpPr/>
                <p:nvPr/>
              </p:nvCxnSpPr>
              <p:spPr>
                <a:xfrm>
                  <a:off x="1214557" y="1163524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129" name="文本框 1"/>
            <p:cNvSpPr txBox="1">
              <a:spLocks noChangeArrowheads="1"/>
            </p:cNvSpPr>
            <p:nvPr/>
          </p:nvSpPr>
          <p:spPr bwMode="auto">
            <a:xfrm>
              <a:off x="1206620" y="579354"/>
              <a:ext cx="1878030" cy="5841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情境导入</a:t>
              </a:r>
              <a:endParaRPr kumimoji="0" lang="zh-CN" altLang="en-US" sz="3200" b="1" i="0" u="none" strike="noStrike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5130" name="文本框 1"/>
            <p:cNvSpPr txBox="1">
              <a:spLocks noChangeArrowheads="1"/>
            </p:cNvSpPr>
            <p:nvPr/>
          </p:nvSpPr>
          <p:spPr bwMode="auto">
            <a:xfrm>
              <a:off x="614476" y="625389"/>
              <a:ext cx="600081" cy="58575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一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5131" name="五边形 22"/>
          <p:cNvSpPr/>
          <p:nvPr/>
        </p:nvSpPr>
        <p:spPr>
          <a:xfrm>
            <a:off x="1101725" y="3155950"/>
            <a:ext cx="1198563" cy="1139825"/>
          </a:xfrm>
          <a:prstGeom prst="pentagon">
            <a:avLst>
              <a:gd name="hf" fmla="val 105146"/>
              <a:gd name="vf" fmla="val 110557"/>
            </a:avLst>
          </a:prstGeom>
          <a:noFill/>
          <a:ln w="19050">
            <a:solidFill>
              <a:srgbClr val="00B0F0"/>
            </a:solidFill>
            <a:miter lim="800000"/>
          </a:ln>
        </p:spPr>
        <p:txBody>
          <a:bodyPr anchor="ctr" anchorCtr="0"/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marL="0" marR="0" lvl="0" indent="0" algn="ctr">
              <a:buClrTx/>
              <a:buFontTx/>
            </a:pPr>
            <a:endParaRPr lang="zh-CN" altLang="en-US" sz="1800">
              <a:solidFill>
                <a:srgbClr val="FFFFFF"/>
              </a:solidFill>
              <a:ea typeface="等线" panose="02010600030101010101" pitchFamily="2" charset="-122"/>
            </a:endParaRPr>
          </a:p>
        </p:txBody>
      </p:sp>
      <p:grpSp>
        <p:nvGrpSpPr>
          <p:cNvPr id="5132" name="组合 56"/>
          <p:cNvGrpSpPr/>
          <p:nvPr/>
        </p:nvGrpSpPr>
        <p:grpSpPr>
          <a:xfrm>
            <a:off x="3041650" y="3149600"/>
            <a:ext cx="1425575" cy="1155700"/>
            <a:chOff x="2878431" y="2726641"/>
            <a:chExt cx="1417746" cy="1150190"/>
          </a:xfrm>
        </p:grpSpPr>
        <p:grpSp>
          <p:nvGrpSpPr>
            <p:cNvPr id="5133" name="组合 25"/>
            <p:cNvGrpSpPr/>
            <p:nvPr/>
          </p:nvGrpSpPr>
          <p:grpSpPr>
            <a:xfrm>
              <a:off x="2878431" y="2726641"/>
              <a:ext cx="1410799" cy="1150190"/>
              <a:chOff x="1003990" y="2872534"/>
              <a:chExt cx="1410799" cy="1150190"/>
            </a:xfrm>
          </p:grpSpPr>
          <p:cxnSp>
            <p:nvCxnSpPr>
              <p:cNvPr id="5134" name="直接连接符 5"/>
              <p:cNvCxnSpPr/>
              <p:nvPr/>
            </p:nvCxnSpPr>
            <p:spPr>
              <a:xfrm flipV="1">
                <a:off x="1003990" y="2878854"/>
                <a:ext cx="438901" cy="611434"/>
              </a:xfrm>
              <a:prstGeom prst="line">
                <a:avLst/>
              </a:prstGeom>
              <a:noFill/>
              <a:ln w="19050">
                <a:solidFill>
                  <a:srgbClr val="00B050"/>
                </a:solidFill>
                <a:miter lim="800000"/>
              </a:ln>
            </p:spPr>
          </p:cxnSp>
          <p:cxnSp>
            <p:nvCxnSpPr>
              <p:cNvPr id="5135" name="直接连接符 17"/>
              <p:cNvCxnSpPr/>
              <p:nvPr/>
            </p:nvCxnSpPr>
            <p:spPr>
              <a:xfrm>
                <a:off x="1003990" y="3490288"/>
                <a:ext cx="473634" cy="532436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6" name="直接连接符 19"/>
              <p:cNvCxnSpPr/>
              <p:nvPr/>
            </p:nvCxnSpPr>
            <p:spPr>
              <a:xfrm>
                <a:off x="1477624" y="4022724"/>
                <a:ext cx="854121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37" name="直接连接符 21"/>
              <p:cNvCxnSpPr/>
              <p:nvPr/>
            </p:nvCxnSpPr>
            <p:spPr>
              <a:xfrm flipH="1">
                <a:off x="2331746" y="3352833"/>
                <a:ext cx="83675" cy="669891"/>
              </a:xfrm>
              <a:prstGeom prst="line">
                <a:avLst/>
              </a:prstGeom>
              <a:noFill/>
              <a:ln w="19050">
                <a:solidFill>
                  <a:srgbClr val="00B050"/>
                </a:solidFill>
                <a:miter lim="800000"/>
              </a:ln>
            </p:spPr>
          </p:cxnSp>
          <p:cxnSp>
            <p:nvCxnSpPr>
              <p:cNvPr id="5138" name="直接连接符 24"/>
              <p:cNvCxnSpPr/>
              <p:nvPr/>
            </p:nvCxnSpPr>
            <p:spPr>
              <a:xfrm>
                <a:off x="1442891" y="2872534"/>
                <a:ext cx="700979" cy="12007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39" name="直接连接符 39"/>
            <p:cNvCxnSpPr/>
            <p:nvPr/>
          </p:nvCxnSpPr>
          <p:spPr>
            <a:xfrm>
              <a:off x="4018311" y="2846716"/>
              <a:ext cx="277866" cy="36022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40" name="组合 57"/>
          <p:cNvGrpSpPr/>
          <p:nvPr/>
        </p:nvGrpSpPr>
        <p:grpSpPr>
          <a:xfrm>
            <a:off x="5272088" y="3216275"/>
            <a:ext cx="1165225" cy="1089025"/>
            <a:chOff x="5364051" y="2786436"/>
            <a:chExt cx="1166383" cy="1090395"/>
          </a:xfrm>
        </p:grpSpPr>
        <p:grpSp>
          <p:nvGrpSpPr>
            <p:cNvPr id="5141" name="组合 30"/>
            <p:cNvGrpSpPr/>
            <p:nvPr/>
          </p:nvGrpSpPr>
          <p:grpSpPr>
            <a:xfrm>
              <a:off x="5364051" y="2786436"/>
              <a:ext cx="1166383" cy="1090395"/>
              <a:chOff x="984389" y="2932329"/>
              <a:chExt cx="1166383" cy="1090395"/>
            </a:xfrm>
          </p:grpSpPr>
          <p:cxnSp>
            <p:nvCxnSpPr>
              <p:cNvPr id="5142" name="直接连接符 31"/>
              <p:cNvCxnSpPr/>
              <p:nvPr/>
            </p:nvCxnSpPr>
            <p:spPr>
              <a:xfrm flipV="1">
                <a:off x="1087679" y="2933919"/>
                <a:ext cx="648344" cy="241604"/>
              </a:xfrm>
              <a:prstGeom prst="line">
                <a:avLst/>
              </a:prstGeom>
              <a:noFill/>
              <a:ln w="19050">
                <a:solidFill>
                  <a:srgbClr val="FF5050"/>
                </a:solidFill>
                <a:miter lim="800000"/>
              </a:ln>
            </p:spPr>
          </p:cxnSp>
          <p:cxnSp>
            <p:nvCxnSpPr>
              <p:cNvPr id="5143" name="直接连接符 32"/>
              <p:cNvCxnSpPr/>
              <p:nvPr/>
            </p:nvCxnSpPr>
            <p:spPr>
              <a:xfrm>
                <a:off x="984389" y="3755688"/>
                <a:ext cx="492614" cy="267036"/>
              </a:xfrm>
              <a:prstGeom prst="line">
                <a:avLst/>
              </a:prstGeom>
              <a:ln w="190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4" name="直接连接符 33"/>
              <p:cNvCxnSpPr/>
              <p:nvPr/>
            </p:nvCxnSpPr>
            <p:spPr>
              <a:xfrm>
                <a:off x="1477003" y="4022724"/>
                <a:ext cx="429051" cy="0"/>
              </a:xfrm>
              <a:prstGeom prst="line">
                <a:avLst/>
              </a:prstGeom>
              <a:ln w="190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5" name="直接连接符 34"/>
              <p:cNvCxnSpPr/>
              <p:nvPr/>
            </p:nvCxnSpPr>
            <p:spPr>
              <a:xfrm flipH="1">
                <a:off x="2150772" y="3296324"/>
                <a:ext cx="0" cy="387837"/>
              </a:xfrm>
              <a:prstGeom prst="line">
                <a:avLst/>
              </a:prstGeom>
              <a:ln w="190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46" name="直接连接符 35"/>
              <p:cNvCxnSpPr/>
              <p:nvPr/>
            </p:nvCxnSpPr>
            <p:spPr>
              <a:xfrm>
                <a:off x="1723310" y="2932329"/>
                <a:ext cx="427462" cy="363995"/>
              </a:xfrm>
              <a:prstGeom prst="line">
                <a:avLst/>
              </a:prstGeom>
              <a:ln w="19050">
                <a:solidFill>
                  <a:srgbClr val="FF5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47" name="直接连接符 44"/>
            <p:cNvCxnSpPr/>
            <p:nvPr/>
          </p:nvCxnSpPr>
          <p:spPr>
            <a:xfrm flipH="1">
              <a:off x="5370407" y="3026451"/>
              <a:ext cx="100111" cy="583345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miter lim="800000"/>
            </a:ln>
          </p:spPr>
        </p:cxnSp>
        <p:cxnSp>
          <p:nvCxnSpPr>
            <p:cNvPr id="5148" name="直接连接符 48"/>
            <p:cNvCxnSpPr/>
            <p:nvPr/>
          </p:nvCxnSpPr>
          <p:spPr>
            <a:xfrm flipH="1">
              <a:off x="6284126" y="3538269"/>
              <a:ext cx="246308" cy="338562"/>
            </a:xfrm>
            <a:prstGeom prst="line">
              <a:avLst/>
            </a:prstGeom>
            <a:noFill/>
            <a:ln w="19050">
              <a:solidFill>
                <a:srgbClr val="FF5050"/>
              </a:solidFill>
              <a:miter lim="800000"/>
            </a:ln>
          </p:spPr>
        </p:cxnSp>
      </p:grpSp>
      <p:sp>
        <p:nvSpPr>
          <p:cNvPr id="5149" name="十边形 49"/>
          <p:cNvSpPr/>
          <p:nvPr/>
        </p:nvSpPr>
        <p:spPr>
          <a:xfrm>
            <a:off x="7108825" y="3154363"/>
            <a:ext cx="1130300" cy="1139825"/>
          </a:xfrm>
          <a:prstGeom prst="decagon">
            <a:avLst/>
          </a:prstGeom>
          <a:noFill/>
          <a:ln w="19050">
            <a:solidFill>
              <a:srgbClr val="66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150" name="组合 60"/>
          <p:cNvGrpSpPr/>
          <p:nvPr/>
        </p:nvGrpSpPr>
        <p:grpSpPr>
          <a:xfrm>
            <a:off x="774700" y="1293813"/>
            <a:ext cx="7594600" cy="1316037"/>
            <a:chOff x="774707" y="1162410"/>
            <a:chExt cx="7594586" cy="1316147"/>
          </a:xfrm>
        </p:grpSpPr>
        <p:sp>
          <p:nvSpPr>
            <p:cNvPr id="5151" name="文本框 1"/>
            <p:cNvSpPr/>
            <p:nvPr/>
          </p:nvSpPr>
          <p:spPr>
            <a:xfrm>
              <a:off x="1533983" y="1239756"/>
              <a:ext cx="6835310" cy="123880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zh-CN" altLang="en-US" sz="32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    今天我们来到了图形王国，小朋友，你知道下面的图形是什么图形吗？</a:t>
              </a:r>
              <a:endPara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5152" name="图片 59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774707" y="1162410"/>
              <a:ext cx="754973" cy="1280595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 fill="hold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5" name="组合 18"/>
          <p:cNvGrpSpPr/>
          <p:nvPr/>
        </p:nvGrpSpPr>
        <p:grpSpPr>
          <a:xfrm>
            <a:off x="320675" y="414338"/>
            <a:ext cx="2470150" cy="635000"/>
            <a:chOff x="614476" y="579354"/>
            <a:chExt cx="2470174" cy="634968"/>
          </a:xfrm>
        </p:grpSpPr>
        <p:grpSp>
          <p:nvGrpSpPr>
            <p:cNvPr id="6146" name="组合 16"/>
            <p:cNvGrpSpPr/>
            <p:nvPr/>
          </p:nvGrpSpPr>
          <p:grpSpPr>
            <a:xfrm>
              <a:off x="621791" y="621791"/>
              <a:ext cx="2417781" cy="592531"/>
              <a:chOff x="621791" y="621791"/>
              <a:chExt cx="2417781" cy="592531"/>
            </a:xfrm>
          </p:grpSpPr>
          <p:grpSp>
            <p:nvGrpSpPr>
              <p:cNvPr id="6147" name="组合 13"/>
              <p:cNvGrpSpPr/>
              <p:nvPr/>
            </p:nvGrpSpPr>
            <p:grpSpPr>
              <a:xfrm>
                <a:off x="621791" y="621791"/>
                <a:ext cx="662475" cy="592531"/>
                <a:chOff x="621791" y="621791"/>
                <a:chExt cx="662475" cy="592531"/>
              </a:xfrm>
            </p:grpSpPr>
            <p:sp>
              <p:nvSpPr>
                <p:cNvPr id="6148" name="七边形 9"/>
                <p:cNvSpPr/>
                <p:nvPr/>
              </p:nvSpPr>
              <p:spPr>
                <a:xfrm>
                  <a:off x="622414" y="622214"/>
                  <a:ext cx="592142" cy="592108"/>
                </a:xfrm>
                <a:prstGeom prst="heptagon">
                  <a:avLst/>
                </a:prstGeom>
                <a:solidFill>
                  <a:srgbClr val="CCFFCC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  <p:sp>
              <p:nvSpPr>
                <p:cNvPr id="6149" name="梯形 10"/>
                <p:cNvSpPr/>
                <p:nvPr/>
              </p:nvSpPr>
              <p:spPr>
                <a:xfrm rot="1560000">
                  <a:off x="709727" y="684124"/>
                  <a:ext cx="574680" cy="196840"/>
                </a:xfrm>
                <a:prstGeom prst="trapezoid">
                  <a:avLst>
                    <a:gd name="adj" fmla="val 73767"/>
                  </a:avLst>
                </a:prstGeom>
                <a:solidFill>
                  <a:schemeClr val="bg1"/>
                </a:solidFill>
                <a:ln>
                  <a:solidFill>
                    <a:srgbClr val="CCFF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</p:grpSp>
          <p:grpSp>
            <p:nvGrpSpPr>
              <p:cNvPr id="6150" name="组合 14"/>
              <p:cNvGrpSpPr/>
              <p:nvPr/>
            </p:nvGrpSpPr>
            <p:grpSpPr>
              <a:xfrm>
                <a:off x="1214562" y="1133363"/>
                <a:ext cx="1825010" cy="30161"/>
                <a:chOff x="1214562" y="1133363"/>
                <a:chExt cx="1825010" cy="30161"/>
              </a:xfrm>
            </p:grpSpPr>
            <p:cxnSp>
              <p:nvCxnSpPr>
                <p:cNvPr id="6151" name="直接连接符 7"/>
                <p:cNvCxnSpPr/>
                <p:nvPr/>
              </p:nvCxnSpPr>
              <p:spPr>
                <a:xfrm>
                  <a:off x="1214557" y="1133363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52" name="直接连接符 8"/>
                <p:cNvCxnSpPr/>
                <p:nvPr/>
              </p:nvCxnSpPr>
              <p:spPr>
                <a:xfrm>
                  <a:off x="1214557" y="1163524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153" name="文本框 1"/>
            <p:cNvSpPr txBox="1">
              <a:spLocks noChangeArrowheads="1"/>
            </p:cNvSpPr>
            <p:nvPr/>
          </p:nvSpPr>
          <p:spPr bwMode="auto">
            <a:xfrm>
              <a:off x="1206620" y="579354"/>
              <a:ext cx="1878030" cy="5841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新课探究</a:t>
              </a:r>
              <a:endParaRPr kumimoji="0" lang="zh-CN" altLang="en-US" sz="3200" b="1" i="0" u="none" strike="noStrike" kern="1200" cap="none" spc="0" normalizeH="0" baseline="0" noProof="0" dirty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6154" name="文本框 1"/>
            <p:cNvSpPr txBox="1">
              <a:spLocks noChangeArrowheads="1"/>
            </p:cNvSpPr>
            <p:nvPr/>
          </p:nvSpPr>
          <p:spPr bwMode="auto">
            <a:xfrm>
              <a:off x="614476" y="625389"/>
              <a:ext cx="600081" cy="58575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二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6155" name="文本框 1"/>
          <p:cNvSpPr/>
          <p:nvPr/>
        </p:nvSpPr>
        <p:spPr>
          <a:xfrm>
            <a:off x="3043238" y="614363"/>
            <a:ext cx="27178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（教科书第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12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页例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56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49613" y="2659063"/>
            <a:ext cx="3990975" cy="2103437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6157" name="文本框 1"/>
          <p:cNvSpPr/>
          <p:nvPr/>
        </p:nvSpPr>
        <p:spPr>
          <a:xfrm>
            <a:off x="1103313" y="1214438"/>
            <a:ext cx="7837487" cy="1787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下面是我国古代建筑上一种常见的窗格图案。你能从中找出边数相同的图形吗？在图中描一描。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158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238" y="1200150"/>
            <a:ext cx="600075" cy="70485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108200" y="889000"/>
            <a:ext cx="5003800" cy="26384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7170" name="组合 11"/>
          <p:cNvGrpSpPr/>
          <p:nvPr/>
        </p:nvGrpSpPr>
        <p:grpSpPr>
          <a:xfrm>
            <a:off x="765175" y="3830638"/>
            <a:ext cx="7662863" cy="692150"/>
            <a:chOff x="712787" y="3627452"/>
            <a:chExt cx="7662863" cy="692135"/>
          </a:xfrm>
        </p:grpSpPr>
        <p:pic>
          <p:nvPicPr>
            <p:cNvPr id="7171" name="图片 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12787" y="3627452"/>
              <a:ext cx="677864" cy="692135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grpSp>
          <p:nvGrpSpPr>
            <p:cNvPr id="7172" name="组合 10"/>
            <p:cNvGrpSpPr/>
            <p:nvPr/>
          </p:nvGrpSpPr>
          <p:grpSpPr>
            <a:xfrm>
              <a:off x="1590675" y="3627452"/>
              <a:ext cx="6784975" cy="628753"/>
              <a:chOff x="1590675" y="3627452"/>
              <a:chExt cx="6784975" cy="628753"/>
            </a:xfrm>
          </p:grpSpPr>
          <p:sp>
            <p:nvSpPr>
              <p:cNvPr id="7173" name="对话气泡: 圆角矩形 8"/>
              <p:cNvSpPr/>
              <p:nvPr/>
            </p:nvSpPr>
            <p:spPr>
              <a:xfrm>
                <a:off x="1590675" y="3635389"/>
                <a:ext cx="6784975" cy="620699"/>
              </a:xfrm>
              <a:prstGeom prst="wedgeRoundRectCallout">
                <a:avLst>
                  <a:gd name="adj1" fmla="val -51454"/>
                  <a:gd name="adj2" fmla="val -14588"/>
                  <a:gd name="adj3" fmla="val 16667"/>
                </a:avLst>
              </a:prstGeom>
              <a:solidFill>
                <a:srgbClr val="FFFFEF"/>
              </a:solidFill>
              <a:ln w="12700">
                <a:solidFill>
                  <a:srgbClr val="FFC000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7174" name="文本框 15"/>
              <p:cNvSpPr txBox="1">
                <a:spLocks noChangeArrowheads="1"/>
              </p:cNvSpPr>
              <p:nvPr/>
            </p:nvSpPr>
            <p:spPr bwMode="auto">
              <a:xfrm>
                <a:off x="1590675" y="3627452"/>
                <a:ext cx="6784975" cy="6270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我找出的图形都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3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条边，是三角形。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175" name="组合 29"/>
          <p:cNvGrpSpPr/>
          <p:nvPr/>
        </p:nvGrpSpPr>
        <p:grpSpPr>
          <a:xfrm>
            <a:off x="2752725" y="1492250"/>
            <a:ext cx="579438" cy="390525"/>
            <a:chOff x="2714626" y="1378340"/>
            <a:chExt cx="578643" cy="390928"/>
          </a:xfrm>
        </p:grpSpPr>
        <p:cxnSp>
          <p:nvCxnSpPr>
            <p:cNvPr id="7176" name="直接连接符 12"/>
            <p:cNvCxnSpPr/>
            <p:nvPr/>
          </p:nvCxnSpPr>
          <p:spPr>
            <a:xfrm>
              <a:off x="2714626" y="1378340"/>
              <a:ext cx="578643" cy="14779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77" name="直接连接符 16"/>
            <p:cNvCxnSpPr/>
            <p:nvPr/>
          </p:nvCxnSpPr>
          <p:spPr>
            <a:xfrm>
              <a:off x="2727309" y="1387875"/>
              <a:ext cx="134753" cy="367091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78" name="直接连接符 21"/>
            <p:cNvCxnSpPr/>
            <p:nvPr/>
          </p:nvCxnSpPr>
          <p:spPr>
            <a:xfrm flipH="1">
              <a:off x="2857305" y="1527719"/>
              <a:ext cx="435964" cy="24154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</a:ln>
          </p:spPr>
        </p:cxnSp>
      </p:grpSp>
      <p:grpSp>
        <p:nvGrpSpPr>
          <p:cNvPr id="7179" name="组合 30"/>
          <p:cNvGrpSpPr/>
          <p:nvPr/>
        </p:nvGrpSpPr>
        <p:grpSpPr>
          <a:xfrm>
            <a:off x="2936875" y="2624138"/>
            <a:ext cx="422275" cy="549275"/>
            <a:chOff x="2712245" y="1375959"/>
            <a:chExt cx="423859" cy="550472"/>
          </a:xfrm>
        </p:grpSpPr>
        <p:cxnSp>
          <p:nvCxnSpPr>
            <p:cNvPr id="7180" name="直接连接符 31"/>
            <p:cNvCxnSpPr/>
            <p:nvPr/>
          </p:nvCxnSpPr>
          <p:spPr>
            <a:xfrm>
              <a:off x="2712245" y="1375959"/>
              <a:ext cx="423859" cy="3245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81" name="直接连接符 32"/>
            <p:cNvCxnSpPr/>
            <p:nvPr/>
          </p:nvCxnSpPr>
          <p:spPr>
            <a:xfrm>
              <a:off x="2726587" y="1388687"/>
              <a:ext cx="188028" cy="53774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82" name="直接连接符 33"/>
            <p:cNvCxnSpPr/>
            <p:nvPr/>
          </p:nvCxnSpPr>
          <p:spPr>
            <a:xfrm flipH="1">
              <a:off x="2914614" y="1686196"/>
              <a:ext cx="221490" cy="24023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</a:ln>
          </p:spPr>
        </p:cxnSp>
      </p:grpSp>
      <p:grpSp>
        <p:nvGrpSpPr>
          <p:cNvPr id="7183" name="组合 41"/>
          <p:cNvGrpSpPr/>
          <p:nvPr/>
        </p:nvGrpSpPr>
        <p:grpSpPr>
          <a:xfrm>
            <a:off x="4691063" y="2017713"/>
            <a:ext cx="581025" cy="566737"/>
            <a:chOff x="2519363" y="1303735"/>
            <a:chExt cx="581025" cy="565870"/>
          </a:xfrm>
        </p:grpSpPr>
        <p:cxnSp>
          <p:nvCxnSpPr>
            <p:cNvPr id="7184" name="直接连接符 42"/>
            <p:cNvCxnSpPr/>
            <p:nvPr/>
          </p:nvCxnSpPr>
          <p:spPr>
            <a:xfrm>
              <a:off x="2933700" y="1306905"/>
              <a:ext cx="157163" cy="5627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85" name="直接连接符 43"/>
            <p:cNvCxnSpPr/>
            <p:nvPr/>
          </p:nvCxnSpPr>
          <p:spPr>
            <a:xfrm flipH="1">
              <a:off x="2519363" y="1303735"/>
              <a:ext cx="423862" cy="42796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</a:ln>
          </p:spPr>
        </p:cxnSp>
        <p:cxnSp>
          <p:nvCxnSpPr>
            <p:cNvPr id="7186" name="直接连接符 44"/>
            <p:cNvCxnSpPr/>
            <p:nvPr/>
          </p:nvCxnSpPr>
          <p:spPr>
            <a:xfrm flipH="1" flipV="1">
              <a:off x="2519363" y="1719024"/>
              <a:ext cx="581025" cy="15058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</a:ln>
          </p:spPr>
        </p:cxnSp>
      </p:grpSp>
      <p:grpSp>
        <p:nvGrpSpPr>
          <p:cNvPr id="7187" name="组合 53"/>
          <p:cNvGrpSpPr/>
          <p:nvPr/>
        </p:nvGrpSpPr>
        <p:grpSpPr>
          <a:xfrm>
            <a:off x="5640388" y="2614613"/>
            <a:ext cx="423862" cy="439737"/>
            <a:chOff x="2519363" y="1481649"/>
            <a:chExt cx="423862" cy="440085"/>
          </a:xfrm>
        </p:grpSpPr>
        <p:cxnSp>
          <p:nvCxnSpPr>
            <p:cNvPr id="7188" name="直接连接符 54"/>
            <p:cNvCxnSpPr/>
            <p:nvPr/>
          </p:nvCxnSpPr>
          <p:spPr>
            <a:xfrm flipH="1">
              <a:off x="2905125" y="1481649"/>
              <a:ext cx="33338" cy="44008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</a:ln>
          </p:spPr>
        </p:cxnSp>
        <p:cxnSp>
          <p:nvCxnSpPr>
            <p:cNvPr id="7189" name="直接连接符 55"/>
            <p:cNvCxnSpPr/>
            <p:nvPr/>
          </p:nvCxnSpPr>
          <p:spPr>
            <a:xfrm flipH="1">
              <a:off x="2519363" y="1491182"/>
              <a:ext cx="423862" cy="23990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</a:ln>
          </p:spPr>
        </p:cxnSp>
        <p:cxnSp>
          <p:nvCxnSpPr>
            <p:cNvPr id="7190" name="直接连接符 56"/>
            <p:cNvCxnSpPr/>
            <p:nvPr/>
          </p:nvCxnSpPr>
          <p:spPr>
            <a:xfrm flipH="1" flipV="1">
              <a:off x="2527300" y="1726317"/>
              <a:ext cx="382588" cy="19541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miter lim="800000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 fill="hold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00" fill="hold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00" fill="hold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00" fill="hold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700" fill="hold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70100" y="825500"/>
            <a:ext cx="5003800" cy="26384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8194" name="组合 25"/>
          <p:cNvGrpSpPr/>
          <p:nvPr/>
        </p:nvGrpSpPr>
        <p:grpSpPr>
          <a:xfrm>
            <a:off x="1554163" y="3792538"/>
            <a:ext cx="6035675" cy="700087"/>
            <a:chOff x="486846" y="3678252"/>
            <a:chExt cx="6034604" cy="700176"/>
          </a:xfrm>
        </p:grpSpPr>
        <p:grpSp>
          <p:nvGrpSpPr>
            <p:cNvPr id="8195" name="组合 6"/>
            <p:cNvGrpSpPr/>
            <p:nvPr/>
          </p:nvGrpSpPr>
          <p:grpSpPr>
            <a:xfrm>
              <a:off x="1716088" y="3678252"/>
              <a:ext cx="4805362" cy="628753"/>
              <a:chOff x="1590675" y="3627452"/>
              <a:chExt cx="4805362" cy="628753"/>
            </a:xfrm>
          </p:grpSpPr>
          <p:sp>
            <p:nvSpPr>
              <p:cNvPr id="8196" name="对话气泡: 圆角矩形 7"/>
              <p:cNvSpPr/>
              <p:nvPr/>
            </p:nvSpPr>
            <p:spPr>
              <a:xfrm>
                <a:off x="1589940" y="3635390"/>
                <a:ext cx="4806097" cy="620792"/>
              </a:xfrm>
              <a:prstGeom prst="wedgeRoundRectCallout">
                <a:avLst>
                  <a:gd name="adj1" fmla="val -53019"/>
                  <a:gd name="adj2" fmla="val -14588"/>
                  <a:gd name="adj3" fmla="val 16667"/>
                </a:avLst>
              </a:prstGeom>
              <a:solidFill>
                <a:srgbClr val="EFFFF2"/>
              </a:solidFill>
              <a:ln w="12700">
                <a:solidFill>
                  <a:srgbClr val="00B050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8197" name="文本框 15"/>
              <p:cNvSpPr txBox="1">
                <a:spLocks noChangeArrowheads="1"/>
              </p:cNvSpPr>
              <p:nvPr/>
            </p:nvSpPr>
            <p:spPr bwMode="auto">
              <a:xfrm>
                <a:off x="1589940" y="3627452"/>
                <a:ext cx="4806097" cy="6271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我找出的图形都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条边。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8198" name="图片 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486846" y="3686293"/>
              <a:ext cx="984687" cy="692135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grpSp>
        <p:nvGrpSpPr>
          <p:cNvPr id="8199" name="组合 36"/>
          <p:cNvGrpSpPr/>
          <p:nvPr/>
        </p:nvGrpSpPr>
        <p:grpSpPr>
          <a:xfrm>
            <a:off x="2886075" y="1717675"/>
            <a:ext cx="458788" cy="542925"/>
            <a:chOff x="2886077" y="1666874"/>
            <a:chExt cx="459579" cy="543100"/>
          </a:xfrm>
        </p:grpSpPr>
        <p:grpSp>
          <p:nvGrpSpPr>
            <p:cNvPr id="8200" name="组合 9"/>
            <p:cNvGrpSpPr/>
            <p:nvPr/>
          </p:nvGrpSpPr>
          <p:grpSpPr>
            <a:xfrm>
              <a:off x="2886077" y="1666874"/>
              <a:ext cx="459579" cy="543100"/>
              <a:chOff x="2714626" y="1226168"/>
              <a:chExt cx="459579" cy="543100"/>
            </a:xfrm>
          </p:grpSpPr>
          <p:cxnSp>
            <p:nvCxnSpPr>
              <p:cNvPr id="8201" name="直接连接符 10"/>
              <p:cNvCxnSpPr/>
              <p:nvPr/>
            </p:nvCxnSpPr>
            <p:spPr>
              <a:xfrm flipV="1">
                <a:off x="2714626" y="1226168"/>
                <a:ext cx="300555" cy="176270"/>
              </a:xfrm>
              <a:prstGeom prst="line">
                <a:avLst/>
              </a:prstGeom>
              <a:noFill/>
              <a:ln w="28575">
                <a:solidFill>
                  <a:srgbClr val="F54B9C"/>
                </a:solidFill>
                <a:miter lim="800000"/>
              </a:ln>
            </p:spPr>
          </p:cxnSp>
          <p:cxnSp>
            <p:nvCxnSpPr>
              <p:cNvPr id="8202" name="直接连接符 11"/>
              <p:cNvCxnSpPr/>
              <p:nvPr/>
            </p:nvCxnSpPr>
            <p:spPr>
              <a:xfrm>
                <a:off x="2728939" y="1402438"/>
                <a:ext cx="138350" cy="355715"/>
              </a:xfrm>
              <a:prstGeom prst="line">
                <a:avLst/>
              </a:prstGeom>
              <a:ln w="28575">
                <a:solidFill>
                  <a:srgbClr val="F54B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3" name="直接连接符 12"/>
              <p:cNvCxnSpPr/>
              <p:nvPr/>
            </p:nvCxnSpPr>
            <p:spPr>
              <a:xfrm flipH="1">
                <a:off x="2857747" y="1405614"/>
                <a:ext cx="316458" cy="363654"/>
              </a:xfrm>
              <a:prstGeom prst="line">
                <a:avLst/>
              </a:prstGeom>
              <a:noFill/>
              <a:ln w="28575">
                <a:solidFill>
                  <a:srgbClr val="F54B9C"/>
                </a:solidFill>
                <a:miter lim="800000"/>
              </a:ln>
            </p:spPr>
          </p:cxnSp>
        </p:grpSp>
        <p:cxnSp>
          <p:nvCxnSpPr>
            <p:cNvPr id="8204" name="直接连接符 31"/>
            <p:cNvCxnSpPr/>
            <p:nvPr/>
          </p:nvCxnSpPr>
          <p:spPr>
            <a:xfrm>
              <a:off x="3186632" y="1671639"/>
              <a:ext cx="157433" cy="184209"/>
            </a:xfrm>
            <a:prstGeom prst="line">
              <a:avLst/>
            </a:prstGeom>
            <a:ln w="28575">
              <a:solidFill>
                <a:srgbClr val="F54B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05" name="组合 52"/>
          <p:cNvGrpSpPr/>
          <p:nvPr/>
        </p:nvGrpSpPr>
        <p:grpSpPr>
          <a:xfrm>
            <a:off x="3073400" y="1954213"/>
            <a:ext cx="615950" cy="508000"/>
            <a:chOff x="3072875" y="1903810"/>
            <a:chExt cx="616273" cy="507981"/>
          </a:xfrm>
        </p:grpSpPr>
        <p:grpSp>
          <p:nvGrpSpPr>
            <p:cNvPr id="8206" name="组合 13"/>
            <p:cNvGrpSpPr/>
            <p:nvPr/>
          </p:nvGrpSpPr>
          <p:grpSpPr>
            <a:xfrm>
              <a:off x="3074494" y="1903810"/>
              <a:ext cx="614654" cy="507981"/>
              <a:chOff x="2872085" y="1411307"/>
              <a:chExt cx="614654" cy="507981"/>
            </a:xfrm>
          </p:grpSpPr>
          <p:cxnSp>
            <p:nvCxnSpPr>
              <p:cNvPr id="8207" name="直接连接符 14"/>
              <p:cNvCxnSpPr/>
              <p:nvPr/>
            </p:nvCxnSpPr>
            <p:spPr>
              <a:xfrm>
                <a:off x="3184956" y="1411307"/>
                <a:ext cx="289076" cy="330188"/>
              </a:xfrm>
              <a:prstGeom prst="line">
                <a:avLst/>
              </a:prstGeom>
              <a:ln w="28575">
                <a:solidFill>
                  <a:srgbClr val="F54B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8" name="直接连接符 15"/>
              <p:cNvCxnSpPr/>
              <p:nvPr/>
            </p:nvCxnSpPr>
            <p:spPr>
              <a:xfrm>
                <a:off x="2872055" y="1800229"/>
                <a:ext cx="42884" cy="115884"/>
              </a:xfrm>
              <a:prstGeom prst="line">
                <a:avLst/>
              </a:prstGeom>
              <a:ln w="28575">
                <a:solidFill>
                  <a:srgbClr val="F54B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9" name="直接连接符 16"/>
              <p:cNvCxnSpPr/>
              <p:nvPr/>
            </p:nvCxnSpPr>
            <p:spPr>
              <a:xfrm flipH="1">
                <a:off x="2910175" y="1741495"/>
                <a:ext cx="576564" cy="177793"/>
              </a:xfrm>
              <a:prstGeom prst="line">
                <a:avLst/>
              </a:prstGeom>
              <a:noFill/>
              <a:ln w="28575">
                <a:solidFill>
                  <a:srgbClr val="F54B9C"/>
                </a:solidFill>
                <a:miter lim="800000"/>
              </a:ln>
            </p:spPr>
          </p:cxnSp>
        </p:grpSp>
        <p:cxnSp>
          <p:nvCxnSpPr>
            <p:cNvPr id="8210" name="直接连接符 50"/>
            <p:cNvCxnSpPr/>
            <p:nvPr/>
          </p:nvCxnSpPr>
          <p:spPr>
            <a:xfrm flipH="1">
              <a:off x="3072875" y="1914922"/>
              <a:ext cx="311313" cy="382574"/>
            </a:xfrm>
            <a:prstGeom prst="line">
              <a:avLst/>
            </a:prstGeom>
            <a:noFill/>
            <a:ln w="28575">
              <a:solidFill>
                <a:srgbClr val="F54B9C"/>
              </a:solidFill>
              <a:miter lim="800000"/>
            </a:ln>
          </p:spPr>
        </p:cxnSp>
      </p:grpSp>
      <p:grpSp>
        <p:nvGrpSpPr>
          <p:cNvPr id="8211" name="组合 68"/>
          <p:cNvGrpSpPr/>
          <p:nvPr/>
        </p:nvGrpSpPr>
        <p:grpSpPr>
          <a:xfrm>
            <a:off x="5919788" y="1425575"/>
            <a:ext cx="469900" cy="473075"/>
            <a:chOff x="5918994" y="1375548"/>
            <a:chExt cx="469900" cy="471534"/>
          </a:xfrm>
        </p:grpSpPr>
        <p:grpSp>
          <p:nvGrpSpPr>
            <p:cNvPr id="8212" name="组合 21"/>
            <p:cNvGrpSpPr/>
            <p:nvPr/>
          </p:nvGrpSpPr>
          <p:grpSpPr>
            <a:xfrm>
              <a:off x="5918994" y="1375548"/>
              <a:ext cx="469900" cy="471534"/>
              <a:chOff x="2481659" y="1479606"/>
              <a:chExt cx="469900" cy="471534"/>
            </a:xfrm>
          </p:grpSpPr>
          <p:cxnSp>
            <p:nvCxnSpPr>
              <p:cNvPr id="8213" name="直接连接符 22"/>
              <p:cNvCxnSpPr/>
              <p:nvPr/>
            </p:nvCxnSpPr>
            <p:spPr>
              <a:xfrm>
                <a:off x="2751534" y="1497012"/>
                <a:ext cx="200025" cy="409823"/>
              </a:xfrm>
              <a:prstGeom prst="line">
                <a:avLst/>
              </a:prstGeom>
              <a:ln w="28575">
                <a:solidFill>
                  <a:srgbClr val="F54B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14" name="直接连接符 23"/>
              <p:cNvCxnSpPr/>
              <p:nvPr/>
            </p:nvCxnSpPr>
            <p:spPr>
              <a:xfrm flipH="1">
                <a:off x="2481659" y="1479606"/>
                <a:ext cx="269875" cy="240514"/>
              </a:xfrm>
              <a:prstGeom prst="line">
                <a:avLst/>
              </a:prstGeom>
              <a:noFill/>
              <a:ln w="28575">
                <a:solidFill>
                  <a:srgbClr val="F54B9C"/>
                </a:solidFill>
                <a:miter lim="800000"/>
              </a:ln>
            </p:spPr>
          </p:cxnSp>
          <p:cxnSp>
            <p:nvCxnSpPr>
              <p:cNvPr id="8215" name="直接连接符 24"/>
              <p:cNvCxnSpPr/>
              <p:nvPr/>
            </p:nvCxnSpPr>
            <p:spPr>
              <a:xfrm flipH="1" flipV="1">
                <a:off x="2489596" y="1701132"/>
                <a:ext cx="61913" cy="250008"/>
              </a:xfrm>
              <a:prstGeom prst="line">
                <a:avLst/>
              </a:prstGeom>
              <a:noFill/>
              <a:ln w="28575">
                <a:solidFill>
                  <a:srgbClr val="F54B9C"/>
                </a:solidFill>
                <a:miter lim="800000"/>
              </a:ln>
            </p:spPr>
          </p:cxnSp>
        </p:grpSp>
        <p:cxnSp>
          <p:nvCxnSpPr>
            <p:cNvPr id="8216" name="直接连接符 58"/>
            <p:cNvCxnSpPr/>
            <p:nvPr/>
          </p:nvCxnSpPr>
          <p:spPr>
            <a:xfrm flipH="1">
              <a:off x="5996781" y="1802777"/>
              <a:ext cx="392113" cy="39559"/>
            </a:xfrm>
            <a:prstGeom prst="line">
              <a:avLst/>
            </a:prstGeom>
            <a:noFill/>
            <a:ln w="28575">
              <a:solidFill>
                <a:srgbClr val="F54B9C"/>
              </a:solidFill>
              <a:miter lim="800000"/>
            </a:ln>
          </p:spPr>
        </p:cxnSp>
      </p:grpSp>
      <p:grpSp>
        <p:nvGrpSpPr>
          <p:cNvPr id="8217" name="组合 69"/>
          <p:cNvGrpSpPr/>
          <p:nvPr/>
        </p:nvGrpSpPr>
        <p:grpSpPr>
          <a:xfrm>
            <a:off x="4829175" y="2524125"/>
            <a:ext cx="571500" cy="461963"/>
            <a:chOff x="4828584" y="2473553"/>
            <a:chExt cx="572091" cy="461271"/>
          </a:xfrm>
        </p:grpSpPr>
        <p:grpSp>
          <p:nvGrpSpPr>
            <p:cNvPr id="8218" name="组合 17"/>
            <p:cNvGrpSpPr/>
            <p:nvPr/>
          </p:nvGrpSpPr>
          <p:grpSpPr>
            <a:xfrm>
              <a:off x="4828584" y="2473553"/>
              <a:ext cx="572091" cy="461271"/>
              <a:chOff x="2519365" y="1500989"/>
              <a:chExt cx="572091" cy="461271"/>
            </a:xfrm>
          </p:grpSpPr>
          <p:cxnSp>
            <p:nvCxnSpPr>
              <p:cNvPr id="8219" name="直接连接符 18"/>
              <p:cNvCxnSpPr/>
              <p:nvPr/>
            </p:nvCxnSpPr>
            <p:spPr>
              <a:xfrm>
                <a:off x="2613125" y="1500989"/>
                <a:ext cx="478331" cy="115714"/>
              </a:xfrm>
              <a:prstGeom prst="line">
                <a:avLst/>
              </a:prstGeom>
              <a:ln w="28575">
                <a:solidFill>
                  <a:srgbClr val="F54B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20" name="直接连接符 19"/>
              <p:cNvCxnSpPr/>
              <p:nvPr/>
            </p:nvCxnSpPr>
            <p:spPr>
              <a:xfrm flipH="1">
                <a:off x="2524133" y="1500989"/>
                <a:ext cx="88992" cy="229843"/>
              </a:xfrm>
              <a:prstGeom prst="line">
                <a:avLst/>
              </a:prstGeom>
              <a:noFill/>
              <a:ln w="28575">
                <a:solidFill>
                  <a:srgbClr val="F54B9C"/>
                </a:solidFill>
                <a:miter lim="800000"/>
              </a:ln>
            </p:spPr>
          </p:cxnSp>
          <p:cxnSp>
            <p:nvCxnSpPr>
              <p:cNvPr id="8221" name="直接连接符 20"/>
              <p:cNvCxnSpPr/>
              <p:nvPr/>
            </p:nvCxnSpPr>
            <p:spPr>
              <a:xfrm flipH="1" flipV="1">
                <a:off x="2519365" y="1718151"/>
                <a:ext cx="376627" cy="244109"/>
              </a:xfrm>
              <a:prstGeom prst="line">
                <a:avLst/>
              </a:prstGeom>
              <a:noFill/>
              <a:ln w="28575">
                <a:solidFill>
                  <a:srgbClr val="F54B9C"/>
                </a:solidFill>
                <a:miter lim="800000"/>
              </a:ln>
            </p:spPr>
          </p:cxnSp>
        </p:grpSp>
        <p:cxnSp>
          <p:nvCxnSpPr>
            <p:cNvPr id="8222" name="直接连接符 66"/>
            <p:cNvCxnSpPr/>
            <p:nvPr/>
          </p:nvCxnSpPr>
          <p:spPr>
            <a:xfrm flipH="1">
              <a:off x="5208389" y="2576586"/>
              <a:ext cx="185929" cy="358238"/>
            </a:xfrm>
            <a:prstGeom prst="line">
              <a:avLst/>
            </a:prstGeom>
            <a:noFill/>
            <a:ln w="28575">
              <a:solidFill>
                <a:srgbClr val="F54B9C"/>
              </a:solidFill>
              <a:miter lim="800000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700" fill="hold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00" fill="hold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700" fill="hold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 fill="hold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70100" y="863600"/>
            <a:ext cx="5003800" cy="26384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grpSp>
        <p:nvGrpSpPr>
          <p:cNvPr id="9218" name="组合 83"/>
          <p:cNvGrpSpPr/>
          <p:nvPr/>
        </p:nvGrpSpPr>
        <p:grpSpPr>
          <a:xfrm>
            <a:off x="6249988" y="2287588"/>
            <a:ext cx="508000" cy="428625"/>
            <a:chOff x="6250781" y="2197915"/>
            <a:chExt cx="507206" cy="428788"/>
          </a:xfrm>
        </p:grpSpPr>
        <p:grpSp>
          <p:nvGrpSpPr>
            <p:cNvPr id="9219" name="组合 20"/>
            <p:cNvGrpSpPr/>
            <p:nvPr/>
          </p:nvGrpSpPr>
          <p:grpSpPr>
            <a:xfrm>
              <a:off x="6250781" y="2197915"/>
              <a:ext cx="507206" cy="428788"/>
              <a:chOff x="5856592" y="1419728"/>
              <a:chExt cx="507206" cy="428788"/>
            </a:xfrm>
          </p:grpSpPr>
          <p:grpSp>
            <p:nvGrpSpPr>
              <p:cNvPr id="9220" name="组合 21"/>
              <p:cNvGrpSpPr/>
              <p:nvPr/>
            </p:nvGrpSpPr>
            <p:grpSpPr>
              <a:xfrm>
                <a:off x="5856592" y="1419728"/>
                <a:ext cx="504825" cy="428788"/>
                <a:chOff x="2419257" y="1523786"/>
                <a:chExt cx="504825" cy="428788"/>
              </a:xfrm>
            </p:grpSpPr>
            <p:cxnSp>
              <p:nvCxnSpPr>
                <p:cNvPr id="9221" name="直接连接符 23"/>
                <p:cNvCxnSpPr/>
                <p:nvPr/>
              </p:nvCxnSpPr>
              <p:spPr>
                <a:xfrm>
                  <a:off x="2558739" y="1534902"/>
                  <a:ext cx="364555" cy="98462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22" name="直接连接符 24"/>
                <p:cNvCxnSpPr/>
                <p:nvPr/>
              </p:nvCxnSpPr>
              <p:spPr>
                <a:xfrm flipH="1">
                  <a:off x="2419257" y="1523786"/>
                  <a:ext cx="139482" cy="250920"/>
                </a:xfrm>
                <a:prstGeom prst="line">
                  <a:avLst/>
                </a:prstGeom>
                <a:noFill/>
                <a:ln w="31750">
                  <a:solidFill>
                    <a:srgbClr val="0000FF"/>
                  </a:solidFill>
                  <a:miter lim="800000"/>
                </a:ln>
              </p:spPr>
            </p:cxnSp>
            <p:cxnSp>
              <p:nvCxnSpPr>
                <p:cNvPr id="9223" name="直接连接符 25"/>
                <p:cNvCxnSpPr/>
                <p:nvPr/>
              </p:nvCxnSpPr>
              <p:spPr>
                <a:xfrm flipH="1" flipV="1">
                  <a:off x="2419257" y="1765178"/>
                  <a:ext cx="275793" cy="187396"/>
                </a:xfrm>
                <a:prstGeom prst="line">
                  <a:avLst/>
                </a:prstGeom>
                <a:noFill/>
                <a:ln w="31750">
                  <a:solidFill>
                    <a:srgbClr val="0000FF"/>
                  </a:solidFill>
                  <a:miter lim="800000"/>
                </a:ln>
              </p:spPr>
            </p:cxnSp>
          </p:grpSp>
          <p:cxnSp>
            <p:nvCxnSpPr>
              <p:cNvPr id="9224" name="直接连接符 22"/>
              <p:cNvCxnSpPr/>
              <p:nvPr/>
            </p:nvCxnSpPr>
            <p:spPr>
              <a:xfrm flipH="1">
                <a:off x="6114950" y="1754817"/>
                <a:ext cx="248848" cy="93699"/>
              </a:xfrm>
              <a:prstGeom prst="line">
                <a:avLst/>
              </a:prstGeom>
              <a:noFill/>
              <a:ln w="31750">
                <a:solidFill>
                  <a:srgbClr val="0000FF"/>
                </a:solidFill>
                <a:miter lim="800000"/>
              </a:ln>
            </p:spPr>
          </p:cxnSp>
        </p:grpSp>
        <p:cxnSp>
          <p:nvCxnSpPr>
            <p:cNvPr id="9225" name="直接连接符 42"/>
            <p:cNvCxnSpPr/>
            <p:nvPr/>
          </p:nvCxnSpPr>
          <p:spPr>
            <a:xfrm flipH="1">
              <a:off x="6754817" y="2302730"/>
              <a:ext cx="0" cy="242979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26" name="组合 81"/>
          <p:cNvGrpSpPr/>
          <p:nvPr/>
        </p:nvGrpSpPr>
        <p:grpSpPr>
          <a:xfrm>
            <a:off x="4348163" y="1866900"/>
            <a:ext cx="695325" cy="476250"/>
            <a:chOff x="4348164" y="1777574"/>
            <a:chExt cx="695324" cy="476289"/>
          </a:xfrm>
        </p:grpSpPr>
        <p:grpSp>
          <p:nvGrpSpPr>
            <p:cNvPr id="9227" name="组合 14"/>
            <p:cNvGrpSpPr/>
            <p:nvPr/>
          </p:nvGrpSpPr>
          <p:grpSpPr>
            <a:xfrm>
              <a:off x="4348164" y="1779955"/>
              <a:ext cx="691306" cy="473908"/>
              <a:chOff x="3013071" y="2032180"/>
              <a:chExt cx="691306" cy="473908"/>
            </a:xfrm>
          </p:grpSpPr>
          <p:grpSp>
            <p:nvGrpSpPr>
              <p:cNvPr id="9228" name="组合 15"/>
              <p:cNvGrpSpPr/>
              <p:nvPr/>
            </p:nvGrpSpPr>
            <p:grpSpPr>
              <a:xfrm>
                <a:off x="3015451" y="2032180"/>
                <a:ext cx="688926" cy="473908"/>
                <a:chOff x="2813042" y="1539677"/>
                <a:chExt cx="688926" cy="473908"/>
              </a:xfrm>
            </p:grpSpPr>
            <p:cxnSp>
              <p:nvCxnSpPr>
                <p:cNvPr id="9229" name="直接连接符 17"/>
                <p:cNvCxnSpPr/>
                <p:nvPr/>
              </p:nvCxnSpPr>
              <p:spPr>
                <a:xfrm flipV="1">
                  <a:off x="2869399" y="1538884"/>
                  <a:ext cx="615949" cy="79382"/>
                </a:xfrm>
                <a:prstGeom prst="line">
                  <a:avLst/>
                </a:prstGeom>
                <a:noFill/>
                <a:ln w="31750">
                  <a:solidFill>
                    <a:srgbClr val="0000FF"/>
                  </a:solidFill>
                  <a:miter lim="800000"/>
                </a:ln>
              </p:spPr>
            </p:cxnSp>
            <p:cxnSp>
              <p:nvCxnSpPr>
                <p:cNvPr id="9230" name="直接连接符 18"/>
                <p:cNvCxnSpPr/>
                <p:nvPr/>
              </p:nvCxnSpPr>
              <p:spPr>
                <a:xfrm>
                  <a:off x="2812249" y="1764327"/>
                  <a:ext cx="280988" cy="249258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31" name="直接连接符 19"/>
                <p:cNvCxnSpPr/>
                <p:nvPr/>
              </p:nvCxnSpPr>
              <p:spPr>
                <a:xfrm flipH="1">
                  <a:off x="3099587" y="1602389"/>
                  <a:ext cx="401636" cy="401670"/>
                </a:xfrm>
                <a:prstGeom prst="line">
                  <a:avLst/>
                </a:prstGeom>
                <a:noFill/>
                <a:ln w="31750">
                  <a:solidFill>
                    <a:srgbClr val="0000FF"/>
                  </a:solidFill>
                  <a:miter lim="800000"/>
                </a:ln>
              </p:spPr>
            </p:cxnSp>
          </p:grpSp>
          <p:cxnSp>
            <p:nvCxnSpPr>
              <p:cNvPr id="9232" name="直接连接符 16"/>
              <p:cNvCxnSpPr/>
              <p:nvPr/>
            </p:nvCxnSpPr>
            <p:spPr>
              <a:xfrm flipH="1">
                <a:off x="3013071" y="2094892"/>
                <a:ext cx="73025" cy="169876"/>
              </a:xfrm>
              <a:prstGeom prst="line">
                <a:avLst/>
              </a:prstGeom>
              <a:noFill/>
              <a:ln w="31750">
                <a:solidFill>
                  <a:srgbClr val="0000FF"/>
                </a:solidFill>
                <a:miter lim="800000"/>
              </a:ln>
            </p:spPr>
          </p:cxnSp>
        </p:grpSp>
        <p:cxnSp>
          <p:nvCxnSpPr>
            <p:cNvPr id="9233" name="直接连接符 66"/>
            <p:cNvCxnSpPr/>
            <p:nvPr/>
          </p:nvCxnSpPr>
          <p:spPr>
            <a:xfrm>
              <a:off x="5026025" y="1777574"/>
              <a:ext cx="17463" cy="63505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34" name="组合 80"/>
          <p:cNvGrpSpPr/>
          <p:nvPr/>
        </p:nvGrpSpPr>
        <p:grpSpPr>
          <a:xfrm>
            <a:off x="2413000" y="1736725"/>
            <a:ext cx="382588" cy="550863"/>
            <a:chOff x="2413271" y="1648347"/>
            <a:chExt cx="382438" cy="549568"/>
          </a:xfrm>
        </p:grpSpPr>
        <p:grpSp>
          <p:nvGrpSpPr>
            <p:cNvPr id="9235" name="组合 8"/>
            <p:cNvGrpSpPr/>
            <p:nvPr/>
          </p:nvGrpSpPr>
          <p:grpSpPr>
            <a:xfrm>
              <a:off x="2413271" y="1648347"/>
              <a:ext cx="382438" cy="549568"/>
              <a:chOff x="2886077" y="1672598"/>
              <a:chExt cx="382438" cy="549568"/>
            </a:xfrm>
          </p:grpSpPr>
          <p:grpSp>
            <p:nvGrpSpPr>
              <p:cNvPr id="9236" name="组合 9"/>
              <p:cNvGrpSpPr/>
              <p:nvPr/>
            </p:nvGrpSpPr>
            <p:grpSpPr>
              <a:xfrm>
                <a:off x="2886077" y="1681594"/>
                <a:ext cx="379961" cy="540572"/>
                <a:chOff x="2714626" y="1240888"/>
                <a:chExt cx="379961" cy="540572"/>
              </a:xfrm>
            </p:grpSpPr>
            <p:cxnSp>
              <p:nvCxnSpPr>
                <p:cNvPr id="9237" name="直接连接符 11"/>
                <p:cNvCxnSpPr/>
                <p:nvPr/>
              </p:nvCxnSpPr>
              <p:spPr>
                <a:xfrm flipV="1">
                  <a:off x="2714626" y="1241395"/>
                  <a:ext cx="330071" cy="161544"/>
                </a:xfrm>
                <a:prstGeom prst="line">
                  <a:avLst/>
                </a:prstGeom>
                <a:noFill/>
                <a:ln w="31750">
                  <a:solidFill>
                    <a:srgbClr val="0000FF"/>
                  </a:solidFill>
                  <a:miter lim="800000"/>
                </a:ln>
              </p:spPr>
            </p:cxnSp>
            <p:cxnSp>
              <p:nvCxnSpPr>
                <p:cNvPr id="9238" name="直接连接符 12"/>
                <p:cNvCxnSpPr/>
                <p:nvPr/>
              </p:nvCxnSpPr>
              <p:spPr>
                <a:xfrm flipH="1">
                  <a:off x="2719387" y="1402939"/>
                  <a:ext cx="0" cy="250235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39" name="直接连接符 13"/>
                <p:cNvCxnSpPr/>
                <p:nvPr/>
              </p:nvCxnSpPr>
              <p:spPr>
                <a:xfrm flipH="1">
                  <a:off x="2898704" y="1361761"/>
                  <a:ext cx="195186" cy="419699"/>
                </a:xfrm>
                <a:prstGeom prst="line">
                  <a:avLst/>
                </a:prstGeom>
                <a:noFill/>
                <a:ln w="31750">
                  <a:solidFill>
                    <a:srgbClr val="0000FF"/>
                  </a:solidFill>
                  <a:miter lim="800000"/>
                </a:ln>
              </p:spPr>
            </p:cxnSp>
          </p:grpSp>
          <p:cxnSp>
            <p:nvCxnSpPr>
              <p:cNvPr id="9240" name="直接连接符 10"/>
              <p:cNvCxnSpPr/>
              <p:nvPr/>
            </p:nvCxnSpPr>
            <p:spPr>
              <a:xfrm>
                <a:off x="3211387" y="1672598"/>
                <a:ext cx="57128" cy="131453"/>
              </a:xfrm>
              <a:prstGeom prst="line">
                <a:avLst/>
              </a:prstGeom>
              <a:ln w="317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241" name="直接连接符 78"/>
            <p:cNvCxnSpPr/>
            <p:nvPr/>
          </p:nvCxnSpPr>
          <p:spPr>
            <a:xfrm>
              <a:off x="2416445" y="2061711"/>
              <a:ext cx="180904" cy="136204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42" name="组合 84"/>
          <p:cNvGrpSpPr/>
          <p:nvPr/>
        </p:nvGrpSpPr>
        <p:grpSpPr>
          <a:xfrm>
            <a:off x="5227638" y="2101850"/>
            <a:ext cx="415925" cy="504825"/>
            <a:chOff x="5227725" y="2012874"/>
            <a:chExt cx="415838" cy="505690"/>
          </a:xfrm>
        </p:grpSpPr>
        <p:grpSp>
          <p:nvGrpSpPr>
            <p:cNvPr id="9243" name="组合 26"/>
            <p:cNvGrpSpPr/>
            <p:nvPr/>
          </p:nvGrpSpPr>
          <p:grpSpPr>
            <a:xfrm>
              <a:off x="5227725" y="2012874"/>
              <a:ext cx="415838" cy="505690"/>
              <a:chOff x="4826090" y="2447153"/>
              <a:chExt cx="415838" cy="505690"/>
            </a:xfrm>
          </p:grpSpPr>
          <p:grpSp>
            <p:nvGrpSpPr>
              <p:cNvPr id="9244" name="组合 27"/>
              <p:cNvGrpSpPr/>
              <p:nvPr/>
            </p:nvGrpSpPr>
            <p:grpSpPr>
              <a:xfrm>
                <a:off x="4826090" y="2447153"/>
                <a:ext cx="415838" cy="505690"/>
                <a:chOff x="2516871" y="1474589"/>
                <a:chExt cx="415838" cy="505690"/>
              </a:xfrm>
            </p:grpSpPr>
            <p:cxnSp>
              <p:nvCxnSpPr>
                <p:cNvPr id="9245" name="直接连接符 29"/>
                <p:cNvCxnSpPr/>
                <p:nvPr/>
              </p:nvCxnSpPr>
              <p:spPr>
                <a:xfrm>
                  <a:off x="2769230" y="1474589"/>
                  <a:ext cx="163479" cy="114496"/>
                </a:xfrm>
                <a:prstGeom prst="line">
                  <a:avLst/>
                </a:prstGeom>
                <a:ln w="3175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46" name="直接连接符 30"/>
                <p:cNvCxnSpPr/>
                <p:nvPr/>
              </p:nvCxnSpPr>
              <p:spPr>
                <a:xfrm flipH="1">
                  <a:off x="2516871" y="1480950"/>
                  <a:ext cx="252359" cy="225811"/>
                </a:xfrm>
                <a:prstGeom prst="line">
                  <a:avLst/>
                </a:prstGeom>
                <a:noFill/>
                <a:ln w="31750">
                  <a:solidFill>
                    <a:srgbClr val="0000FF"/>
                  </a:solidFill>
                  <a:miter lim="800000"/>
                </a:ln>
              </p:spPr>
            </p:cxnSp>
            <p:cxnSp>
              <p:nvCxnSpPr>
                <p:cNvPr id="9247" name="直接连接符 31"/>
                <p:cNvCxnSpPr/>
                <p:nvPr/>
              </p:nvCxnSpPr>
              <p:spPr>
                <a:xfrm flipH="1" flipV="1">
                  <a:off x="2596229" y="1948475"/>
                  <a:ext cx="136496" cy="31804"/>
                </a:xfrm>
                <a:prstGeom prst="line">
                  <a:avLst/>
                </a:prstGeom>
                <a:noFill/>
                <a:ln w="31750">
                  <a:solidFill>
                    <a:srgbClr val="0000FF"/>
                  </a:solidFill>
                  <a:miter lim="800000"/>
                </a:ln>
              </p:spPr>
            </p:cxnSp>
          </p:grpSp>
          <p:cxnSp>
            <p:nvCxnSpPr>
              <p:cNvPr id="9248" name="直接连接符 28"/>
              <p:cNvCxnSpPr/>
              <p:nvPr/>
            </p:nvCxnSpPr>
            <p:spPr>
              <a:xfrm flipH="1">
                <a:off x="5035596" y="2566420"/>
                <a:ext cx="198395" cy="370521"/>
              </a:xfrm>
              <a:prstGeom prst="line">
                <a:avLst/>
              </a:prstGeom>
              <a:noFill/>
              <a:ln w="31750">
                <a:solidFill>
                  <a:srgbClr val="0000FF"/>
                </a:solidFill>
                <a:miter lim="800000"/>
              </a:ln>
            </p:spPr>
          </p:cxnSp>
        </p:grpSp>
        <p:cxnSp>
          <p:nvCxnSpPr>
            <p:cNvPr id="9249" name="直接连接符 82"/>
            <p:cNvCxnSpPr/>
            <p:nvPr/>
          </p:nvCxnSpPr>
          <p:spPr>
            <a:xfrm flipH="1" flipV="1">
              <a:off x="5234074" y="2245046"/>
              <a:ext cx="79358" cy="241713"/>
            </a:xfrm>
            <a:prstGeom prst="line">
              <a:avLst/>
            </a:prstGeom>
            <a:noFill/>
            <a:ln w="31750">
              <a:solidFill>
                <a:srgbClr val="0000FF"/>
              </a:solidFill>
              <a:miter lim="800000"/>
            </a:ln>
          </p:spPr>
        </p:cxnSp>
      </p:grpSp>
      <p:grpSp>
        <p:nvGrpSpPr>
          <p:cNvPr id="9250" name="组合 1"/>
          <p:cNvGrpSpPr/>
          <p:nvPr/>
        </p:nvGrpSpPr>
        <p:grpSpPr>
          <a:xfrm>
            <a:off x="1657350" y="3675063"/>
            <a:ext cx="5829300" cy="812800"/>
            <a:chOff x="1657350" y="3557444"/>
            <a:chExt cx="5829300" cy="811356"/>
          </a:xfrm>
        </p:grpSpPr>
        <p:grpSp>
          <p:nvGrpSpPr>
            <p:cNvPr id="9251" name="组合 4"/>
            <p:cNvGrpSpPr/>
            <p:nvPr/>
          </p:nvGrpSpPr>
          <p:grpSpPr>
            <a:xfrm>
              <a:off x="1657350" y="3678479"/>
              <a:ext cx="4804607" cy="627835"/>
              <a:chOff x="1590675" y="3627452"/>
              <a:chExt cx="4805362" cy="628753"/>
            </a:xfrm>
          </p:grpSpPr>
          <p:sp>
            <p:nvSpPr>
              <p:cNvPr id="9252" name="对话气泡: 圆角矩形 6"/>
              <p:cNvSpPr/>
              <p:nvPr/>
            </p:nvSpPr>
            <p:spPr>
              <a:xfrm>
                <a:off x="1590675" y="3635159"/>
                <a:ext cx="4806118" cy="621621"/>
              </a:xfrm>
              <a:prstGeom prst="wedgeRoundRectCallout">
                <a:avLst>
                  <a:gd name="adj1" fmla="val 54824"/>
                  <a:gd name="adj2" fmla="val -12546"/>
                  <a:gd name="adj3" fmla="val 16667"/>
                </a:avLst>
              </a:prstGeom>
              <a:solidFill>
                <a:srgbClr val="EFF0FF"/>
              </a:solidFill>
              <a:ln w="12700">
                <a:solidFill>
                  <a:srgbClr val="6666FF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9253" name="文本框 15"/>
              <p:cNvSpPr txBox="1">
                <a:spLocks noChangeArrowheads="1"/>
              </p:cNvSpPr>
              <p:nvPr/>
            </p:nvSpPr>
            <p:spPr bwMode="auto">
              <a:xfrm>
                <a:off x="1590675" y="3627211"/>
                <a:ext cx="4806118" cy="62797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我找出的图形都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条边。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9254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6838557" y="3557444"/>
              <a:ext cx="648093" cy="81135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00" fill="hold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00" fill="hold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700" fill="hold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00" fill="hold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 fill="hold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1" name="组合 1"/>
          <p:cNvGrpSpPr/>
          <p:nvPr/>
        </p:nvGrpSpPr>
        <p:grpSpPr>
          <a:xfrm>
            <a:off x="5130800" y="758825"/>
            <a:ext cx="1306513" cy="1077913"/>
            <a:chOff x="3072875" y="1914173"/>
            <a:chExt cx="603634" cy="497618"/>
          </a:xfrm>
        </p:grpSpPr>
        <p:grpSp>
          <p:nvGrpSpPr>
            <p:cNvPr id="10242" name="组合 2"/>
            <p:cNvGrpSpPr/>
            <p:nvPr/>
          </p:nvGrpSpPr>
          <p:grpSpPr>
            <a:xfrm>
              <a:off x="3074494" y="1914173"/>
              <a:ext cx="602015" cy="497618"/>
              <a:chOff x="2872085" y="1421670"/>
              <a:chExt cx="602015" cy="497618"/>
            </a:xfrm>
          </p:grpSpPr>
          <p:cxnSp>
            <p:nvCxnSpPr>
              <p:cNvPr id="10243" name="直接连接符 4"/>
              <p:cNvCxnSpPr/>
              <p:nvPr/>
            </p:nvCxnSpPr>
            <p:spPr>
              <a:xfrm>
                <a:off x="3174117" y="1421670"/>
                <a:ext cx="299983" cy="3202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44" name="直接连接符 5"/>
              <p:cNvCxnSpPr/>
              <p:nvPr/>
            </p:nvCxnSpPr>
            <p:spPr>
              <a:xfrm>
                <a:off x="2871933" y="1800563"/>
                <a:ext cx="42540" cy="11579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45" name="直接连接符 6"/>
              <p:cNvCxnSpPr/>
              <p:nvPr/>
            </p:nvCxnSpPr>
            <p:spPr>
              <a:xfrm flipH="1">
                <a:off x="2910073" y="1746331"/>
                <a:ext cx="564027" cy="17295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</p:cxnSp>
        </p:grpSp>
        <p:cxnSp>
          <p:nvCxnSpPr>
            <p:cNvPr id="10246" name="直接连接符 3"/>
            <p:cNvCxnSpPr/>
            <p:nvPr/>
          </p:nvCxnSpPr>
          <p:spPr>
            <a:xfrm flipH="1">
              <a:off x="3072875" y="1914173"/>
              <a:ext cx="310252" cy="3825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</a:ln>
          </p:spPr>
        </p:cxnSp>
      </p:grpSp>
      <p:grpSp>
        <p:nvGrpSpPr>
          <p:cNvPr id="10247" name="组合 7"/>
          <p:cNvGrpSpPr/>
          <p:nvPr/>
        </p:nvGrpSpPr>
        <p:grpSpPr>
          <a:xfrm>
            <a:off x="7015163" y="854075"/>
            <a:ext cx="1000125" cy="982663"/>
            <a:chOff x="5926931" y="1393031"/>
            <a:chExt cx="461963" cy="454051"/>
          </a:xfrm>
        </p:grpSpPr>
        <p:grpSp>
          <p:nvGrpSpPr>
            <p:cNvPr id="10248" name="组合 8"/>
            <p:cNvGrpSpPr/>
            <p:nvPr/>
          </p:nvGrpSpPr>
          <p:grpSpPr>
            <a:xfrm>
              <a:off x="5926931" y="1393031"/>
              <a:ext cx="461963" cy="454051"/>
              <a:chOff x="2489596" y="1497089"/>
              <a:chExt cx="461963" cy="454051"/>
            </a:xfrm>
          </p:grpSpPr>
          <p:cxnSp>
            <p:nvCxnSpPr>
              <p:cNvPr id="10249" name="直接连接符 10"/>
              <p:cNvCxnSpPr/>
              <p:nvPr/>
            </p:nvCxnSpPr>
            <p:spPr>
              <a:xfrm>
                <a:off x="2751375" y="1497089"/>
                <a:ext cx="200184" cy="40930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50" name="直接连接符 11"/>
              <p:cNvCxnSpPr/>
              <p:nvPr/>
            </p:nvCxnSpPr>
            <p:spPr>
              <a:xfrm flipH="1">
                <a:off x="2489596" y="1497089"/>
                <a:ext cx="266178" cy="20465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</p:cxnSp>
          <p:cxnSp>
            <p:nvCxnSpPr>
              <p:cNvPr id="10251" name="直接连接符 12"/>
              <p:cNvCxnSpPr/>
              <p:nvPr/>
            </p:nvCxnSpPr>
            <p:spPr>
              <a:xfrm flipH="1" flipV="1">
                <a:off x="2489596" y="1701742"/>
                <a:ext cx="61595" cy="24939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miter lim="800000"/>
              </a:ln>
            </p:spPr>
          </p:cxnSp>
        </p:grpSp>
        <p:cxnSp>
          <p:nvCxnSpPr>
            <p:cNvPr id="10252" name="直接连接符 9"/>
            <p:cNvCxnSpPr/>
            <p:nvPr/>
          </p:nvCxnSpPr>
          <p:spPr>
            <a:xfrm flipH="1">
              <a:off x="5988526" y="1802337"/>
              <a:ext cx="400368" cy="447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</a:ln>
          </p:spPr>
        </p:cxnSp>
      </p:grpSp>
      <p:sp>
        <p:nvSpPr>
          <p:cNvPr id="10253" name="文本框 15"/>
          <p:cNvSpPr txBox="1">
            <a:spLocks noChangeArrowheads="1"/>
          </p:cNvSpPr>
          <p:nvPr/>
        </p:nvSpPr>
        <p:spPr bwMode="auto">
          <a:xfrm>
            <a:off x="701675" y="738188"/>
            <a:ext cx="4140200" cy="12176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457200" rtl="0" eaLnBrk="1" fontAlgn="base" latinLnBrk="1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像这样</a:t>
            </a:r>
            <a:r>
              <a:rPr kumimoji="0" lang="zh-CN" altLang="en-US" sz="3200" b="1" i="0" u="none" strike="noStrike" kern="1200" cap="none" spc="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kumimoji="0" lang="en-US" altLang="zh-CN" sz="3200" b="1" i="0" u="none" strike="noStrike" kern="1200" cap="none" spc="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条边的图形是四边形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0254" name="组合 22"/>
          <p:cNvGrpSpPr/>
          <p:nvPr/>
        </p:nvGrpSpPr>
        <p:grpSpPr>
          <a:xfrm>
            <a:off x="746125" y="2157413"/>
            <a:ext cx="6337300" cy="1006475"/>
            <a:chOff x="146049" y="1557170"/>
            <a:chExt cx="6336226" cy="1006809"/>
          </a:xfrm>
        </p:grpSpPr>
        <p:pic>
          <p:nvPicPr>
            <p:cNvPr id="10255" name="图片 6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146049" y="1557170"/>
              <a:ext cx="765175" cy="1006809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  <p:grpSp>
          <p:nvGrpSpPr>
            <p:cNvPr id="10256" name="组合 7"/>
            <p:cNvGrpSpPr/>
            <p:nvPr/>
          </p:nvGrpSpPr>
          <p:grpSpPr>
            <a:xfrm>
              <a:off x="1087437" y="1739198"/>
              <a:ext cx="5394838" cy="642158"/>
              <a:chOff x="1633538" y="2250018"/>
              <a:chExt cx="5394838" cy="642158"/>
            </a:xfrm>
          </p:grpSpPr>
          <p:sp>
            <p:nvSpPr>
              <p:cNvPr id="10257" name="对话气泡: 圆角矩形 25"/>
              <p:cNvSpPr/>
              <p:nvPr/>
            </p:nvSpPr>
            <p:spPr>
              <a:xfrm>
                <a:off x="1633378" y="2271257"/>
                <a:ext cx="5394998" cy="620918"/>
              </a:xfrm>
              <a:prstGeom prst="wedgeRoundRectCallout">
                <a:avLst>
                  <a:gd name="adj1" fmla="val -52593"/>
                  <a:gd name="adj2" fmla="val -9468"/>
                  <a:gd name="adj3" fmla="val 16667"/>
                </a:avLst>
              </a:prstGeom>
              <a:solidFill>
                <a:srgbClr val="E7FCFF"/>
              </a:solidFill>
              <a:ln w="12700">
                <a:solidFill>
                  <a:srgbClr val="00B0F0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10258" name="文本框 15"/>
              <p:cNvSpPr/>
              <p:nvPr/>
            </p:nvSpPr>
            <p:spPr>
              <a:xfrm>
                <a:off x="1633579" y="2250018"/>
                <a:ext cx="5394797" cy="62671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anchor="t" anchorCtr="0">
                <a:spAutoFit/>
              </a:bodyPr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lvl="0" eaLnBrk="1" hangingPunct="1">
                  <a:lnSpc>
                    <a:spcPct val="120000"/>
                  </a:lnSpc>
                </a:pPr>
                <a:r>
                  <a:rPr lang="zh-CN" altLang="en-US" sz="3200" b="1" dirty="0">
                    <a:latin typeface="Times New Roman" panose="02020603050405020304" pitchFamily="18" charset="0"/>
                    <a:ea typeface="楷体" panose="02010609060101010101" pitchFamily="49" charset="-122"/>
                  </a:rPr>
                  <a:t>长方形和正方形都是几边形？</a:t>
                </a:r>
                <a:endParaRPr lang="zh-CN" altLang="en-US" sz="3200" b="1" dirty="0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p:grpSp>
      </p:grpSp>
      <p:grpSp>
        <p:nvGrpSpPr>
          <p:cNvPr id="10259" name="组合 33"/>
          <p:cNvGrpSpPr/>
          <p:nvPr/>
        </p:nvGrpSpPr>
        <p:grpSpPr>
          <a:xfrm>
            <a:off x="1509713" y="3306763"/>
            <a:ext cx="6918325" cy="1287462"/>
            <a:chOff x="1687847" y="3283963"/>
            <a:chExt cx="6918187" cy="1287981"/>
          </a:xfrm>
        </p:grpSpPr>
        <p:grpSp>
          <p:nvGrpSpPr>
            <p:cNvPr id="10260" name="组合 29"/>
            <p:cNvGrpSpPr/>
            <p:nvPr/>
          </p:nvGrpSpPr>
          <p:grpSpPr>
            <a:xfrm>
              <a:off x="1687847" y="3350665"/>
              <a:ext cx="5991105" cy="1220327"/>
              <a:chOff x="1840246" y="2632252"/>
              <a:chExt cx="5991105" cy="1220327"/>
            </a:xfrm>
          </p:grpSpPr>
          <p:sp>
            <p:nvSpPr>
              <p:cNvPr id="10261" name="对话气泡: 圆角矩形 27"/>
              <p:cNvSpPr/>
              <p:nvPr/>
            </p:nvSpPr>
            <p:spPr>
              <a:xfrm>
                <a:off x="1840246" y="2632252"/>
                <a:ext cx="5991105" cy="1218103"/>
              </a:xfrm>
              <a:prstGeom prst="wedgeRoundRectCallout">
                <a:avLst>
                  <a:gd name="adj1" fmla="val 52449"/>
                  <a:gd name="adj2" fmla="val -15722"/>
                  <a:gd name="adj3" fmla="val 16667"/>
                </a:avLst>
              </a:prstGeom>
              <a:solidFill>
                <a:srgbClr val="FFEFEF"/>
              </a:solidFill>
              <a:ln w="12700">
                <a:solidFill>
                  <a:srgbClr val="FF9F9F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10262" name="文本框 15"/>
              <p:cNvSpPr txBox="1">
                <a:spLocks noChangeArrowheads="1"/>
              </p:cNvSpPr>
              <p:nvPr/>
            </p:nvSpPr>
            <p:spPr bwMode="auto">
              <a:xfrm>
                <a:off x="1840246" y="2634475"/>
                <a:ext cx="5991105" cy="12181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长方形、正方形都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4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条边，它们都是四边形。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0263" name="图片 31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862437" y="3283963"/>
              <a:ext cx="743597" cy="1287981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 fill="hold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 fill="hold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 fill="hold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 fill="hold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3181357" y="345514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265" name="文本框 1"/>
          <p:cNvSpPr/>
          <p:nvPr/>
        </p:nvSpPr>
        <p:spPr>
          <a:xfrm>
            <a:off x="542925" y="641350"/>
            <a:ext cx="6988175" cy="623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下面的图形各有几条边？是几边形呢？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266" name="组合 28"/>
          <p:cNvGrpSpPr/>
          <p:nvPr/>
        </p:nvGrpSpPr>
        <p:grpSpPr>
          <a:xfrm>
            <a:off x="674688" y="1589088"/>
            <a:ext cx="1444625" cy="1247775"/>
            <a:chOff x="774177" y="1416844"/>
            <a:chExt cx="1638029" cy="1414463"/>
          </a:xfrm>
        </p:grpSpPr>
        <p:cxnSp>
          <p:nvCxnSpPr>
            <p:cNvPr id="11267" name="直接连接符 5"/>
            <p:cNvCxnSpPr/>
            <p:nvPr/>
          </p:nvCxnSpPr>
          <p:spPr>
            <a:xfrm flipH="1">
              <a:off x="774177" y="1416844"/>
              <a:ext cx="856815" cy="1034753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68" name="直接连接符 7"/>
            <p:cNvCxnSpPr/>
            <p:nvPr/>
          </p:nvCxnSpPr>
          <p:spPr>
            <a:xfrm flipH="1" flipV="1">
              <a:off x="774177" y="2451597"/>
              <a:ext cx="133202" cy="377910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69" name="直接连接符 11"/>
            <p:cNvCxnSpPr/>
            <p:nvPr/>
          </p:nvCxnSpPr>
          <p:spPr>
            <a:xfrm flipV="1">
              <a:off x="907379" y="2340023"/>
              <a:ext cx="1504827" cy="491284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70" name="直接连接符 14"/>
            <p:cNvCxnSpPr/>
            <p:nvPr/>
          </p:nvCxnSpPr>
          <p:spPr>
            <a:xfrm>
              <a:off x="1630992" y="1416844"/>
              <a:ext cx="781214" cy="923179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71" name="组合 27"/>
          <p:cNvGrpSpPr/>
          <p:nvPr/>
        </p:nvGrpSpPr>
        <p:grpSpPr>
          <a:xfrm>
            <a:off x="2403475" y="1763713"/>
            <a:ext cx="1138238" cy="1073150"/>
            <a:chOff x="2967037" y="1590576"/>
            <a:chExt cx="1138238" cy="1074043"/>
          </a:xfrm>
        </p:grpSpPr>
        <p:cxnSp>
          <p:nvCxnSpPr>
            <p:cNvPr id="11272" name="直接连接符 17"/>
            <p:cNvCxnSpPr/>
            <p:nvPr/>
          </p:nvCxnSpPr>
          <p:spPr>
            <a:xfrm>
              <a:off x="2967037" y="2076755"/>
              <a:ext cx="758825" cy="587864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73" name="直接连接符 19"/>
            <p:cNvCxnSpPr/>
            <p:nvPr/>
          </p:nvCxnSpPr>
          <p:spPr>
            <a:xfrm flipH="1">
              <a:off x="3727450" y="2370687"/>
              <a:ext cx="377825" cy="293932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74" name="直接连接符 22"/>
            <p:cNvCxnSpPr/>
            <p:nvPr/>
          </p:nvCxnSpPr>
          <p:spPr>
            <a:xfrm flipH="1">
              <a:off x="2967037" y="1593754"/>
              <a:ext cx="1138238" cy="487768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75" name="直接连接符 24"/>
            <p:cNvCxnSpPr/>
            <p:nvPr/>
          </p:nvCxnSpPr>
          <p:spPr>
            <a:xfrm flipH="1">
              <a:off x="4105275" y="1590576"/>
              <a:ext cx="0" cy="780111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76" name="组合 37"/>
          <p:cNvGrpSpPr/>
          <p:nvPr/>
        </p:nvGrpSpPr>
        <p:grpSpPr>
          <a:xfrm>
            <a:off x="3824288" y="1544638"/>
            <a:ext cx="4792662" cy="1217612"/>
            <a:chOff x="3823617" y="1371734"/>
            <a:chExt cx="4793499" cy="1217641"/>
          </a:xfrm>
        </p:grpSpPr>
        <p:grpSp>
          <p:nvGrpSpPr>
            <p:cNvPr id="11277" name="组合 31"/>
            <p:cNvGrpSpPr/>
            <p:nvPr/>
          </p:nvGrpSpPr>
          <p:grpSpPr>
            <a:xfrm>
              <a:off x="3823617" y="1371734"/>
              <a:ext cx="4050405" cy="1217641"/>
              <a:chOff x="1498365" y="3627452"/>
              <a:chExt cx="4050405" cy="1217641"/>
            </a:xfrm>
          </p:grpSpPr>
          <p:sp>
            <p:nvSpPr>
              <p:cNvPr id="11278" name="对话气泡: 圆角矩形 32"/>
              <p:cNvSpPr/>
              <p:nvPr/>
            </p:nvSpPr>
            <p:spPr>
              <a:xfrm>
                <a:off x="1498365" y="3635389"/>
                <a:ext cx="4050419" cy="1209704"/>
              </a:xfrm>
              <a:prstGeom prst="wedgeRoundRectCallout">
                <a:avLst>
                  <a:gd name="adj1" fmla="val 53648"/>
                  <a:gd name="adj2" fmla="val -19380"/>
                  <a:gd name="adj3" fmla="val 16667"/>
                </a:avLst>
              </a:prstGeom>
              <a:solidFill>
                <a:srgbClr val="FFFFEF"/>
              </a:solidFill>
              <a:ln w="12700">
                <a:solidFill>
                  <a:srgbClr val="FFC000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11279" name="文本框 15"/>
              <p:cNvSpPr txBox="1">
                <a:spLocks noChangeArrowheads="1"/>
              </p:cNvSpPr>
              <p:nvPr/>
            </p:nvSpPr>
            <p:spPr bwMode="auto">
              <a:xfrm>
                <a:off x="1590456" y="3627452"/>
                <a:ext cx="3958328" cy="1217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这两个图形各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5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条边，是五边形。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1280" name="图片 36"/>
            <p:cNvPicPr>
              <a:picLocks noChangeAspect="1"/>
            </p:cNvPicPr>
            <p:nvPr/>
          </p:nvPicPr>
          <p:blipFill>
            <a:blip r:embed="rId23" cstate="email"/>
            <a:stretch>
              <a:fillRect/>
            </a:stretch>
          </p:blipFill>
          <p:spPr>
            <a:xfrm flipH="1">
              <a:off x="7966332" y="1836081"/>
              <a:ext cx="650784" cy="735669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  <p:grpSp>
        <p:nvGrpSpPr>
          <p:cNvPr id="11281" name="组合 71"/>
          <p:cNvGrpSpPr/>
          <p:nvPr/>
        </p:nvGrpSpPr>
        <p:grpSpPr>
          <a:xfrm>
            <a:off x="5921375" y="3175000"/>
            <a:ext cx="852488" cy="1249363"/>
            <a:chOff x="5806589" y="2963380"/>
            <a:chExt cx="851386" cy="1249051"/>
          </a:xfrm>
        </p:grpSpPr>
        <p:cxnSp>
          <p:nvCxnSpPr>
            <p:cNvPr id="11282" name="直接连接符 46"/>
            <p:cNvCxnSpPr/>
            <p:nvPr/>
          </p:nvCxnSpPr>
          <p:spPr>
            <a:xfrm flipH="1">
              <a:off x="5806589" y="3334762"/>
              <a:ext cx="0" cy="565009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3" name="直接连接符 48"/>
            <p:cNvCxnSpPr/>
            <p:nvPr/>
          </p:nvCxnSpPr>
          <p:spPr>
            <a:xfrm flipH="1" flipV="1">
              <a:off x="5806589" y="3899771"/>
              <a:ext cx="409046" cy="312660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84" name="直接连接符 51"/>
            <p:cNvCxnSpPr/>
            <p:nvPr/>
          </p:nvCxnSpPr>
          <p:spPr>
            <a:xfrm flipV="1">
              <a:off x="6210879" y="3283975"/>
              <a:ext cx="447096" cy="926868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85" name="直接连接符 54"/>
            <p:cNvCxnSpPr/>
            <p:nvPr/>
          </p:nvCxnSpPr>
          <p:spPr>
            <a:xfrm flipH="1">
              <a:off x="5806589" y="2963380"/>
              <a:ext cx="727721" cy="371382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86" name="直接连接符 57"/>
            <p:cNvCxnSpPr/>
            <p:nvPr/>
          </p:nvCxnSpPr>
          <p:spPr>
            <a:xfrm>
              <a:off x="6531139" y="2968142"/>
              <a:ext cx="126836" cy="319007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87" name="组合 72"/>
          <p:cNvGrpSpPr/>
          <p:nvPr/>
        </p:nvGrpSpPr>
        <p:grpSpPr>
          <a:xfrm>
            <a:off x="7219950" y="3155950"/>
            <a:ext cx="1338263" cy="1268413"/>
            <a:chOff x="7219414" y="2921535"/>
            <a:chExt cx="1338798" cy="1267084"/>
          </a:xfrm>
        </p:grpSpPr>
        <p:cxnSp>
          <p:nvCxnSpPr>
            <p:cNvPr id="11288" name="直接连接符 60"/>
            <p:cNvCxnSpPr/>
            <p:nvPr/>
          </p:nvCxnSpPr>
          <p:spPr>
            <a:xfrm>
              <a:off x="7219414" y="3406801"/>
              <a:ext cx="262043" cy="781818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89" name="直接连接符 62"/>
            <p:cNvCxnSpPr/>
            <p:nvPr/>
          </p:nvCxnSpPr>
          <p:spPr>
            <a:xfrm flipH="1">
              <a:off x="8291405" y="3406801"/>
              <a:ext cx="266807" cy="781818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90" name="直接连接符 65"/>
            <p:cNvCxnSpPr/>
            <p:nvPr/>
          </p:nvCxnSpPr>
          <p:spPr>
            <a:xfrm flipH="1">
              <a:off x="7476692" y="4188619"/>
              <a:ext cx="814714" cy="0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91" name="直接连接符 68"/>
            <p:cNvCxnSpPr/>
            <p:nvPr/>
          </p:nvCxnSpPr>
          <p:spPr>
            <a:xfrm flipH="1">
              <a:off x="7219414" y="2924707"/>
              <a:ext cx="670193" cy="482094"/>
            </a:xfrm>
            <a:prstGeom prst="line">
              <a:avLst/>
            </a:prstGeom>
            <a:noFill/>
            <a:ln w="19050">
              <a:solidFill>
                <a:srgbClr val="00B0F0"/>
              </a:solidFill>
              <a:miter lim="800000"/>
            </a:ln>
          </p:spPr>
        </p:cxnSp>
        <p:cxnSp>
          <p:nvCxnSpPr>
            <p:cNvPr id="11292" name="直接连接符 70"/>
            <p:cNvCxnSpPr/>
            <p:nvPr/>
          </p:nvCxnSpPr>
          <p:spPr>
            <a:xfrm>
              <a:off x="7888019" y="2921535"/>
              <a:ext cx="670193" cy="480509"/>
            </a:xfrm>
            <a:prstGeom prst="line">
              <a:avLst/>
            </a:prstGeom>
            <a:ln w="190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93" name="组合 1"/>
          <p:cNvGrpSpPr/>
          <p:nvPr/>
        </p:nvGrpSpPr>
        <p:grpSpPr>
          <a:xfrm>
            <a:off x="523875" y="3289300"/>
            <a:ext cx="4951413" cy="1217613"/>
            <a:chOff x="523678" y="3200400"/>
            <a:chExt cx="4951610" cy="1217613"/>
          </a:xfrm>
        </p:grpSpPr>
        <p:grpSp>
          <p:nvGrpSpPr>
            <p:cNvPr id="11294" name="组合 39"/>
            <p:cNvGrpSpPr/>
            <p:nvPr/>
          </p:nvGrpSpPr>
          <p:grpSpPr>
            <a:xfrm>
              <a:off x="1423777" y="3200400"/>
              <a:ext cx="4051511" cy="1217613"/>
              <a:chOff x="1498365" y="3627452"/>
              <a:chExt cx="4050405" cy="1217641"/>
            </a:xfrm>
          </p:grpSpPr>
          <p:sp>
            <p:nvSpPr>
              <p:cNvPr id="11295" name="对话气泡: 圆角矩形 41"/>
              <p:cNvSpPr/>
              <p:nvPr/>
            </p:nvSpPr>
            <p:spPr>
              <a:xfrm>
                <a:off x="1498576" y="3635390"/>
                <a:ext cx="4050194" cy="1209703"/>
              </a:xfrm>
              <a:prstGeom prst="wedgeRoundRectCallout">
                <a:avLst>
                  <a:gd name="adj1" fmla="val -53838"/>
                  <a:gd name="adj2" fmla="val -9801"/>
                  <a:gd name="adj3" fmla="val 16667"/>
                </a:avLst>
              </a:prstGeom>
              <a:solidFill>
                <a:srgbClr val="FFEFEF"/>
              </a:solidFill>
              <a:ln w="12700">
                <a:solidFill>
                  <a:srgbClr val="FF9F9F"/>
                </a:solidFill>
                <a:miter lim="800000"/>
              </a:ln>
            </p:spPr>
            <p:txBody>
              <a:bodyPr anchor="ctr" anchorCtr="0"/>
              <a:lstStyle>
                <a:defPPr>
                  <a:defRPr lang="en-US"/>
                </a:defPPr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en-US" altLang="en-US" sz="1800" b="0" i="0" u="none" baseline="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</a:lstStyle>
              <a:p>
                <a:pPr marL="0" marR="0" lvl="0" indent="0" algn="ctr">
                  <a:buClrTx/>
                  <a:buFontTx/>
                </a:pPr>
                <a:endParaRPr lang="zh-CN" altLang="en-US" sz="1800">
                  <a:solidFill>
                    <a:srgbClr val="FFFFFF"/>
                  </a:solidFill>
                  <a:ea typeface="等线" panose="02010600030101010101" pitchFamily="2" charset="-122"/>
                </a:endParaRPr>
              </a:p>
            </p:txBody>
          </p:sp>
          <p:sp>
            <p:nvSpPr>
              <p:cNvPr id="11296" name="文本框 15"/>
              <p:cNvSpPr txBox="1">
                <a:spLocks noChangeArrowheads="1"/>
              </p:cNvSpPr>
              <p:nvPr/>
            </p:nvSpPr>
            <p:spPr bwMode="auto">
              <a:xfrm>
                <a:off x="1590626" y="3627452"/>
                <a:ext cx="3958144" cy="12176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base" latinLnBrk="1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这两个图形各</a:t>
                </a:r>
                <a:r>
                  <a:rPr kumimoji="0" lang="zh-CN" altLang="en-US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kumimoji="0" lang="en-US" altLang="zh-CN" sz="3200" b="1" i="0" u="none" strike="noStrike" kern="1200" cap="none" spc="30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kumimoji="0" lang="zh-CN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条边，是六边形。</a:t>
                </a:r>
                <a:endPara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1297" name="图片 6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>
              <a:off x="523678" y="3497415"/>
              <a:ext cx="648093" cy="811356"/>
            </a:xfrm>
            <a:prstGeom prst="rect">
              <a:avLst/>
            </a:prstGeom>
            <a:noFill/>
            <a:ln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 fill="hold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 fill="hold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 fill="hold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 fill="hold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 fill="hold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89" name="组合 18"/>
          <p:cNvGrpSpPr/>
          <p:nvPr/>
        </p:nvGrpSpPr>
        <p:grpSpPr>
          <a:xfrm>
            <a:off x="320675" y="414338"/>
            <a:ext cx="2470150" cy="635000"/>
            <a:chOff x="614476" y="579354"/>
            <a:chExt cx="2470174" cy="634968"/>
          </a:xfrm>
        </p:grpSpPr>
        <p:grpSp>
          <p:nvGrpSpPr>
            <p:cNvPr id="12290" name="组合 16"/>
            <p:cNvGrpSpPr/>
            <p:nvPr/>
          </p:nvGrpSpPr>
          <p:grpSpPr>
            <a:xfrm>
              <a:off x="621791" y="621791"/>
              <a:ext cx="2417781" cy="592531"/>
              <a:chOff x="621791" y="621791"/>
              <a:chExt cx="2417781" cy="592531"/>
            </a:xfrm>
          </p:grpSpPr>
          <p:grpSp>
            <p:nvGrpSpPr>
              <p:cNvPr id="12291" name="组合 13"/>
              <p:cNvGrpSpPr/>
              <p:nvPr/>
            </p:nvGrpSpPr>
            <p:grpSpPr>
              <a:xfrm>
                <a:off x="621791" y="621791"/>
                <a:ext cx="662475" cy="592531"/>
                <a:chOff x="621791" y="621791"/>
                <a:chExt cx="662475" cy="592531"/>
              </a:xfrm>
            </p:grpSpPr>
            <p:sp>
              <p:nvSpPr>
                <p:cNvPr id="12292" name="七边形 9"/>
                <p:cNvSpPr/>
                <p:nvPr/>
              </p:nvSpPr>
              <p:spPr>
                <a:xfrm>
                  <a:off x="622414" y="622214"/>
                  <a:ext cx="592142" cy="592108"/>
                </a:xfrm>
                <a:prstGeom prst="heptagon">
                  <a:avLst/>
                </a:prstGeom>
                <a:solidFill>
                  <a:srgbClr val="CCFFCC"/>
                </a:solidFill>
                <a:ln>
                  <a:noFill/>
                </a:ln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  <p:sp>
              <p:nvSpPr>
                <p:cNvPr id="12293" name="梯形 10"/>
                <p:cNvSpPr/>
                <p:nvPr/>
              </p:nvSpPr>
              <p:spPr>
                <a:xfrm rot="1560000">
                  <a:off x="709727" y="684124"/>
                  <a:ext cx="574680" cy="196840"/>
                </a:xfrm>
                <a:prstGeom prst="trapezoid">
                  <a:avLst>
                    <a:gd name="adj" fmla="val 73767"/>
                  </a:avLst>
                </a:prstGeom>
                <a:solidFill>
                  <a:schemeClr val="bg1"/>
                </a:solidFill>
                <a:ln>
                  <a:solidFill>
                    <a:srgbClr val="CCFFC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marL="0" marR="0" lvl="0" indent="0" algn="ctr" defTabSz="4572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/>
                    <a:uLnTx/>
                    <a:uFillTx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</a:endParaRPr>
                </a:p>
              </p:txBody>
            </p:sp>
          </p:grpSp>
          <p:grpSp>
            <p:nvGrpSpPr>
              <p:cNvPr id="12294" name="组合 14"/>
              <p:cNvGrpSpPr/>
              <p:nvPr/>
            </p:nvGrpSpPr>
            <p:grpSpPr>
              <a:xfrm>
                <a:off x="1214562" y="1133363"/>
                <a:ext cx="1825010" cy="30161"/>
                <a:chOff x="1214562" y="1133363"/>
                <a:chExt cx="1825010" cy="30161"/>
              </a:xfrm>
            </p:grpSpPr>
            <p:cxnSp>
              <p:nvCxnSpPr>
                <p:cNvPr id="12295" name="直接连接符 7"/>
                <p:cNvCxnSpPr/>
                <p:nvPr/>
              </p:nvCxnSpPr>
              <p:spPr>
                <a:xfrm>
                  <a:off x="1214557" y="1133363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96" name="直接连接符 8"/>
                <p:cNvCxnSpPr/>
                <p:nvPr/>
              </p:nvCxnSpPr>
              <p:spPr>
                <a:xfrm>
                  <a:off x="1214557" y="1163524"/>
                  <a:ext cx="1825642" cy="0"/>
                </a:xfrm>
                <a:prstGeom prst="line">
                  <a:avLst/>
                </a:prstGeom>
                <a:ln w="9525" cmpd="sng">
                  <a:solidFill>
                    <a:srgbClr val="33CC33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297" name="文本框 1"/>
            <p:cNvSpPr txBox="1">
              <a:spLocks noChangeArrowheads="1"/>
            </p:cNvSpPr>
            <p:nvPr/>
          </p:nvSpPr>
          <p:spPr bwMode="auto">
            <a:xfrm>
              <a:off x="1206620" y="579354"/>
              <a:ext cx="1878030" cy="58417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随堂练习</a:t>
              </a:r>
              <a:endParaRPr kumimoji="0" lang="zh-CN" altLang="en-US" sz="3200" b="1" i="0" u="none" strike="noStrike" kern="1200" cap="none" spc="0" normalizeH="0" baseline="0" noProof="0"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12298" name="文本框 1"/>
            <p:cNvSpPr txBox="1">
              <a:spLocks noChangeArrowheads="1"/>
            </p:cNvSpPr>
            <p:nvPr/>
          </p:nvSpPr>
          <p:spPr bwMode="auto">
            <a:xfrm>
              <a:off x="614476" y="625389"/>
              <a:ext cx="600081" cy="58575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三</a:t>
              </a:r>
              <a:endPara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</p:grpSp>
      <p:sp>
        <p:nvSpPr>
          <p:cNvPr id="12299" name="文本框 1"/>
          <p:cNvSpPr/>
          <p:nvPr/>
        </p:nvSpPr>
        <p:spPr>
          <a:xfrm>
            <a:off x="414338" y="1200150"/>
            <a:ext cx="3743325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/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（教科书第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13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页 想想做做）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00" name="组合 52"/>
          <p:cNvGrpSpPr/>
          <p:nvPr/>
        </p:nvGrpSpPr>
        <p:grpSpPr>
          <a:xfrm>
            <a:off x="558800" y="1719263"/>
            <a:ext cx="7761288" cy="2617787"/>
            <a:chOff x="558934" y="1131346"/>
            <a:chExt cx="7761756" cy="2617760"/>
          </a:xfrm>
        </p:grpSpPr>
        <p:sp>
          <p:nvSpPr>
            <p:cNvPr id="12301" name="文本框 1"/>
            <p:cNvSpPr/>
            <p:nvPr/>
          </p:nvSpPr>
          <p:spPr>
            <a:xfrm>
              <a:off x="558934" y="1131346"/>
              <a:ext cx="6987717" cy="65017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en-US" altLang="zh-CN" sz="3200" b="1">
                  <a:latin typeface="Times New Roman" panose="02020603050405020304" pitchFamily="18" charset="0"/>
                  <a:ea typeface="黑体" panose="02010609060101010101" pitchFamily="49" charset="-122"/>
                </a:rPr>
                <a:t>1. </a:t>
              </a:r>
              <a:r>
                <a:rPr lang="zh-CN" altLang="en-US" sz="3200" b="1">
                  <a:latin typeface="Times New Roman" panose="02020603050405020304" pitchFamily="18" charset="0"/>
                  <a:ea typeface="黑体" panose="02010609060101010101" pitchFamily="49" charset="-122"/>
                </a:rPr>
                <a:t>在四边形下面的</a:t>
              </a:r>
              <a:r>
                <a:rPr lang="en-US" altLang="zh-CN" sz="3200" b="1">
                  <a:solidFill>
                    <a:srgbClr val="F54B9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   )</a:t>
              </a:r>
              <a:r>
                <a:rPr lang="zh-CN" altLang="en-US" sz="3200" b="1">
                  <a:latin typeface="Times New Roman" panose="02020603050405020304" pitchFamily="18" charset="0"/>
                  <a:ea typeface="黑体" panose="02010609060101010101" pitchFamily="49" charset="-122"/>
                </a:rPr>
                <a:t>里画“</a:t>
              </a:r>
              <a:r>
                <a:rPr lang="zh-CN" altLang="en-US" sz="32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√</a:t>
              </a:r>
              <a:r>
                <a:rPr lang="zh-CN" altLang="en-US" sz="3200" b="1">
                  <a:latin typeface="Times New Roman" panose="02020603050405020304" pitchFamily="18" charset="0"/>
                  <a:ea typeface="黑体" panose="02010609060101010101" pitchFamily="49" charset="-122"/>
                </a:rPr>
                <a:t>”。</a:t>
              </a:r>
              <a:endPara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grpSp>
          <p:nvGrpSpPr>
            <p:cNvPr id="12302" name="组合 24"/>
            <p:cNvGrpSpPr/>
            <p:nvPr/>
          </p:nvGrpSpPr>
          <p:grpSpPr>
            <a:xfrm>
              <a:off x="837766" y="2078184"/>
              <a:ext cx="1664572" cy="888749"/>
              <a:chOff x="907256" y="1823832"/>
              <a:chExt cx="1886939" cy="1007475"/>
            </a:xfrm>
          </p:grpSpPr>
          <p:cxnSp>
            <p:nvCxnSpPr>
              <p:cNvPr id="12303" name="直接连接符 25"/>
              <p:cNvCxnSpPr/>
              <p:nvPr/>
            </p:nvCxnSpPr>
            <p:spPr>
              <a:xfrm>
                <a:off x="1631413" y="1823041"/>
                <a:ext cx="1022241" cy="250137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04" name="直接连接符 26"/>
              <p:cNvCxnSpPr/>
              <p:nvPr/>
            </p:nvCxnSpPr>
            <p:spPr>
              <a:xfrm flipV="1">
                <a:off x="907926" y="1824840"/>
                <a:ext cx="723487" cy="1004150"/>
              </a:xfrm>
              <a:prstGeom prst="line">
                <a:avLst/>
              </a:prstGeom>
              <a:noFill/>
              <a:ln w="1270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2305" name="直接连接符 27"/>
              <p:cNvCxnSpPr/>
              <p:nvPr/>
            </p:nvCxnSpPr>
            <p:spPr>
              <a:xfrm flipV="1">
                <a:off x="907926" y="2828990"/>
                <a:ext cx="1886106" cy="1800"/>
              </a:xfrm>
              <a:prstGeom prst="line">
                <a:avLst/>
              </a:prstGeom>
              <a:noFill/>
              <a:ln w="1270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2306" name="直接连接符 28"/>
              <p:cNvCxnSpPr/>
              <p:nvPr/>
            </p:nvCxnSpPr>
            <p:spPr>
              <a:xfrm>
                <a:off x="2653654" y="2073178"/>
                <a:ext cx="140378" cy="755812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07" name="组合 34"/>
            <p:cNvGrpSpPr/>
            <p:nvPr/>
          </p:nvGrpSpPr>
          <p:grpSpPr>
            <a:xfrm>
              <a:off x="3046435" y="2076385"/>
              <a:ext cx="1474774" cy="930446"/>
              <a:chOff x="907256" y="1778604"/>
              <a:chExt cx="1671786" cy="1054742"/>
            </a:xfrm>
          </p:grpSpPr>
          <p:cxnSp>
            <p:nvCxnSpPr>
              <p:cNvPr id="12308" name="直接连接符 35"/>
              <p:cNvCxnSpPr/>
              <p:nvPr/>
            </p:nvCxnSpPr>
            <p:spPr>
              <a:xfrm>
                <a:off x="1490724" y="1778052"/>
                <a:ext cx="1088829" cy="0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09" name="直接连接符 36"/>
              <p:cNvCxnSpPr/>
              <p:nvPr/>
            </p:nvCxnSpPr>
            <p:spPr>
              <a:xfrm flipV="1">
                <a:off x="907615" y="1779852"/>
                <a:ext cx="583109" cy="1049138"/>
              </a:xfrm>
              <a:prstGeom prst="line">
                <a:avLst/>
              </a:prstGeom>
              <a:noFill/>
              <a:ln w="1270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2310" name="直接连接符 37"/>
              <p:cNvCxnSpPr/>
              <p:nvPr/>
            </p:nvCxnSpPr>
            <p:spPr>
              <a:xfrm flipV="1">
                <a:off x="907615" y="2830790"/>
                <a:ext cx="1662940" cy="0"/>
              </a:xfrm>
              <a:prstGeom prst="line">
                <a:avLst/>
              </a:prstGeom>
              <a:noFill/>
              <a:ln w="1270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2311" name="直接连接符 38"/>
              <p:cNvCxnSpPr/>
              <p:nvPr/>
            </p:nvCxnSpPr>
            <p:spPr>
              <a:xfrm flipH="1">
                <a:off x="2570555" y="1779852"/>
                <a:ext cx="0" cy="1052737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12" name="组合 49"/>
            <p:cNvGrpSpPr/>
            <p:nvPr/>
          </p:nvGrpSpPr>
          <p:grpSpPr>
            <a:xfrm>
              <a:off x="5059188" y="2020752"/>
              <a:ext cx="1505902" cy="982182"/>
              <a:chOff x="5074444" y="2352675"/>
              <a:chExt cx="1505902" cy="982182"/>
            </a:xfrm>
          </p:grpSpPr>
          <p:cxnSp>
            <p:nvCxnSpPr>
              <p:cNvPr id="12313" name="直接连接符 45"/>
              <p:cNvCxnSpPr/>
              <p:nvPr/>
            </p:nvCxnSpPr>
            <p:spPr>
              <a:xfrm flipV="1">
                <a:off x="5075124" y="2352260"/>
                <a:ext cx="1066888" cy="982652"/>
              </a:xfrm>
              <a:prstGeom prst="line">
                <a:avLst/>
              </a:prstGeom>
              <a:noFill/>
              <a:ln w="1270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2314" name="直接连接符 48"/>
              <p:cNvCxnSpPr/>
              <p:nvPr/>
            </p:nvCxnSpPr>
            <p:spPr>
              <a:xfrm flipV="1">
                <a:off x="5075124" y="3334912"/>
                <a:ext cx="1505074" cy="0"/>
              </a:xfrm>
              <a:prstGeom prst="line">
                <a:avLst/>
              </a:prstGeom>
              <a:noFill/>
              <a:ln w="12700">
                <a:solidFill>
                  <a:srgbClr val="00B0F0"/>
                </a:solidFill>
                <a:miter lim="800000"/>
              </a:ln>
            </p:spPr>
          </p:cxnSp>
          <p:cxnSp>
            <p:nvCxnSpPr>
              <p:cNvPr id="12315" name="直接连接符 51"/>
              <p:cNvCxnSpPr/>
              <p:nvPr/>
            </p:nvCxnSpPr>
            <p:spPr>
              <a:xfrm>
                <a:off x="6142012" y="2352260"/>
                <a:ext cx="438186" cy="982652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16" name="组合 50"/>
            <p:cNvGrpSpPr/>
            <p:nvPr/>
          </p:nvGrpSpPr>
          <p:grpSpPr>
            <a:xfrm>
              <a:off x="7144032" y="1863532"/>
              <a:ext cx="1127612" cy="1129477"/>
              <a:chOff x="7548115" y="2195455"/>
              <a:chExt cx="1127612" cy="1129477"/>
            </a:xfrm>
          </p:grpSpPr>
          <p:cxnSp>
            <p:nvCxnSpPr>
              <p:cNvPr id="12317" name="直接连接符 54"/>
              <p:cNvCxnSpPr/>
              <p:nvPr/>
            </p:nvCxnSpPr>
            <p:spPr>
              <a:xfrm>
                <a:off x="7553272" y="2769767"/>
                <a:ext cx="577898" cy="554032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18" name="直接连接符 56"/>
              <p:cNvCxnSpPr/>
              <p:nvPr/>
            </p:nvCxnSpPr>
            <p:spPr>
              <a:xfrm>
                <a:off x="8097829" y="2198273"/>
                <a:ext cx="577898" cy="552444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19" name="直接连接符 57"/>
              <p:cNvCxnSpPr/>
              <p:nvPr/>
            </p:nvCxnSpPr>
            <p:spPr>
              <a:xfrm rot="5400000">
                <a:off x="7535835" y="2207772"/>
                <a:ext cx="579432" cy="554084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20" name="直接连接符 58"/>
              <p:cNvCxnSpPr/>
              <p:nvPr/>
            </p:nvCxnSpPr>
            <p:spPr>
              <a:xfrm rot="5400000">
                <a:off x="8108969" y="2758628"/>
                <a:ext cx="579431" cy="554083"/>
              </a:xfrm>
              <a:prstGeom prst="line">
                <a:avLst/>
              </a:prstGeom>
              <a:ln w="127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21" name="文本框 1"/>
            <p:cNvSpPr/>
            <p:nvPr/>
          </p:nvSpPr>
          <p:spPr>
            <a:xfrm>
              <a:off x="1089722" y="3098928"/>
              <a:ext cx="1233487" cy="65017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en-US" altLang="zh-CN" sz="3200" b="1">
                  <a:solidFill>
                    <a:srgbClr val="F54B9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   )</a:t>
              </a:r>
              <a:endPara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12322" name="文本框 1"/>
            <p:cNvSpPr/>
            <p:nvPr/>
          </p:nvSpPr>
          <p:spPr>
            <a:xfrm>
              <a:off x="3220238" y="3098928"/>
              <a:ext cx="1233487" cy="65017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en-US" altLang="zh-CN" sz="3200" b="1">
                  <a:solidFill>
                    <a:srgbClr val="F54B9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   )</a:t>
              </a:r>
              <a:endPara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12323" name="文本框 1"/>
            <p:cNvSpPr/>
            <p:nvPr/>
          </p:nvSpPr>
          <p:spPr>
            <a:xfrm>
              <a:off x="5226361" y="3098928"/>
              <a:ext cx="1233487" cy="65017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en-US" altLang="zh-CN" sz="3200" b="1">
                  <a:solidFill>
                    <a:srgbClr val="F54B9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   )</a:t>
              </a:r>
              <a:endPara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  <p:sp>
          <p:nvSpPr>
            <p:cNvPr id="12324" name="文本框 1"/>
            <p:cNvSpPr/>
            <p:nvPr/>
          </p:nvSpPr>
          <p:spPr>
            <a:xfrm>
              <a:off x="7087203" y="3098928"/>
              <a:ext cx="1233487" cy="65017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anchor="t" anchorCtr="0">
              <a:spAutoFit/>
            </a:bodyPr>
            <a:lstStyle>
              <a:defPPr>
                <a:defRPr lang="en-US"/>
              </a:defPPr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en-US" altLang="en-US" sz="1800" b="0" i="0" u="none" baseline="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</a:lstStyle>
            <a:p>
              <a:pPr lvl="0" eaLnBrk="1" hangingPunct="1">
                <a:lnSpc>
                  <a:spcPct val="125000"/>
                </a:lnSpc>
              </a:pPr>
              <a:r>
                <a:rPr lang="en-US" altLang="zh-CN" sz="3200" b="1">
                  <a:solidFill>
                    <a:srgbClr val="F54B9C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(   )</a:t>
              </a:r>
              <a:endParaRPr lang="zh-CN" altLang="en-US" sz="3200" b="1">
                <a:latin typeface="Times New Roman" panose="02020603050405020304" pitchFamily="18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2325" name="文本框 1"/>
          <p:cNvSpPr/>
          <p:nvPr/>
        </p:nvSpPr>
        <p:spPr>
          <a:xfrm>
            <a:off x="1379538" y="3684588"/>
            <a:ext cx="482600" cy="649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326" name="文本框 1"/>
          <p:cNvSpPr/>
          <p:nvPr/>
        </p:nvSpPr>
        <p:spPr>
          <a:xfrm>
            <a:off x="3548063" y="3684588"/>
            <a:ext cx="484187" cy="649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327" name="文本框 1"/>
          <p:cNvSpPr/>
          <p:nvPr/>
        </p:nvSpPr>
        <p:spPr>
          <a:xfrm>
            <a:off x="7412038" y="3684588"/>
            <a:ext cx="484187" cy="64928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t" anchorCtr="0">
            <a:spAutoFit/>
          </a:bodyPr>
          <a:lstStyle>
            <a:defPPr>
              <a:defRPr lang="en-US"/>
            </a:defPPr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Calibri" panose="020F0502020204030204" pitchFamily="34" charset="0"/>
              </a:defRPr>
            </a:lvl5pPr>
          </a:lstStyle>
          <a:p>
            <a:pPr lvl="0" eaLnBrk="1" hangingPunct="1">
              <a:lnSpc>
                <a:spcPct val="125000"/>
              </a:lnSpc>
            </a:pPr>
            <a:r>
              <a:rPr lang="zh-CN" altLang="en-US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√</a:t>
            </a:r>
            <a:endParaRPr lang="zh-CN" altLang="en-US" sz="32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 fill="hold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 fill="hold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 fill="hold"/>
                                        <p:tgtEl>
                                          <p:spTgt spid="1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5" grpId="0"/>
      <p:bldP spid="12326" grpId="0"/>
      <p:bldP spid="1232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1730</Words>
  <Application>WPS 演示</Application>
  <PresentationFormat>全屏显示(16:9)</PresentationFormat>
  <Paragraphs>151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Calibri Light</vt:lpstr>
      <vt:lpstr>Calibri</vt:lpstr>
      <vt:lpstr>等线</vt:lpstr>
      <vt:lpstr>楷体</vt:lpstr>
      <vt:lpstr>Times New Roman</vt:lpstr>
      <vt:lpstr>黑体</vt:lpstr>
      <vt:lpstr>微软雅黑</vt:lpstr>
      <vt:lpstr>DLF-1-145-273181764</vt:lpstr>
      <vt:lpstr>RomanS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2022-05-28T21:33:00Z</cp:lastPrinted>
  <dcterms:created xsi:type="dcterms:W3CDTF">2022-05-28T21:33:00Z</dcterms:created>
  <dcterms:modified xsi:type="dcterms:W3CDTF">2023-11-02T08:54:10Z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E3751D166CEC4FAE93823E7FE95D41D1_12</vt:lpwstr>
  </property>
  <property fmtid="{D5CDD505-2E9C-101B-9397-08002B2CF9AE}" pid="3" name="KSOProductBuildVer">
    <vt:lpwstr>2052-12.1.0.15712</vt:lpwstr>
  </property>
</Properties>
</file>