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dp" ContentType="image/vnd.ms-photo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1" r:id="rId3"/>
    <p:sldId id="283" r:id="rId5"/>
    <p:sldId id="308" r:id="rId6"/>
    <p:sldId id="309" r:id="rId7"/>
    <p:sldId id="310" r:id="rId8"/>
    <p:sldId id="311" r:id="rId9"/>
    <p:sldId id="285" r:id="rId10"/>
    <p:sldId id="312" r:id="rId11"/>
    <p:sldId id="313" r:id="rId12"/>
    <p:sldId id="282" r:id="rId13"/>
    <p:sldId id="315" r:id="rId14"/>
    <p:sldId id="314" r:id="rId15"/>
    <p:sldId id="316" r:id="rId16"/>
    <p:sldId id="317" r:id="rId17"/>
    <p:sldId id="284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37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6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960" y="-720"/>
      </p:cViewPr>
      <p:guideLst>
        <p:guide orient="horz" pos="2187"/>
        <p:guide pos="3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3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CB4A2-75E3-4427-A37A-F0D8858F00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3AEB5-462F-431C-8DDE-495C9030BEC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AEB5-462F-431C-8DDE-495C9030BE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AEB5-462F-431C-8DDE-495C9030BE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FF318-E598-4557-B95D-DFE7D8FA0E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BA583-5A2A-476B-839E-7878E507B2D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microsoft.com/office/2007/relationships/hdphoto" Target="../media/image8.wdp"/><Relationship Id="rId7" Type="http://schemas.openxmlformats.org/officeDocument/2006/relationships/image" Target="../media/image7.png"/><Relationship Id="rId6" Type="http://schemas.microsoft.com/office/2007/relationships/hdphoto" Target="../media/image6.wdp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tags" Target="../tags/tag1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.xml"/><Relationship Id="rId12" Type="http://schemas.microsoft.com/office/2007/relationships/hdphoto" Target="../media/image12.wdp"/><Relationship Id="rId11" Type="http://schemas.openxmlformats.org/officeDocument/2006/relationships/image" Target="../media/image11.png"/><Relationship Id="rId10" Type="http://schemas.microsoft.com/office/2007/relationships/hdphoto" Target="../media/image10.wdp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1.wav"/><Relationship Id="rId7" Type="http://schemas.openxmlformats.org/officeDocument/2006/relationships/image" Target="../media/image38.png"/><Relationship Id="rId6" Type="http://schemas.openxmlformats.org/officeDocument/2006/relationships/image" Target="../media/image37.png"/><Relationship Id="rId5" Type="http://schemas.microsoft.com/office/2007/relationships/hdphoto" Target="../media/image19.wdp"/><Relationship Id="rId4" Type="http://schemas.openxmlformats.org/officeDocument/2006/relationships/image" Target="../media/image18.png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hyperlink" Target="help.pps" TargetMode="External"/><Relationship Id="rId7" Type="http://schemas.openxmlformats.org/officeDocument/2006/relationships/slide" Target="slide1.xml"/><Relationship Id="rId6" Type="http://schemas.openxmlformats.org/officeDocument/2006/relationships/tags" Target="../tags/tag2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9" Type="http://schemas.microsoft.com/office/2007/relationships/hdphoto" Target="../media/image10.wdp"/><Relationship Id="rId8" Type="http://schemas.openxmlformats.org/officeDocument/2006/relationships/image" Target="../media/image9.png"/><Relationship Id="rId7" Type="http://schemas.microsoft.com/office/2007/relationships/hdphoto" Target="../media/image8.wdp"/><Relationship Id="rId6" Type="http://schemas.openxmlformats.org/officeDocument/2006/relationships/image" Target="../media/image7.png"/><Relationship Id="rId5" Type="http://schemas.microsoft.com/office/2007/relationships/hdphoto" Target="../media/image6.wdp"/><Relationship Id="rId4" Type="http://schemas.openxmlformats.org/officeDocument/2006/relationships/image" Target="../media/image5.png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40.png"/><Relationship Id="rId11" Type="http://schemas.microsoft.com/office/2007/relationships/hdphoto" Target="../media/image12.wdp"/><Relationship Id="rId10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9" Type="http://schemas.microsoft.com/office/2007/relationships/hdphoto" Target="../media/image21.wdp"/><Relationship Id="rId8" Type="http://schemas.openxmlformats.org/officeDocument/2006/relationships/image" Target="../media/image20.png"/><Relationship Id="rId7" Type="http://schemas.microsoft.com/office/2007/relationships/hdphoto" Target="../media/image19.wdp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openxmlformats.org/officeDocument/2006/relationships/image" Target="../media/image22.jpeg"/><Relationship Id="rId1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6" Type="http://schemas.openxmlformats.org/officeDocument/2006/relationships/vmlDrawing" Target="../drawings/vmlDrawing1.vml"/><Relationship Id="rId35" Type="http://schemas.openxmlformats.org/officeDocument/2006/relationships/slideLayout" Target="../slideLayouts/slideLayout2.xml"/><Relationship Id="rId34" Type="http://schemas.openxmlformats.org/officeDocument/2006/relationships/image" Target="../media/image29.jpeg"/><Relationship Id="rId33" Type="http://schemas.openxmlformats.org/officeDocument/2006/relationships/image" Target="../media/image28.emf"/><Relationship Id="rId32" Type="http://schemas.openxmlformats.org/officeDocument/2006/relationships/oleObject" Target="../embeddings/oleObject3.bin"/><Relationship Id="rId31" Type="http://schemas.openxmlformats.org/officeDocument/2006/relationships/image" Target="../media/image27.emf"/><Relationship Id="rId30" Type="http://schemas.openxmlformats.org/officeDocument/2006/relationships/oleObject" Target="../embeddings/oleObject2.bin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26.emf"/><Relationship Id="rId28" Type="http://schemas.openxmlformats.org/officeDocument/2006/relationships/oleObject" Target="../embeddings/oleObject1.bin"/><Relationship Id="rId27" Type="http://schemas.microsoft.com/office/2007/relationships/hdphoto" Target="../media/image21.wdp"/><Relationship Id="rId26" Type="http://schemas.openxmlformats.org/officeDocument/2006/relationships/image" Target="../media/image20.png"/><Relationship Id="rId25" Type="http://schemas.microsoft.com/office/2007/relationships/hdphoto" Target="../media/image19.wdp"/><Relationship Id="rId24" Type="http://schemas.openxmlformats.org/officeDocument/2006/relationships/image" Target="../media/image18.png"/><Relationship Id="rId23" Type="http://schemas.openxmlformats.org/officeDocument/2006/relationships/image" Target="../media/image13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2.png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openxmlformats.org/officeDocument/2006/relationships/image" Target="../media/image31.pn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microsoft.com/office/2007/relationships/hdphoto" Target="../media/image19.wdp"/><Relationship Id="rId7" Type="http://schemas.openxmlformats.org/officeDocument/2006/relationships/image" Target="../media/image18.png"/><Relationship Id="rId6" Type="http://schemas.openxmlformats.org/officeDocument/2006/relationships/image" Target="../media/image3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4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33.png"/><Relationship Id="rId12" Type="http://schemas.openxmlformats.org/officeDocument/2006/relationships/vmlDrawing" Target="../drawings/vmlDrawing2.vml"/><Relationship Id="rId11" Type="http://schemas.openxmlformats.org/officeDocument/2006/relationships/slideLayout" Target="../slideLayouts/slideLayout7.xml"/><Relationship Id="rId10" Type="http://schemas.microsoft.com/office/2007/relationships/hdphoto" Target="../media/image21.wdp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3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791057" y="828675"/>
            <a:ext cx="10553700" cy="52006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9651" y="1047750"/>
            <a:ext cx="10134600" cy="4743450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1678827" y="2108797"/>
            <a:ext cx="8884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rgbClr val="36E4B4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</a:rPr>
              <a:t>平行四边的</a:t>
            </a:r>
            <a:r>
              <a:rPr lang="zh-CN" altLang="en-US" sz="8000" b="1" dirty="0">
                <a:solidFill>
                  <a:srgbClr val="FE8C8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</a:rPr>
              <a:t>认</a:t>
            </a:r>
            <a:r>
              <a:rPr lang="zh-CN" altLang="en-US" sz="8000" b="1" dirty="0" smtClean="0">
                <a:solidFill>
                  <a:srgbClr val="FE8C8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</a:rPr>
              <a:t>识</a:t>
            </a:r>
            <a:endParaRPr lang="zh-CN" altLang="en-US" sz="8000" b="1" dirty="0">
              <a:solidFill>
                <a:srgbClr val="FE8C8C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胡晓波男神体" panose="02010600030101010101" pitchFamily="2" charset="-122"/>
              <a:ea typeface="胡晓波男神体" panose="02010600030101010101" pitchFamily="2" charset="-122"/>
              <a:cs typeface="胡晓波男神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89037" y="3968246"/>
            <a:ext cx="4102964" cy="288975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3285434"/>
            <a:ext cx="6633023" cy="357256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57" b="97835" l="2926" r="8967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3685" y="0"/>
            <a:ext cx="3542083" cy="14082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835" b="100000" l="0" r="100000">
                        <a14:foregroundMark x1="52989" y1="32990" x2="54348" y2="39794"/>
                        <a14:foregroundMark x1="54620" y1="63505" x2="52174" y2="80619"/>
                        <a14:backgroundMark x1="57880" y1="59175" x2="59511" y2="5958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0882649" y="599226"/>
            <a:ext cx="1521163" cy="1998136"/>
          </a:xfrm>
          <a:custGeom>
            <a:avLst/>
            <a:gdLst>
              <a:gd name="connsiteX0" fmla="*/ 0 w 2247900"/>
              <a:gd name="connsiteY0" fmla="*/ 0 h 2952750"/>
              <a:gd name="connsiteX1" fmla="*/ 2247900 w 2247900"/>
              <a:gd name="connsiteY1" fmla="*/ 0 h 2952750"/>
              <a:gd name="connsiteX2" fmla="*/ 2247900 w 2247900"/>
              <a:gd name="connsiteY2" fmla="*/ 2952750 h 2952750"/>
              <a:gd name="connsiteX3" fmla="*/ 0 w 22479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900" h="2952750">
                <a:moveTo>
                  <a:pt x="0" y="0"/>
                </a:moveTo>
                <a:lnTo>
                  <a:pt x="2247900" y="0"/>
                </a:lnTo>
                <a:lnTo>
                  <a:pt x="2247900" y="2952750"/>
                </a:lnTo>
                <a:lnTo>
                  <a:pt x="0" y="2952750"/>
                </a:lnTo>
                <a:close/>
              </a:path>
            </a:pathLst>
          </a:cu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651" b="89733" l="304" r="89802">
                        <a14:foregroundMark x1="6545" y1="21561" x2="13699" y2="27515"/>
                        <a14:backgroundMark x1="2892" y1="12526" x2="761" y2="19507"/>
                        <a14:backgroundMark x1="8067" y1="37988" x2="14307" y2="39836"/>
                        <a14:backgroundMark x1="24962" y1="49076" x2="37900" y2="55647"/>
                        <a14:backgroundMark x1="33029" y1="35934" x2="42314" y2="44353"/>
                        <a14:backgroundMark x1="17960" y1="11499" x2="23896" y2="14579"/>
                        <a14:backgroundMark x1="15221" y1="12526" x2="21918" y2="18480"/>
                        <a14:backgroundMark x1="34551" y1="28747" x2="48706" y2="45996"/>
                        <a14:backgroundMark x1="47641" y1="46201" x2="66819" y2="58522"/>
                        <a14:backgroundMark x1="47793" y1="63039" x2="61948" y2="72895"/>
                        <a14:backgroundMark x1="67732" y1="58522" x2="85236" y2="73101"/>
                        <a14:backgroundMark x1="64231" y1="71253" x2="79452" y2="8521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54" y="410914"/>
            <a:ext cx="4005419" cy="296900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圆角矩形 13"/>
          <p:cNvSpPr/>
          <p:nvPr/>
        </p:nvSpPr>
        <p:spPr>
          <a:xfrm>
            <a:off x="5155768" y="3816473"/>
            <a:ext cx="1970747" cy="609600"/>
          </a:xfrm>
          <a:prstGeom prst="roundRect">
            <a:avLst>
              <a:gd name="adj" fmla="val 38095"/>
            </a:avLst>
          </a:prstGeom>
          <a:solidFill>
            <a:srgbClr val="F7CD5D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412033" y="3943629"/>
            <a:ext cx="348397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rgbClr val="1A5963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</a:rPr>
              <a:t>教学课件</a:t>
            </a:r>
            <a:endParaRPr lang="zh-CN" altLang="en-US">
              <a:solidFill>
                <a:srgbClr val="1A5963"/>
              </a:solidFill>
              <a:latin typeface="胡晓波男神体" panose="02010600030101010101" pitchFamily="2" charset="-122"/>
              <a:ea typeface="胡晓波男神体" panose="02010600030101010101" pitchFamily="2" charset="-122"/>
              <a:cs typeface="胡晓波男神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34792" y="1421130"/>
            <a:ext cx="4106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>
                <a:latin typeface="站酷文艺体" panose="02000603000000000000" pitchFamily="2" charset="-122"/>
                <a:ea typeface="站酷文艺体" panose="02000603000000000000" pitchFamily="2" charset="-122"/>
              </a:rPr>
              <a:t>苏教版数学二</a:t>
            </a:r>
            <a:r>
              <a:rPr lang="zh-CN" altLang="en-US" sz="2000" smtClean="0">
                <a:latin typeface="站酷文艺体" panose="02000603000000000000" pitchFamily="2" charset="-122"/>
                <a:ea typeface="站酷文艺体" panose="02000603000000000000" pitchFamily="2" charset="-122"/>
              </a:rPr>
              <a:t>年级</a:t>
            </a:r>
            <a:endParaRPr lang="zh-CN" altLang="en-US" sz="2000">
              <a:latin typeface="站酷文艺体" panose="02000603000000000000" pitchFamily="2" charset="-122"/>
              <a:ea typeface="站酷文艺体" panose="020006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66184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34450" y="4577328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2637992" y="1754265"/>
            <a:ext cx="55932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这个图形有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四条边，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四个角</a:t>
            </a: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zh-CN" altLang="en-US" sz="3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3966" y="2830830"/>
            <a:ext cx="97193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对边之间的宽窄是相等的，我们就说它的对边是平行的，所以给这种四边形起个名字，叫做平行四边形。平行四边形的对边平行且相等。</a:t>
            </a:r>
            <a:endParaRPr lang="zh-CN" altLang="en-US" sz="36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42239" y="628027"/>
            <a:ext cx="1532928" cy="1745111"/>
          </a:xfrm>
          <a:custGeom>
            <a:avLst/>
            <a:gdLst>
              <a:gd name="connsiteX0" fmla="*/ 0 w 1539506"/>
              <a:gd name="connsiteY0" fmla="*/ 0 h 1752600"/>
              <a:gd name="connsiteX1" fmla="*/ 1539506 w 1539506"/>
              <a:gd name="connsiteY1" fmla="*/ 0 h 1752600"/>
              <a:gd name="connsiteX2" fmla="*/ 1539506 w 1539506"/>
              <a:gd name="connsiteY2" fmla="*/ 1752600 h 1752600"/>
              <a:gd name="connsiteX3" fmla="*/ 0 w 1539506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9506" h="1752600">
                <a:moveTo>
                  <a:pt x="0" y="0"/>
                </a:moveTo>
                <a:lnTo>
                  <a:pt x="1539506" y="0"/>
                </a:lnTo>
                <a:lnTo>
                  <a:pt x="1539506" y="1752600"/>
                </a:lnTo>
                <a:lnTo>
                  <a:pt x="0" y="1752600"/>
                </a:lnTo>
                <a:close/>
              </a:path>
            </a:pathLst>
          </a:custGeom>
        </p:spPr>
      </p:pic>
      <p:grpSp>
        <p:nvGrpSpPr>
          <p:cNvPr id="10" name="组合 9"/>
          <p:cNvGrpSpPr/>
          <p:nvPr/>
        </p:nvGrpSpPr>
        <p:grpSpPr>
          <a:xfrm>
            <a:off x="2524761" y="1034416"/>
            <a:ext cx="4502785" cy="650240"/>
            <a:chOff x="3976" y="1629"/>
            <a:chExt cx="7091" cy="1024"/>
          </a:xfrm>
        </p:grpSpPr>
        <p:sp>
          <p:nvSpPr>
            <p:cNvPr id="3" name="圆角矩形标注 2"/>
            <p:cNvSpPr/>
            <p:nvPr/>
          </p:nvSpPr>
          <p:spPr>
            <a:xfrm>
              <a:off x="3976" y="1629"/>
              <a:ext cx="7091" cy="1024"/>
            </a:xfrm>
            <a:prstGeom prst="wedgeRoundRectCallout">
              <a:avLst>
                <a:gd name="adj1" fmla="val -58951"/>
                <a:gd name="adj2" fmla="val -3613"/>
                <a:gd name="adj3" fmla="val 1666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354" y="1682"/>
              <a:ext cx="6322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什么是平行四边形？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524240" y="1313180"/>
            <a:ext cx="2005965" cy="1244600"/>
            <a:chOff x="11310" y="1778"/>
            <a:chExt cx="4990" cy="3000"/>
          </a:xfrm>
        </p:grpSpPr>
        <p:sp>
          <p:nvSpPr>
            <p:cNvPr id="35843" name="直接连接符 35842"/>
            <p:cNvSpPr/>
            <p:nvPr/>
          </p:nvSpPr>
          <p:spPr>
            <a:xfrm rot="1115167" flipH="1">
              <a:off x="11877" y="1778"/>
              <a:ext cx="0" cy="3000"/>
            </a:xfrm>
            <a:prstGeom prst="line">
              <a:avLst/>
            </a:prstGeom>
            <a:ln w="57150" cap="flat" cmpd="sng">
              <a:solidFill>
                <a:srgbClr val="33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844" name="直接连接符 35843"/>
            <p:cNvSpPr/>
            <p:nvPr/>
          </p:nvSpPr>
          <p:spPr>
            <a:xfrm flipV="1">
              <a:off x="11310" y="4725"/>
              <a:ext cx="4082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845" name="直接连接符 35844"/>
            <p:cNvSpPr/>
            <p:nvPr/>
          </p:nvSpPr>
          <p:spPr>
            <a:xfrm>
              <a:off x="12330" y="1890"/>
              <a:ext cx="3970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847" name="直接连接符 35846"/>
            <p:cNvSpPr/>
            <p:nvPr/>
          </p:nvSpPr>
          <p:spPr>
            <a:xfrm rot="17309008">
              <a:off x="14345" y="3275"/>
              <a:ext cx="2997" cy="3"/>
            </a:xfrm>
            <a:prstGeom prst="line">
              <a:avLst/>
            </a:prstGeom>
            <a:ln w="57150" cap="flat" cmpd="sng">
              <a:solidFill>
                <a:srgbClr val="33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6" name="矩形 5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796" name="矩形 33795"/>
          <p:cNvSpPr/>
          <p:nvPr/>
        </p:nvSpPr>
        <p:spPr>
          <a:xfrm>
            <a:off x="5053967" y="4911408"/>
            <a:ext cx="184731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1" hangingPunct="1">
              <a:spcBef>
                <a:spcPct val="50000"/>
              </a:spcBef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7" name="矩形 33796"/>
          <p:cNvSpPr/>
          <p:nvPr/>
        </p:nvSpPr>
        <p:spPr>
          <a:xfrm>
            <a:off x="4405949" y="1126175"/>
            <a:ext cx="3455987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平行四边形的特点</a:t>
            </a: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798" name="平行四边形 33797"/>
          <p:cNvSpPr/>
          <p:nvPr/>
        </p:nvSpPr>
        <p:spPr>
          <a:xfrm>
            <a:off x="2065655" y="2606361"/>
            <a:ext cx="1944688" cy="574675"/>
          </a:xfrm>
          <a:prstGeom prst="parallelogram">
            <a:avLst>
              <a:gd name="adj" fmla="val 84599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9" name="菱形 33798"/>
          <p:cNvSpPr/>
          <p:nvPr/>
        </p:nvSpPr>
        <p:spPr>
          <a:xfrm>
            <a:off x="4839654" y="2302513"/>
            <a:ext cx="2303463" cy="1008063"/>
          </a:xfrm>
          <a:prstGeom prst="diamond">
            <a:avLst/>
          </a:prstGeom>
          <a:noFill/>
          <a:ln w="9525" cap="flat" cmpd="sng">
            <a:solidFill>
              <a:srgbClr val="3333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0" name="平行四边形 33799"/>
          <p:cNvSpPr/>
          <p:nvPr/>
        </p:nvSpPr>
        <p:spPr>
          <a:xfrm>
            <a:off x="7916228" y="2249488"/>
            <a:ext cx="1223963" cy="1079500"/>
          </a:xfrm>
          <a:prstGeom prst="parallelogram">
            <a:avLst>
              <a:gd name="adj" fmla="val 28345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1" name="文本框 33800"/>
          <p:cNvSpPr txBox="1"/>
          <p:nvPr/>
        </p:nvSpPr>
        <p:spPr>
          <a:xfrm>
            <a:off x="1632903" y="3821432"/>
            <a:ext cx="52562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+mn-lt"/>
                <a:ea typeface="+mn-ea"/>
                <a:cs typeface="+mn-ea"/>
                <a:sym typeface="+mn-lt"/>
              </a:rPr>
              <a:t>平行四边形的特点是：</a:t>
            </a:r>
            <a:endParaRPr lang="zh-CN" altLang="en-US" sz="3200" b="1" dirty="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3" name="文本框 33802"/>
          <p:cNvSpPr txBox="1"/>
          <p:nvPr/>
        </p:nvSpPr>
        <p:spPr>
          <a:xfrm>
            <a:off x="6546218" y="5030470"/>
            <a:ext cx="184731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8" name="直接连接符 33807"/>
          <p:cNvSpPr/>
          <p:nvPr/>
        </p:nvSpPr>
        <p:spPr>
          <a:xfrm flipH="1">
            <a:off x="2065340" y="2607628"/>
            <a:ext cx="503237" cy="5762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9" name="直接连接符 33808"/>
          <p:cNvSpPr/>
          <p:nvPr/>
        </p:nvSpPr>
        <p:spPr>
          <a:xfrm>
            <a:off x="2065338" y="3181350"/>
            <a:ext cx="1439863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10" name="直接连接符 33809"/>
          <p:cNvSpPr/>
          <p:nvPr/>
        </p:nvSpPr>
        <p:spPr>
          <a:xfrm flipH="1">
            <a:off x="4838067" y="2302510"/>
            <a:ext cx="1152525" cy="503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11" name="直接连接符 33810"/>
          <p:cNvSpPr/>
          <p:nvPr/>
        </p:nvSpPr>
        <p:spPr>
          <a:xfrm>
            <a:off x="4839972" y="2788606"/>
            <a:ext cx="1152525" cy="50482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12" name="直接连接符 33811"/>
          <p:cNvSpPr/>
          <p:nvPr/>
        </p:nvSpPr>
        <p:spPr>
          <a:xfrm flipH="1">
            <a:off x="7916230" y="2254885"/>
            <a:ext cx="287337" cy="108108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13" name="直接连接符 33812"/>
          <p:cNvSpPr/>
          <p:nvPr/>
        </p:nvSpPr>
        <p:spPr>
          <a:xfrm>
            <a:off x="7916230" y="3335973"/>
            <a:ext cx="936625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92178" y="3817305"/>
            <a:ext cx="2520951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lvl="0" indent="-457200">
              <a:spcBef>
                <a:spcPct val="50000"/>
              </a:spcBef>
              <a:buFont typeface="Wingdings" panose="05000000000000000000" charset="0"/>
              <a:buChar char="ü"/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对边相等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92498" y="4564381"/>
            <a:ext cx="272097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50000"/>
              </a:spcBef>
              <a:buFont typeface="Wingdings" panose="05000000000000000000" charset="0"/>
              <a:buChar char="ü"/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对角相等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87416" y="5311141"/>
            <a:ext cx="286575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50000"/>
              </a:spcBef>
              <a:buFont typeface="Wingdings" panose="05000000000000000000" charset="0"/>
              <a:buChar char="ü"/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容易变形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64914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34450" y="4564628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/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78" name="Text Box 2"/>
          <p:cNvSpPr txBox="1"/>
          <p:nvPr/>
        </p:nvSpPr>
        <p:spPr>
          <a:xfrm>
            <a:off x="1487489" y="765175"/>
            <a:ext cx="8964612" cy="7571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◎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长方形和正方形是特殊的平行四边形。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4579" name="Text Box 3"/>
          <p:cNvSpPr txBox="1"/>
          <p:nvPr/>
        </p:nvSpPr>
        <p:spPr>
          <a:xfrm>
            <a:off x="1487488" y="1936750"/>
            <a:ext cx="9001125" cy="14198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◎</a:t>
            </a: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四个角都是直角的四边形，不是长方形，就是正方形。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1487489" y="3768725"/>
            <a:ext cx="8964612" cy="7571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◎</a:t>
            </a: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两个正方形一定能拼成一个长方形。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4581" name="Text Box 5"/>
          <p:cNvSpPr txBox="1"/>
          <p:nvPr/>
        </p:nvSpPr>
        <p:spPr>
          <a:xfrm>
            <a:off x="1487489" y="4941888"/>
            <a:ext cx="8964612" cy="7571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◎</a:t>
            </a: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凡是四边形，不是长方形就是正方形。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9336088" y="855664"/>
            <a:ext cx="1499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Arial" panose="020B0604020202020204" pitchFamily="34" charset="0"/>
              </a:rPr>
              <a:t>（  ）</a:t>
            </a:r>
            <a:endParaRPr lang="zh-CN" altLang="en-US" sz="4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3" name="Text Box 7"/>
          <p:cNvSpPr txBox="1"/>
          <p:nvPr/>
        </p:nvSpPr>
        <p:spPr>
          <a:xfrm>
            <a:off x="5735639" y="2708276"/>
            <a:ext cx="1499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Arial" panose="020B0604020202020204" pitchFamily="34" charset="0"/>
              </a:rPr>
              <a:t>（  ）</a:t>
            </a:r>
            <a:endParaRPr lang="zh-CN" altLang="en-US" sz="4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4" name="Text Box 8"/>
          <p:cNvSpPr txBox="1"/>
          <p:nvPr/>
        </p:nvSpPr>
        <p:spPr>
          <a:xfrm>
            <a:off x="8975726" y="3860801"/>
            <a:ext cx="1499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Arial" panose="020B0604020202020204" pitchFamily="34" charset="0"/>
              </a:rPr>
              <a:t>（  ）</a:t>
            </a:r>
            <a:endParaRPr lang="zh-CN" altLang="en-US" sz="4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5" name="Text Box 9"/>
          <p:cNvSpPr txBox="1"/>
          <p:nvPr/>
        </p:nvSpPr>
        <p:spPr>
          <a:xfrm>
            <a:off x="9290051" y="5032376"/>
            <a:ext cx="1499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Arial" panose="020B0604020202020204" pitchFamily="34" charset="0"/>
              </a:rPr>
              <a:t>（  ）</a:t>
            </a:r>
            <a:endParaRPr lang="zh-CN" altLang="en-US" sz="4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6877" name="Oval 13"/>
          <p:cNvSpPr/>
          <p:nvPr/>
        </p:nvSpPr>
        <p:spPr>
          <a:xfrm>
            <a:off x="4295777" y="3789363"/>
            <a:ext cx="1439863" cy="792162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6878" name="Text Box 14"/>
          <p:cNvSpPr txBox="1"/>
          <p:nvPr/>
        </p:nvSpPr>
        <p:spPr>
          <a:xfrm>
            <a:off x="4440239" y="4437065"/>
            <a:ext cx="28082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charset="-122"/>
              </a:rPr>
              <a:t>可能</a:t>
            </a:r>
            <a:endParaRPr lang="zh-CN" altLang="en-US" sz="4000" b="1">
              <a:solidFill>
                <a:srgbClr val="FF3300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84946" y="4581773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5085" y="462628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9625036" y="852850"/>
            <a:ext cx="855909" cy="650738"/>
          </a:xfrm>
          <a:custGeom>
            <a:avLst/>
            <a:gdLst>
              <a:gd name="connsiteX0" fmla="*/ 0 w 2695088"/>
              <a:gd name="connsiteY0" fmla="*/ 0 h 2049044"/>
              <a:gd name="connsiteX1" fmla="*/ 146799 w 2695088"/>
              <a:gd name="connsiteY1" fmla="*/ 0 h 2049044"/>
              <a:gd name="connsiteX2" fmla="*/ 453098 w 2695088"/>
              <a:gd name="connsiteY2" fmla="*/ 823494 h 2049044"/>
              <a:gd name="connsiteX3" fmla="*/ 1773898 w 2695088"/>
              <a:gd name="connsiteY3" fmla="*/ 340894 h 2049044"/>
              <a:gd name="connsiteX4" fmla="*/ 2288248 w 2695088"/>
              <a:gd name="connsiteY4" fmla="*/ 264694 h 2049044"/>
              <a:gd name="connsiteX5" fmla="*/ 2427948 w 2695088"/>
              <a:gd name="connsiteY5" fmla="*/ 264694 h 2049044"/>
              <a:gd name="connsiteX6" fmla="*/ 2478748 w 2695088"/>
              <a:gd name="connsiteY6" fmla="*/ 334544 h 2049044"/>
              <a:gd name="connsiteX7" fmla="*/ 2542248 w 2695088"/>
              <a:gd name="connsiteY7" fmla="*/ 493294 h 2049044"/>
              <a:gd name="connsiteX8" fmla="*/ 2695088 w 2695088"/>
              <a:gd name="connsiteY8" fmla="*/ 480194 h 2049044"/>
              <a:gd name="connsiteX9" fmla="*/ 2695088 w 2695088"/>
              <a:gd name="connsiteY9" fmla="*/ 1715978 h 2049044"/>
              <a:gd name="connsiteX10" fmla="*/ 2433272 w 2695088"/>
              <a:gd name="connsiteY10" fmla="*/ 1720201 h 2049044"/>
              <a:gd name="connsiteX11" fmla="*/ 2433272 w 2695088"/>
              <a:gd name="connsiteY11" fmla="*/ 1961501 h 2049044"/>
              <a:gd name="connsiteX12" fmla="*/ 693372 w 2695088"/>
              <a:gd name="connsiteY12" fmla="*/ 1993251 h 2049044"/>
              <a:gd name="connsiteX13" fmla="*/ 693372 w 2695088"/>
              <a:gd name="connsiteY13" fmla="*/ 1783701 h 2049044"/>
              <a:gd name="connsiteX14" fmla="*/ 674322 w 2695088"/>
              <a:gd name="connsiteY14" fmla="*/ 1732901 h 2049044"/>
              <a:gd name="connsiteX15" fmla="*/ 325072 w 2695088"/>
              <a:gd name="connsiteY15" fmla="*/ 1745601 h 2049044"/>
              <a:gd name="connsiteX16" fmla="*/ 363402 w 2695088"/>
              <a:gd name="connsiteY16" fmla="*/ 2049044 h 2049044"/>
              <a:gd name="connsiteX17" fmla="*/ 0 w 2695088"/>
              <a:gd name="connsiteY17" fmla="*/ 2049044 h 2049044"/>
              <a:gd name="connsiteX18" fmla="*/ 0 w 2695088"/>
              <a:gd name="connsiteY18" fmla="*/ 0 h 204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95088" h="2049044">
                <a:moveTo>
                  <a:pt x="0" y="0"/>
                </a:moveTo>
                <a:lnTo>
                  <a:pt x="146799" y="0"/>
                </a:lnTo>
                <a:lnTo>
                  <a:pt x="453098" y="823494"/>
                </a:lnTo>
                <a:lnTo>
                  <a:pt x="1773898" y="340894"/>
                </a:lnTo>
                <a:lnTo>
                  <a:pt x="2288248" y="264694"/>
                </a:lnTo>
                <a:lnTo>
                  <a:pt x="2427948" y="264694"/>
                </a:lnTo>
                <a:lnTo>
                  <a:pt x="2478748" y="334544"/>
                </a:lnTo>
                <a:lnTo>
                  <a:pt x="2542248" y="493294"/>
                </a:lnTo>
                <a:lnTo>
                  <a:pt x="2695088" y="480194"/>
                </a:lnTo>
                <a:lnTo>
                  <a:pt x="2695088" y="1715978"/>
                </a:lnTo>
                <a:lnTo>
                  <a:pt x="2433272" y="1720201"/>
                </a:lnTo>
                <a:lnTo>
                  <a:pt x="2433272" y="1961501"/>
                </a:lnTo>
                <a:lnTo>
                  <a:pt x="693372" y="1993251"/>
                </a:lnTo>
                <a:lnTo>
                  <a:pt x="693372" y="1783701"/>
                </a:lnTo>
                <a:lnTo>
                  <a:pt x="674322" y="1732901"/>
                </a:lnTo>
                <a:lnTo>
                  <a:pt x="325072" y="1745601"/>
                </a:lnTo>
                <a:lnTo>
                  <a:pt x="363402" y="2049044"/>
                </a:lnTo>
                <a:lnTo>
                  <a:pt x="0" y="20490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9461458" y="3988708"/>
            <a:ext cx="513751" cy="451353"/>
          </a:xfrm>
          <a:custGeom>
            <a:avLst/>
            <a:gdLst>
              <a:gd name="connsiteX0" fmla="*/ 1252151 w 1962362"/>
              <a:gd name="connsiteY0" fmla="*/ 0 h 1724025"/>
              <a:gd name="connsiteX1" fmla="*/ 1804601 w 1962362"/>
              <a:gd name="connsiteY1" fmla="*/ 38100 h 1724025"/>
              <a:gd name="connsiteX2" fmla="*/ 1823651 w 1962362"/>
              <a:gd name="connsiteY2" fmla="*/ 438150 h 1724025"/>
              <a:gd name="connsiteX3" fmla="*/ 1918901 w 1962362"/>
              <a:gd name="connsiteY3" fmla="*/ 428625 h 1724025"/>
              <a:gd name="connsiteX4" fmla="*/ 1954663 w 1962362"/>
              <a:gd name="connsiteY4" fmla="*/ 422965 h 1724025"/>
              <a:gd name="connsiteX5" fmla="*/ 1962362 w 1962362"/>
              <a:gd name="connsiteY5" fmla="*/ 421586 h 1724025"/>
              <a:gd name="connsiteX6" fmla="*/ 1962362 w 1962362"/>
              <a:gd name="connsiteY6" fmla="*/ 1416070 h 1724025"/>
              <a:gd name="connsiteX7" fmla="*/ 1871276 w 1962362"/>
              <a:gd name="connsiteY7" fmla="*/ 1390650 h 1724025"/>
              <a:gd name="connsiteX8" fmla="*/ 1756976 w 1962362"/>
              <a:gd name="connsiteY8" fmla="*/ 1704975 h 1724025"/>
              <a:gd name="connsiteX9" fmla="*/ 1071176 w 1962362"/>
              <a:gd name="connsiteY9" fmla="*/ 1676400 h 1724025"/>
              <a:gd name="connsiteX10" fmla="*/ 709226 w 1962362"/>
              <a:gd name="connsiteY10" fmla="*/ 1724025 h 1724025"/>
              <a:gd name="connsiteX11" fmla="*/ 99626 w 1962362"/>
              <a:gd name="connsiteY11" fmla="*/ 1657350 h 1724025"/>
              <a:gd name="connsiteX12" fmla="*/ 13901 w 1962362"/>
              <a:gd name="connsiteY12" fmla="*/ 1400175 h 1724025"/>
              <a:gd name="connsiteX13" fmla="*/ 0 w 1962362"/>
              <a:gd name="connsiteY13" fmla="*/ 1401224 h 1724025"/>
              <a:gd name="connsiteX14" fmla="*/ 0 w 1962362"/>
              <a:gd name="connsiteY14" fmla="*/ 143776 h 1724025"/>
              <a:gd name="connsiteX15" fmla="*/ 128201 w 1962362"/>
              <a:gd name="connsiteY15" fmla="*/ 47625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62362" h="1724025">
                <a:moveTo>
                  <a:pt x="1252151" y="0"/>
                </a:moveTo>
                <a:lnTo>
                  <a:pt x="1804601" y="38100"/>
                </a:lnTo>
                <a:lnTo>
                  <a:pt x="1823651" y="438150"/>
                </a:lnTo>
                <a:cubicBezTo>
                  <a:pt x="1855401" y="434975"/>
                  <a:pt x="1887239" y="432583"/>
                  <a:pt x="1918901" y="428625"/>
                </a:cubicBezTo>
                <a:cubicBezTo>
                  <a:pt x="1928483" y="427428"/>
                  <a:pt x="1942771" y="425047"/>
                  <a:pt x="1954663" y="422965"/>
                </a:cubicBezTo>
                <a:lnTo>
                  <a:pt x="1962362" y="421586"/>
                </a:lnTo>
                <a:lnTo>
                  <a:pt x="1962362" y="1416070"/>
                </a:lnTo>
                <a:lnTo>
                  <a:pt x="1871276" y="1390650"/>
                </a:lnTo>
                <a:lnTo>
                  <a:pt x="1756976" y="1704975"/>
                </a:lnTo>
                <a:lnTo>
                  <a:pt x="1071176" y="1676400"/>
                </a:lnTo>
                <a:lnTo>
                  <a:pt x="709226" y="1724025"/>
                </a:lnTo>
                <a:lnTo>
                  <a:pt x="99626" y="1657350"/>
                </a:lnTo>
                <a:lnTo>
                  <a:pt x="13901" y="1400175"/>
                </a:lnTo>
                <a:lnTo>
                  <a:pt x="0" y="1401224"/>
                </a:lnTo>
                <a:lnTo>
                  <a:pt x="0" y="143776"/>
                </a:lnTo>
                <a:lnTo>
                  <a:pt x="128201" y="47625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050620" y="2609895"/>
            <a:ext cx="855909" cy="650738"/>
          </a:xfrm>
          <a:custGeom>
            <a:avLst/>
            <a:gdLst>
              <a:gd name="connsiteX0" fmla="*/ 0 w 2695088"/>
              <a:gd name="connsiteY0" fmla="*/ 0 h 2049044"/>
              <a:gd name="connsiteX1" fmla="*/ 146799 w 2695088"/>
              <a:gd name="connsiteY1" fmla="*/ 0 h 2049044"/>
              <a:gd name="connsiteX2" fmla="*/ 453098 w 2695088"/>
              <a:gd name="connsiteY2" fmla="*/ 823494 h 2049044"/>
              <a:gd name="connsiteX3" fmla="*/ 1773898 w 2695088"/>
              <a:gd name="connsiteY3" fmla="*/ 340894 h 2049044"/>
              <a:gd name="connsiteX4" fmla="*/ 2288248 w 2695088"/>
              <a:gd name="connsiteY4" fmla="*/ 264694 h 2049044"/>
              <a:gd name="connsiteX5" fmla="*/ 2427948 w 2695088"/>
              <a:gd name="connsiteY5" fmla="*/ 264694 h 2049044"/>
              <a:gd name="connsiteX6" fmla="*/ 2478748 w 2695088"/>
              <a:gd name="connsiteY6" fmla="*/ 334544 h 2049044"/>
              <a:gd name="connsiteX7" fmla="*/ 2542248 w 2695088"/>
              <a:gd name="connsiteY7" fmla="*/ 493294 h 2049044"/>
              <a:gd name="connsiteX8" fmla="*/ 2695088 w 2695088"/>
              <a:gd name="connsiteY8" fmla="*/ 480194 h 2049044"/>
              <a:gd name="connsiteX9" fmla="*/ 2695088 w 2695088"/>
              <a:gd name="connsiteY9" fmla="*/ 1715978 h 2049044"/>
              <a:gd name="connsiteX10" fmla="*/ 2433272 w 2695088"/>
              <a:gd name="connsiteY10" fmla="*/ 1720201 h 2049044"/>
              <a:gd name="connsiteX11" fmla="*/ 2433272 w 2695088"/>
              <a:gd name="connsiteY11" fmla="*/ 1961501 h 2049044"/>
              <a:gd name="connsiteX12" fmla="*/ 693372 w 2695088"/>
              <a:gd name="connsiteY12" fmla="*/ 1993251 h 2049044"/>
              <a:gd name="connsiteX13" fmla="*/ 693372 w 2695088"/>
              <a:gd name="connsiteY13" fmla="*/ 1783701 h 2049044"/>
              <a:gd name="connsiteX14" fmla="*/ 674322 w 2695088"/>
              <a:gd name="connsiteY14" fmla="*/ 1732901 h 2049044"/>
              <a:gd name="connsiteX15" fmla="*/ 325072 w 2695088"/>
              <a:gd name="connsiteY15" fmla="*/ 1745601 h 2049044"/>
              <a:gd name="connsiteX16" fmla="*/ 363402 w 2695088"/>
              <a:gd name="connsiteY16" fmla="*/ 2049044 h 2049044"/>
              <a:gd name="connsiteX17" fmla="*/ 0 w 2695088"/>
              <a:gd name="connsiteY17" fmla="*/ 2049044 h 2049044"/>
              <a:gd name="connsiteX18" fmla="*/ 0 w 2695088"/>
              <a:gd name="connsiteY18" fmla="*/ 0 h 204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95088" h="2049044">
                <a:moveTo>
                  <a:pt x="0" y="0"/>
                </a:moveTo>
                <a:lnTo>
                  <a:pt x="146799" y="0"/>
                </a:lnTo>
                <a:lnTo>
                  <a:pt x="453098" y="823494"/>
                </a:lnTo>
                <a:lnTo>
                  <a:pt x="1773898" y="340894"/>
                </a:lnTo>
                <a:lnTo>
                  <a:pt x="2288248" y="264694"/>
                </a:lnTo>
                <a:lnTo>
                  <a:pt x="2427948" y="264694"/>
                </a:lnTo>
                <a:lnTo>
                  <a:pt x="2478748" y="334544"/>
                </a:lnTo>
                <a:lnTo>
                  <a:pt x="2542248" y="493294"/>
                </a:lnTo>
                <a:lnTo>
                  <a:pt x="2695088" y="480194"/>
                </a:lnTo>
                <a:lnTo>
                  <a:pt x="2695088" y="1715978"/>
                </a:lnTo>
                <a:lnTo>
                  <a:pt x="2433272" y="1720201"/>
                </a:lnTo>
                <a:lnTo>
                  <a:pt x="2433272" y="1961501"/>
                </a:lnTo>
                <a:lnTo>
                  <a:pt x="693372" y="1993251"/>
                </a:lnTo>
                <a:lnTo>
                  <a:pt x="693372" y="1783701"/>
                </a:lnTo>
                <a:lnTo>
                  <a:pt x="674322" y="1732901"/>
                </a:lnTo>
                <a:lnTo>
                  <a:pt x="325072" y="1745601"/>
                </a:lnTo>
                <a:lnTo>
                  <a:pt x="363402" y="2049044"/>
                </a:lnTo>
                <a:lnTo>
                  <a:pt x="0" y="20490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9776418" y="5124088"/>
            <a:ext cx="513751" cy="451353"/>
          </a:xfrm>
          <a:custGeom>
            <a:avLst/>
            <a:gdLst>
              <a:gd name="connsiteX0" fmla="*/ 1252151 w 1962362"/>
              <a:gd name="connsiteY0" fmla="*/ 0 h 1724025"/>
              <a:gd name="connsiteX1" fmla="*/ 1804601 w 1962362"/>
              <a:gd name="connsiteY1" fmla="*/ 38100 h 1724025"/>
              <a:gd name="connsiteX2" fmla="*/ 1823651 w 1962362"/>
              <a:gd name="connsiteY2" fmla="*/ 438150 h 1724025"/>
              <a:gd name="connsiteX3" fmla="*/ 1918901 w 1962362"/>
              <a:gd name="connsiteY3" fmla="*/ 428625 h 1724025"/>
              <a:gd name="connsiteX4" fmla="*/ 1954663 w 1962362"/>
              <a:gd name="connsiteY4" fmla="*/ 422965 h 1724025"/>
              <a:gd name="connsiteX5" fmla="*/ 1962362 w 1962362"/>
              <a:gd name="connsiteY5" fmla="*/ 421586 h 1724025"/>
              <a:gd name="connsiteX6" fmla="*/ 1962362 w 1962362"/>
              <a:gd name="connsiteY6" fmla="*/ 1416070 h 1724025"/>
              <a:gd name="connsiteX7" fmla="*/ 1871276 w 1962362"/>
              <a:gd name="connsiteY7" fmla="*/ 1390650 h 1724025"/>
              <a:gd name="connsiteX8" fmla="*/ 1756976 w 1962362"/>
              <a:gd name="connsiteY8" fmla="*/ 1704975 h 1724025"/>
              <a:gd name="connsiteX9" fmla="*/ 1071176 w 1962362"/>
              <a:gd name="connsiteY9" fmla="*/ 1676400 h 1724025"/>
              <a:gd name="connsiteX10" fmla="*/ 709226 w 1962362"/>
              <a:gd name="connsiteY10" fmla="*/ 1724025 h 1724025"/>
              <a:gd name="connsiteX11" fmla="*/ 99626 w 1962362"/>
              <a:gd name="connsiteY11" fmla="*/ 1657350 h 1724025"/>
              <a:gd name="connsiteX12" fmla="*/ 13901 w 1962362"/>
              <a:gd name="connsiteY12" fmla="*/ 1400175 h 1724025"/>
              <a:gd name="connsiteX13" fmla="*/ 0 w 1962362"/>
              <a:gd name="connsiteY13" fmla="*/ 1401224 h 1724025"/>
              <a:gd name="connsiteX14" fmla="*/ 0 w 1962362"/>
              <a:gd name="connsiteY14" fmla="*/ 143776 h 1724025"/>
              <a:gd name="connsiteX15" fmla="*/ 128201 w 1962362"/>
              <a:gd name="connsiteY15" fmla="*/ 47625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62362" h="1724025">
                <a:moveTo>
                  <a:pt x="1252151" y="0"/>
                </a:moveTo>
                <a:lnTo>
                  <a:pt x="1804601" y="38100"/>
                </a:lnTo>
                <a:lnTo>
                  <a:pt x="1823651" y="438150"/>
                </a:lnTo>
                <a:cubicBezTo>
                  <a:pt x="1855401" y="434975"/>
                  <a:pt x="1887239" y="432583"/>
                  <a:pt x="1918901" y="428625"/>
                </a:cubicBezTo>
                <a:cubicBezTo>
                  <a:pt x="1928483" y="427428"/>
                  <a:pt x="1942771" y="425047"/>
                  <a:pt x="1954663" y="422965"/>
                </a:cubicBezTo>
                <a:lnTo>
                  <a:pt x="1962362" y="421586"/>
                </a:lnTo>
                <a:lnTo>
                  <a:pt x="1962362" y="1416070"/>
                </a:lnTo>
                <a:lnTo>
                  <a:pt x="1871276" y="1390650"/>
                </a:lnTo>
                <a:lnTo>
                  <a:pt x="1756976" y="1704975"/>
                </a:lnTo>
                <a:lnTo>
                  <a:pt x="1071176" y="1676400"/>
                </a:lnTo>
                <a:lnTo>
                  <a:pt x="709226" y="1724025"/>
                </a:lnTo>
                <a:lnTo>
                  <a:pt x="99626" y="1657350"/>
                </a:lnTo>
                <a:lnTo>
                  <a:pt x="13901" y="1400175"/>
                </a:lnTo>
                <a:lnTo>
                  <a:pt x="0" y="1401224"/>
                </a:lnTo>
                <a:lnTo>
                  <a:pt x="0" y="143776"/>
                </a:lnTo>
                <a:lnTo>
                  <a:pt x="128201" y="47625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7" grpId="0" animBg="1"/>
      <p:bldP spid="368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66184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34450" y="4577328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50179" name="文本框 50178"/>
          <p:cNvSpPr txBox="1"/>
          <p:nvPr/>
        </p:nvSpPr>
        <p:spPr>
          <a:xfrm>
            <a:off x="2567306" y="840107"/>
            <a:ext cx="69576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在表格里填写图形的序号。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180" name="矩形 50179"/>
          <p:cNvSpPr/>
          <p:nvPr/>
        </p:nvSpPr>
        <p:spPr>
          <a:xfrm>
            <a:off x="8183563" y="1916113"/>
            <a:ext cx="1524000" cy="7620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1" name="平行四边形 50180"/>
          <p:cNvSpPr/>
          <p:nvPr/>
        </p:nvSpPr>
        <p:spPr>
          <a:xfrm>
            <a:off x="2335213" y="3822700"/>
            <a:ext cx="1600200" cy="685800"/>
          </a:xfrm>
          <a:prstGeom prst="parallelogram">
            <a:avLst>
              <a:gd name="adj" fmla="val 58333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2" name="矩形 50181"/>
          <p:cNvSpPr/>
          <p:nvPr/>
        </p:nvSpPr>
        <p:spPr>
          <a:xfrm>
            <a:off x="6743700" y="1857375"/>
            <a:ext cx="609600" cy="1066800"/>
          </a:xfrm>
          <a:prstGeom prst="rect">
            <a:avLst/>
          </a:prstGeom>
          <a:solidFill>
            <a:srgbClr val="FF66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3" name="椭圆 50182"/>
          <p:cNvSpPr/>
          <p:nvPr/>
        </p:nvSpPr>
        <p:spPr>
          <a:xfrm>
            <a:off x="2566988" y="1916113"/>
            <a:ext cx="1295400" cy="685800"/>
          </a:xfrm>
          <a:prstGeom prst="ellipse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4" name="平行四边形 50183"/>
          <p:cNvSpPr/>
          <p:nvPr/>
        </p:nvSpPr>
        <p:spPr>
          <a:xfrm>
            <a:off x="4138615" y="1674816"/>
            <a:ext cx="1957387" cy="1609725"/>
          </a:xfrm>
          <a:prstGeom prst="parallelogram">
            <a:avLst>
              <a:gd name="adj" fmla="val 72772"/>
            </a:avLst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5" name="矩形 50184"/>
          <p:cNvSpPr/>
          <p:nvPr/>
        </p:nvSpPr>
        <p:spPr>
          <a:xfrm>
            <a:off x="6743700" y="3657600"/>
            <a:ext cx="1066800" cy="10668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6" name="直角三角形 50185"/>
          <p:cNvSpPr/>
          <p:nvPr/>
        </p:nvSpPr>
        <p:spPr>
          <a:xfrm flipV="1">
            <a:off x="4800600" y="3725863"/>
            <a:ext cx="1143000" cy="1143000"/>
          </a:xfrm>
          <a:prstGeom prst="rtTriangl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7" name="平行四边形 50186"/>
          <p:cNvSpPr/>
          <p:nvPr/>
        </p:nvSpPr>
        <p:spPr>
          <a:xfrm rot="-3341436">
            <a:off x="8315325" y="3511551"/>
            <a:ext cx="1676400" cy="788988"/>
          </a:xfrm>
          <a:prstGeom prst="parallelogram">
            <a:avLst>
              <a:gd name="adj" fmla="val 53118"/>
            </a:avLst>
          </a:prstGeom>
          <a:solidFill>
            <a:srgbClr val="9933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8" name="文本框 50187"/>
          <p:cNvSpPr txBox="1"/>
          <p:nvPr/>
        </p:nvSpPr>
        <p:spPr>
          <a:xfrm>
            <a:off x="3048000" y="19812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1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9" name="文本框 50188"/>
          <p:cNvSpPr txBox="1"/>
          <p:nvPr/>
        </p:nvSpPr>
        <p:spPr>
          <a:xfrm>
            <a:off x="5029200" y="205740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2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90" name="文本框 50189"/>
          <p:cNvSpPr txBox="1"/>
          <p:nvPr/>
        </p:nvSpPr>
        <p:spPr>
          <a:xfrm>
            <a:off x="6888163" y="210820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3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91" name="文本框 50190"/>
          <p:cNvSpPr txBox="1"/>
          <p:nvPr/>
        </p:nvSpPr>
        <p:spPr>
          <a:xfrm>
            <a:off x="8616951" y="20574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4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92" name="文本框 50191"/>
          <p:cNvSpPr txBox="1"/>
          <p:nvPr/>
        </p:nvSpPr>
        <p:spPr>
          <a:xfrm>
            <a:off x="2927351" y="3908425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5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93" name="文本框 50192"/>
          <p:cNvSpPr txBox="1"/>
          <p:nvPr/>
        </p:nvSpPr>
        <p:spPr>
          <a:xfrm>
            <a:off x="4953000" y="383540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6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94" name="文本框 50193"/>
          <p:cNvSpPr txBox="1"/>
          <p:nvPr/>
        </p:nvSpPr>
        <p:spPr>
          <a:xfrm>
            <a:off x="7010400" y="388620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7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95" name="文本框 50194"/>
          <p:cNvSpPr txBox="1"/>
          <p:nvPr/>
        </p:nvSpPr>
        <p:spPr>
          <a:xfrm>
            <a:off x="8991600" y="358140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8</a:t>
            </a:r>
            <a:endParaRPr lang="en-US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50222" name="表格 50221"/>
          <p:cNvGraphicFramePr>
            <a:graphicFrameLocks noGrp="1"/>
          </p:cNvGraphicFramePr>
          <p:nvPr>
            <p:custDataLst>
              <p:tags r:id="rId6"/>
            </p:custDataLst>
          </p:nvPr>
        </p:nvGraphicFramePr>
        <p:xfrm>
          <a:off x="3432177" y="4881247"/>
          <a:ext cx="5407025" cy="1100455"/>
        </p:xfrm>
        <a:graphic>
          <a:graphicData uri="http://schemas.openxmlformats.org/drawingml/2006/table">
            <a:tbl>
              <a:tblPr/>
              <a:tblGrid>
                <a:gridCol w="1544955"/>
                <a:gridCol w="1458595"/>
                <a:gridCol w="2403475"/>
              </a:tblGrid>
              <a:tr h="58229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长方形</a:t>
                      </a:r>
                      <a:endParaRPr lang="zh-CN" altLang="en-US" b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正方形</a:t>
                      </a:r>
                      <a:endParaRPr lang="zh-CN" altLang="en-US" b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平行四边形</a:t>
                      </a:r>
                      <a:endParaRPr lang="zh-CN" altLang="en-US" b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0223" name="组合 50222"/>
          <p:cNvGrpSpPr/>
          <p:nvPr/>
        </p:nvGrpSpPr>
        <p:grpSpPr>
          <a:xfrm>
            <a:off x="3551875" y="5537518"/>
            <a:ext cx="1679575" cy="457200"/>
            <a:chOff x="1247" y="3612"/>
            <a:chExt cx="1058" cy="288"/>
          </a:xfrm>
        </p:grpSpPr>
        <p:sp>
          <p:nvSpPr>
            <p:cNvPr id="50211" name="文本框 50210"/>
            <p:cNvSpPr txBox="1"/>
            <p:nvPr/>
          </p:nvSpPr>
          <p:spPr>
            <a:xfrm>
              <a:off x="1247" y="3612"/>
              <a:ext cx="52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en-US" altLang="zh-CN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r>
                <a:rPr lang="zh-CN" altLang="en-US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、</a:t>
              </a:r>
              <a:endParaRPr lang="zh-CN" altLang="en-US" sz="240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212" name="文本框 50211"/>
            <p:cNvSpPr txBox="1"/>
            <p:nvPr/>
          </p:nvSpPr>
          <p:spPr>
            <a:xfrm>
              <a:off x="1655" y="3612"/>
              <a:ext cx="65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en-US" altLang="zh-CN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en-US" altLang="zh-CN" sz="240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0213" name="文本框 50212"/>
          <p:cNvSpPr txBox="1"/>
          <p:nvPr/>
        </p:nvSpPr>
        <p:spPr>
          <a:xfrm>
            <a:off x="5555299" y="5524183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endParaRPr lang="en-US" altLang="zh-CN" sz="2400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214" name="文本框 50213"/>
          <p:cNvSpPr txBox="1"/>
          <p:nvPr/>
        </p:nvSpPr>
        <p:spPr>
          <a:xfrm>
            <a:off x="5791200" y="56388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endParaRPr sz="240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0224" name="组合 50223"/>
          <p:cNvGrpSpPr/>
          <p:nvPr/>
        </p:nvGrpSpPr>
        <p:grpSpPr>
          <a:xfrm>
            <a:off x="6532246" y="5527993"/>
            <a:ext cx="2693988" cy="457200"/>
            <a:chOff x="3198" y="3408"/>
            <a:chExt cx="1697" cy="288"/>
          </a:xfrm>
        </p:grpSpPr>
        <p:sp>
          <p:nvSpPr>
            <p:cNvPr id="50216" name="文本框 50215"/>
            <p:cNvSpPr txBox="1"/>
            <p:nvPr/>
          </p:nvSpPr>
          <p:spPr>
            <a:xfrm>
              <a:off x="3198" y="3408"/>
              <a:ext cx="69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en-US" altLang="zh-CN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r>
                <a:rPr lang="zh-CN" altLang="en-US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、</a:t>
              </a:r>
              <a:endParaRPr lang="zh-CN" altLang="en-US" sz="240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217" name="文本框 50216"/>
            <p:cNvSpPr txBox="1"/>
            <p:nvPr/>
          </p:nvSpPr>
          <p:spPr>
            <a:xfrm>
              <a:off x="3738" y="3408"/>
              <a:ext cx="54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en-US" altLang="zh-CN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、</a:t>
              </a:r>
              <a:endParaRPr lang="zh-CN" altLang="en-US" sz="240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218" name="文本框 50217"/>
            <p:cNvSpPr txBox="1"/>
            <p:nvPr/>
          </p:nvSpPr>
          <p:spPr>
            <a:xfrm>
              <a:off x="4355" y="3408"/>
              <a:ext cx="54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>
                <a:spcBef>
                  <a:spcPct val="50000"/>
                </a:spcBef>
              </a:pPr>
              <a:r>
                <a:rPr lang="en-US" altLang="zh-CN" sz="2400">
                  <a:solidFill>
                    <a:srgbClr val="FF3300"/>
                  </a:solidFill>
                  <a:latin typeface="+mn-lt"/>
                  <a:ea typeface="+mn-ea"/>
                  <a:cs typeface="+mn-ea"/>
                  <a:sym typeface="+mn-lt"/>
                </a:rPr>
                <a:t>8</a:t>
              </a:r>
              <a:endParaRPr lang="en-US" altLang="zh-CN" sz="240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0219" name="矩形 50218">
            <a:hlinkClick r:id="rId7" tooltip="退出" action="ppaction://hlinksldjump"/>
          </p:cNvPr>
          <p:cNvSpPr/>
          <p:nvPr/>
        </p:nvSpPr>
        <p:spPr>
          <a:xfrm>
            <a:off x="9982200" y="6324600"/>
            <a:ext cx="685800" cy="533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220" name="椭圆 50219">
            <a:hlinkClick r:id="rId8" tooltip="帮助" action="ppaction://hlinkpres?slideindex=1&amp;slidetitle="/>
          </p:cNvPr>
          <p:cNvSpPr/>
          <p:nvPr/>
        </p:nvSpPr>
        <p:spPr>
          <a:xfrm>
            <a:off x="9067800" y="6400800"/>
            <a:ext cx="457200" cy="4572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2624" y="777752"/>
            <a:ext cx="1914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练一练</a:t>
            </a:r>
            <a:endParaRPr lang="zh-CN" altLang="en-US" sz="4000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0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0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0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13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66184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5899" y="4739290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9457" name="Rectangle 7"/>
          <p:cNvSpPr/>
          <p:nvPr/>
        </p:nvSpPr>
        <p:spPr>
          <a:xfrm>
            <a:off x="2205673" y="1276740"/>
            <a:ext cx="6324600" cy="707886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今天我们学习了哪些知识？</a:t>
            </a:r>
            <a:endParaRPr lang="zh-CN" altLang="en-US" sz="4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2820" name="Rectangle 4"/>
          <p:cNvSpPr/>
          <p:nvPr/>
        </p:nvSpPr>
        <p:spPr>
          <a:xfrm>
            <a:off x="2499045" y="2095818"/>
            <a:ext cx="8281987" cy="341503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571500" indent="-571500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认识生活中的图形。</a:t>
            </a:r>
            <a:endParaRPr lang="zh-CN" altLang="en-US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认识平行四边形。</a:t>
            </a:r>
            <a:endParaRPr lang="zh-CN" altLang="en-US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感悟平行四边形的特征。</a:t>
            </a:r>
            <a:endParaRPr lang="zh-CN" altLang="en-US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9" name="图片占位符 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571231" y="2339340"/>
            <a:ext cx="3291205" cy="3619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3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13" name="矩形 12"/>
          <p:cNvSpPr/>
          <p:nvPr/>
        </p:nvSpPr>
        <p:spPr>
          <a:xfrm>
            <a:off x="791057" y="828675"/>
            <a:ext cx="10553700" cy="52006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09651" y="1047750"/>
            <a:ext cx="10134600" cy="4743450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89037" y="3968246"/>
            <a:ext cx="4102964" cy="288975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3285434"/>
            <a:ext cx="6633023" cy="357256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57" b="97835" l="2926" r="8967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3685" y="0"/>
            <a:ext cx="3542083" cy="14082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835" b="100000" l="0" r="100000">
                        <a14:foregroundMark x1="52989" y1="32990" x2="54348" y2="39794"/>
                        <a14:foregroundMark x1="54620" y1="63505" x2="52174" y2="80619"/>
                        <a14:backgroundMark x1="57880" y1="59175" x2="59511" y2="5958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0882649" y="599226"/>
            <a:ext cx="1521163" cy="1998136"/>
          </a:xfrm>
          <a:custGeom>
            <a:avLst/>
            <a:gdLst>
              <a:gd name="connsiteX0" fmla="*/ 0 w 2247900"/>
              <a:gd name="connsiteY0" fmla="*/ 0 h 2952750"/>
              <a:gd name="connsiteX1" fmla="*/ 2247900 w 2247900"/>
              <a:gd name="connsiteY1" fmla="*/ 0 h 2952750"/>
              <a:gd name="connsiteX2" fmla="*/ 2247900 w 2247900"/>
              <a:gd name="connsiteY2" fmla="*/ 2952750 h 2952750"/>
              <a:gd name="connsiteX3" fmla="*/ 0 w 22479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900" h="2952750">
                <a:moveTo>
                  <a:pt x="0" y="0"/>
                </a:moveTo>
                <a:lnTo>
                  <a:pt x="2247900" y="0"/>
                </a:lnTo>
                <a:lnTo>
                  <a:pt x="2247900" y="2952750"/>
                </a:lnTo>
                <a:lnTo>
                  <a:pt x="0" y="2952750"/>
                </a:lnTo>
                <a:close/>
              </a:path>
            </a:pathLst>
          </a:cu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651" b="89733" l="304" r="89802">
                        <a14:foregroundMark x1="6545" y1="21561" x2="13699" y2="27515"/>
                        <a14:backgroundMark x1="2892" y1="12526" x2="761" y2="19507"/>
                        <a14:backgroundMark x1="8067" y1="37988" x2="14307" y2="39836"/>
                        <a14:backgroundMark x1="24962" y1="49076" x2="37900" y2="55647"/>
                        <a14:backgroundMark x1="33029" y1="35934" x2="42314" y2="44353"/>
                        <a14:backgroundMark x1="17960" y1="11499" x2="23896" y2="14579"/>
                        <a14:backgroundMark x1="15221" y1="12526" x2="21918" y2="18480"/>
                        <a14:backgroundMark x1="34551" y1="28747" x2="48706" y2="45996"/>
                        <a14:backgroundMark x1="47641" y1="46201" x2="66819" y2="58522"/>
                        <a14:backgroundMark x1="47793" y1="63039" x2="61948" y2="72895"/>
                        <a14:backgroundMark x1="67732" y1="58522" x2="85236" y2="73101"/>
                        <a14:backgroundMark x1="64231" y1="71253" x2="79452" y2="8521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044" y="377896"/>
            <a:ext cx="4005419" cy="296900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1331354" y="2706472"/>
            <a:ext cx="924804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smtClean="0">
                <a:solidFill>
                  <a:srgbClr val="36E4B4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</a:rPr>
              <a:t> </a:t>
            </a:r>
            <a:r>
              <a:rPr lang="zh-CN" altLang="en-US" sz="8800" b="1" smtClean="0">
                <a:solidFill>
                  <a:srgbClr val="1A596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</a:rPr>
              <a:t>感谢观看</a:t>
            </a:r>
            <a:endParaRPr lang="zh-CN" altLang="en-US" sz="8800" b="1">
              <a:solidFill>
                <a:srgbClr val="1A5963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胡晓波男神体" panose="02010600030101010101" pitchFamily="2" charset="-122"/>
              <a:ea typeface="胡晓波男神体" panose="02010600030101010101" pitchFamily="2" charset="-122"/>
              <a:cs typeface="胡晓波男神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02077" y="1858010"/>
            <a:ext cx="4106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>
                <a:latin typeface="站酷文艺体" panose="02000603000000000000" pitchFamily="2" charset="-122"/>
                <a:ea typeface="站酷文艺体" panose="02000603000000000000" pitchFamily="2" charset="-122"/>
              </a:rPr>
              <a:t>苏教版数学二</a:t>
            </a:r>
            <a:r>
              <a:rPr lang="zh-CN" altLang="en-US" sz="2000" smtClean="0">
                <a:latin typeface="站酷文艺体" panose="02000603000000000000" pitchFamily="2" charset="-122"/>
                <a:ea typeface="站酷文艺体" panose="02000603000000000000" pitchFamily="2" charset="-122"/>
              </a:rPr>
              <a:t>年级</a:t>
            </a:r>
            <a:endParaRPr lang="zh-CN" altLang="en-US" sz="2000">
              <a:latin typeface="站酷文艺体" panose="02000603000000000000" pitchFamily="2" charset="-122"/>
              <a:ea typeface="站酷文艺体" panose="02000603000000000000" pitchFamily="2" charset="-122"/>
            </a:endParaRPr>
          </a:p>
        </p:txBody>
      </p:sp>
      <p:pic>
        <p:nvPicPr>
          <p:cNvPr id="35" name="New picture"/>
          <p:cNvPicPr/>
          <p:nvPr/>
        </p:nvPicPr>
        <p:blipFill>
          <a:blip r:embed="rId12"/>
          <a:stretch>
            <a:fillRect/>
          </a:stretch>
        </p:blipFill>
        <p:spPr>
          <a:xfrm>
            <a:off x="10642601" y="12623800"/>
            <a:ext cx="3175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505586" y="1181735"/>
            <a:ext cx="9171305" cy="4860290"/>
            <a:chOff x="2795" y="1318"/>
            <a:chExt cx="12815" cy="9071"/>
          </a:xfrm>
        </p:grpSpPr>
        <p:pic>
          <p:nvPicPr>
            <p:cNvPr id="6147" name="Picture 5" descr="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8" y="1318"/>
              <a:ext cx="4317" cy="46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8" name="Picture 6" descr="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00" y="1545"/>
              <a:ext cx="6010" cy="30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51" name="Picture 15" descr="4581904965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1868" y="5173"/>
              <a:ext cx="3680" cy="52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52" name="Picture 16" descr="1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5" y="6195"/>
              <a:ext cx="8448" cy="419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1" name="文本框 30"/>
          <p:cNvSpPr txBox="1"/>
          <p:nvPr/>
        </p:nvSpPr>
        <p:spPr>
          <a:xfrm>
            <a:off x="3747771" y="230505"/>
            <a:ext cx="57308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生活中的平行四边形</a:t>
            </a:r>
            <a:endParaRPr lang="zh-CN" altLang="en-US" sz="3600" smtClean="0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4577082"/>
            <a:ext cx="12192000" cy="2294255"/>
            <a:chOff x="0" y="7208"/>
            <a:chExt cx="19200" cy="36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9966" b="100000" l="0" r="95772">
                          <a14:foregroundMark x1="11949" y1="40956" x2="24632" y2="68259"/>
                          <a14:foregroundMark x1="5331" y1="51536" x2="15625" y2="83618"/>
                          <a14:foregroundMark x1="6434" y1="88055" x2="17647" y2="9744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7341"/>
              <a:ext cx="6461" cy="3480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9916" b="99578" l="9807" r="99406">
                          <a14:foregroundMark x1="27043" y1="68354" x2="30163" y2="68987"/>
                          <a14:foregroundMark x1="41902" y1="80802" x2="80981" y2="94304"/>
                          <a14:foregroundMark x1="94205" y1="60549" x2="99554" y2="77637"/>
                          <a14:foregroundMark x1="95245" y1="97046" x2="96434" y2="995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070" y="7208"/>
              <a:ext cx="5130" cy="3613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3747771" y="230505"/>
            <a:ext cx="57308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生活中的平行四边形</a:t>
            </a:r>
            <a:endParaRPr lang="zh-CN" altLang="en-US" sz="3600" smtClean="0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pic>
        <p:nvPicPr>
          <p:cNvPr id="7171" name="Picture 3" descr="生活中的平行四边形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256" y="1294130"/>
            <a:ext cx="6386195" cy="478663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0" y="4577082"/>
            <a:ext cx="12192000" cy="2294255"/>
            <a:chOff x="0" y="7208"/>
            <a:chExt cx="19200" cy="36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9966" b="100000" l="0" r="95772">
                          <a14:foregroundMark x1="11949" y1="40956" x2="24632" y2="68259"/>
                          <a14:foregroundMark x1="5331" y1="51536" x2="15625" y2="83618"/>
                          <a14:foregroundMark x1="6434" y1="88055" x2="17647" y2="9744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7341"/>
              <a:ext cx="6461" cy="3480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916" b="99578" l="9807" r="99406">
                          <a14:foregroundMark x1="27043" y1="68354" x2="30163" y2="68987"/>
                          <a14:foregroundMark x1="41902" y1="80802" x2="80981" y2="94304"/>
                          <a14:foregroundMark x1="94205" y1="60549" x2="99554" y2="77637"/>
                          <a14:foregroundMark x1="95245" y1="97046" x2="96434" y2="995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070" y="7208"/>
              <a:ext cx="5130" cy="3613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45466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3747771" y="230505"/>
            <a:ext cx="57308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生活中的平行四边形</a:t>
            </a:r>
            <a:endParaRPr lang="zh-CN" altLang="en-US" sz="3600" smtClean="0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4577082"/>
            <a:ext cx="12192000" cy="2294255"/>
            <a:chOff x="0" y="7208"/>
            <a:chExt cx="19200" cy="36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9966" b="100000" l="0" r="95772">
                          <a14:foregroundMark x1="11949" y1="40956" x2="24632" y2="68259"/>
                          <a14:foregroundMark x1="5331" y1="51536" x2="15625" y2="83618"/>
                          <a14:foregroundMark x1="6434" y1="88055" x2="17647" y2="9744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7341"/>
              <a:ext cx="6461" cy="3480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16" b="99578" l="9807" r="99406">
                          <a14:foregroundMark x1="27043" y1="68354" x2="30163" y2="68987"/>
                          <a14:foregroundMark x1="41902" y1="80802" x2="80981" y2="94304"/>
                          <a14:foregroundMark x1="94205" y1="60549" x2="99554" y2="77637"/>
                          <a14:foregroundMark x1="95245" y1="97046" x2="96434" y2="995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070" y="7208"/>
              <a:ext cx="5130" cy="3613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9218" name="Group 2"/>
          <p:cNvGrpSpPr/>
          <p:nvPr/>
        </p:nvGrpSpPr>
        <p:grpSpPr>
          <a:xfrm>
            <a:off x="1665605" y="1515112"/>
            <a:ext cx="9093200" cy="3146425"/>
            <a:chOff x="87" y="890"/>
            <a:chExt cx="5605" cy="1814"/>
          </a:xfrm>
        </p:grpSpPr>
        <p:pic>
          <p:nvPicPr>
            <p:cNvPr id="9221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" y="890"/>
              <a:ext cx="1931" cy="181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2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64" y="890"/>
              <a:ext cx="1863" cy="181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3" name="Picture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94" y="890"/>
              <a:ext cx="1698" cy="1814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9224" name="Group 6"/>
            <p:cNvGrpSpPr/>
            <p:nvPr/>
          </p:nvGrpSpPr>
          <p:grpSpPr>
            <a:xfrm>
              <a:off x="703" y="1571"/>
              <a:ext cx="227" cy="589"/>
              <a:chOff x="657" y="981"/>
              <a:chExt cx="273" cy="726"/>
            </a:xfrm>
          </p:grpSpPr>
          <p:sp>
            <p:nvSpPr>
              <p:cNvPr id="9235" name="Line 7"/>
              <p:cNvSpPr/>
              <p:nvPr/>
            </p:nvSpPr>
            <p:spPr>
              <a:xfrm>
                <a:off x="657" y="981"/>
                <a:ext cx="273" cy="363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36" name="Line 8"/>
              <p:cNvSpPr/>
              <p:nvPr/>
            </p:nvSpPr>
            <p:spPr>
              <a:xfrm>
                <a:off x="657" y="1344"/>
                <a:ext cx="273" cy="363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37" name="Line 9"/>
              <p:cNvSpPr/>
              <p:nvPr/>
            </p:nvSpPr>
            <p:spPr>
              <a:xfrm flipH="1">
                <a:off x="657" y="981"/>
                <a:ext cx="0" cy="363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38" name="Line 10"/>
              <p:cNvSpPr/>
              <p:nvPr/>
            </p:nvSpPr>
            <p:spPr>
              <a:xfrm flipH="1">
                <a:off x="930" y="1344"/>
                <a:ext cx="0" cy="363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9225" name="Group 11"/>
            <p:cNvGrpSpPr/>
            <p:nvPr/>
          </p:nvGrpSpPr>
          <p:grpSpPr>
            <a:xfrm>
              <a:off x="2925" y="1480"/>
              <a:ext cx="136" cy="680"/>
              <a:chOff x="2925" y="890"/>
              <a:chExt cx="183" cy="681"/>
            </a:xfrm>
          </p:grpSpPr>
          <p:sp>
            <p:nvSpPr>
              <p:cNvPr id="9231" name="Line 12"/>
              <p:cNvSpPr/>
              <p:nvPr/>
            </p:nvSpPr>
            <p:spPr>
              <a:xfrm>
                <a:off x="2925" y="890"/>
                <a:ext cx="46" cy="635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32" name="Line 13"/>
              <p:cNvSpPr/>
              <p:nvPr/>
            </p:nvSpPr>
            <p:spPr>
              <a:xfrm>
                <a:off x="3061" y="935"/>
                <a:ext cx="46" cy="635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33" name="Line 14"/>
              <p:cNvSpPr/>
              <p:nvPr/>
            </p:nvSpPr>
            <p:spPr>
              <a:xfrm>
                <a:off x="2925" y="890"/>
                <a:ext cx="137" cy="46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34" name="Line 15"/>
              <p:cNvSpPr/>
              <p:nvPr/>
            </p:nvSpPr>
            <p:spPr>
              <a:xfrm>
                <a:off x="2971" y="1525"/>
                <a:ext cx="137" cy="46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9226" name="Group 16"/>
            <p:cNvGrpSpPr/>
            <p:nvPr/>
          </p:nvGrpSpPr>
          <p:grpSpPr>
            <a:xfrm>
              <a:off x="4286" y="1161"/>
              <a:ext cx="544" cy="1044"/>
              <a:chOff x="4286" y="618"/>
              <a:chExt cx="544" cy="1043"/>
            </a:xfrm>
          </p:grpSpPr>
          <p:sp>
            <p:nvSpPr>
              <p:cNvPr id="9227" name="Line 17"/>
              <p:cNvSpPr/>
              <p:nvPr/>
            </p:nvSpPr>
            <p:spPr>
              <a:xfrm>
                <a:off x="4422" y="618"/>
                <a:ext cx="408" cy="771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28" name="Line 18"/>
              <p:cNvSpPr/>
              <p:nvPr/>
            </p:nvSpPr>
            <p:spPr>
              <a:xfrm>
                <a:off x="4286" y="890"/>
                <a:ext cx="408" cy="771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29" name="Line 19"/>
              <p:cNvSpPr/>
              <p:nvPr/>
            </p:nvSpPr>
            <p:spPr>
              <a:xfrm flipH="1">
                <a:off x="4286" y="618"/>
                <a:ext cx="135" cy="272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9230" name="Line 20"/>
              <p:cNvSpPr/>
              <p:nvPr/>
            </p:nvSpPr>
            <p:spPr>
              <a:xfrm flipH="1">
                <a:off x="4694" y="1389"/>
                <a:ext cx="135" cy="272"/>
              </a:xfrm>
              <a:prstGeom prst="line">
                <a:avLst/>
              </a:prstGeom>
              <a:ln w="508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</p:grpSp>
      <p:sp>
        <p:nvSpPr>
          <p:cNvPr id="10262" name="Text Box 22"/>
          <p:cNvSpPr txBox="1"/>
          <p:nvPr/>
        </p:nvSpPr>
        <p:spPr>
          <a:xfrm>
            <a:off x="3146109" y="4902836"/>
            <a:ext cx="71278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你还在哪儿见过平行四边形？</a:t>
            </a:r>
            <a:endParaRPr lang="zh-CN" altLang="en-US" sz="36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02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937835" y="3753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45466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3672841" y="250825"/>
            <a:ext cx="57308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生活中的平行四边形</a:t>
            </a:r>
            <a:endParaRPr lang="zh-CN" altLang="en-US" sz="3600" dirty="0" smtClean="0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4577082"/>
            <a:ext cx="12192000" cy="2294255"/>
            <a:chOff x="0" y="7208"/>
            <a:chExt cx="19200" cy="36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4" cstate="email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9966" b="100000" l="0" r="95772">
                          <a14:foregroundMark x1="11949" y1="40956" x2="24632" y2="68259"/>
                          <a14:foregroundMark x1="5331" y1="51536" x2="15625" y2="83618"/>
                          <a14:foregroundMark x1="6434" y1="88055" x2="17647" y2="9744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7341"/>
              <a:ext cx="6461" cy="3480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6" cstate="email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9916" b="99578" l="9807" r="99406">
                          <a14:foregroundMark x1="27043" y1="68354" x2="30163" y2="68987"/>
                          <a14:foregroundMark x1="41902" y1="80802" x2="80981" y2="94304"/>
                          <a14:foregroundMark x1="94205" y1="60549" x2="99554" y2="77637"/>
                          <a14:foregroundMark x1="95245" y1="97046" x2="96434" y2="995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070" y="7208"/>
              <a:ext cx="5130" cy="3613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0262" name="Text Box 22"/>
          <p:cNvSpPr txBox="1"/>
          <p:nvPr/>
        </p:nvSpPr>
        <p:spPr>
          <a:xfrm>
            <a:off x="2172337" y="4903471"/>
            <a:ext cx="828230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rPr>
              <a:t>请仔细观察上面画</a:t>
            </a:r>
            <a:r>
              <a:rPr lang="zh-CN" altLang="en-US" sz="3600" b="1" smtClean="0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rPr>
              <a:t>的这些</a:t>
            </a:r>
            <a:r>
              <a:rPr lang="zh-CN" altLang="en-US" sz="3600" b="1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rPr>
              <a:t>物体上的图形。</a:t>
            </a:r>
            <a:endParaRPr lang="zh-CN" altLang="en-US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54935" y="1557655"/>
            <a:ext cx="6549391" cy="3237230"/>
            <a:chOff x="3608" y="2623"/>
            <a:chExt cx="10314" cy="6204"/>
          </a:xfrm>
        </p:grpSpPr>
        <p:graphicFrame>
          <p:nvGraphicFramePr>
            <p:cNvPr id="8" name="图片占位符  2"/>
            <p:cNvGraphicFramePr>
              <a:graphicFrameLocks noChangeAspect="1"/>
            </p:cNvGraphicFramePr>
            <p:nvPr/>
          </p:nvGraphicFramePr>
          <p:xfrm>
            <a:off x="3608" y="2690"/>
            <a:ext cx="3612" cy="2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9" name="" r:id="rId28" imgW="2755900" imgH="1841500" progId="Photoshop.Image.8">
                    <p:embed/>
                  </p:oleObj>
                </mc:Choice>
                <mc:Fallback>
                  <p:oleObj name="" r:id="rId28" imgW="2755900" imgH="1841500" progId="Photoshop.Image.8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9"/>
                        <a:stretch>
                          <a:fillRect/>
                        </a:stretch>
                      </p:blipFill>
                      <p:spPr>
                        <a:xfrm>
                          <a:off x="3608" y="2690"/>
                          <a:ext cx="3612" cy="229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图片占位符  5"/>
            <p:cNvGraphicFramePr>
              <a:graphicFrameLocks noChangeAspect="1"/>
            </p:cNvGraphicFramePr>
            <p:nvPr/>
          </p:nvGraphicFramePr>
          <p:xfrm>
            <a:off x="9600" y="2623"/>
            <a:ext cx="4323" cy="24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" name="" r:id="rId30" imgW="3670300" imgH="2755900" progId="Photoshop.Image.8">
                    <p:embed/>
                  </p:oleObj>
                </mc:Choice>
                <mc:Fallback>
                  <p:oleObj name="" r:id="rId30" imgW="3670300" imgH="2755900" progId="Photoshop.Image.8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1"/>
                        <a:stretch>
                          <a:fillRect/>
                        </a:stretch>
                      </p:blipFill>
                      <p:spPr>
                        <a:xfrm>
                          <a:off x="9600" y="2623"/>
                          <a:ext cx="4323" cy="242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图片占位符  11"/>
            <p:cNvGraphicFramePr>
              <a:graphicFrameLocks noChangeAspect="1"/>
            </p:cNvGraphicFramePr>
            <p:nvPr/>
          </p:nvGraphicFramePr>
          <p:xfrm>
            <a:off x="9022" y="5463"/>
            <a:ext cx="4405" cy="31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" r:id="rId32" imgW="1841500" imgH="2755900" progId="Photoshop.Image.8">
                    <p:embed/>
                  </p:oleObj>
                </mc:Choice>
                <mc:Fallback>
                  <p:oleObj name="" r:id="rId32" imgW="1841500" imgH="2755900" progId="Photoshop.Image.8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3"/>
                        <a:stretch>
                          <a:fillRect/>
                        </a:stretch>
                      </p:blipFill>
                      <p:spPr>
                        <a:xfrm>
                          <a:off x="9022" y="5463"/>
                          <a:ext cx="4405" cy="315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" name="图片占位符 1"/>
            <p:cNvPicPr>
              <a:picLocks noChangeAspect="1"/>
            </p:cNvPicPr>
            <p:nvPr/>
          </p:nvPicPr>
          <p:blipFill>
            <a:blip r:embed="rId34" cstate="email"/>
            <a:stretch>
              <a:fillRect/>
            </a:stretch>
          </p:blipFill>
          <p:spPr>
            <a:xfrm>
              <a:off x="3661" y="5533"/>
              <a:ext cx="3295" cy="329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02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45466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0" y="4577082"/>
            <a:ext cx="12192000" cy="2294255"/>
            <a:chOff x="0" y="7208"/>
            <a:chExt cx="19200" cy="36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9966" b="100000" l="0" r="95772">
                          <a14:foregroundMark x1="11949" y1="40956" x2="24632" y2="68259"/>
                          <a14:foregroundMark x1="5331" y1="51536" x2="15625" y2="83618"/>
                          <a14:foregroundMark x1="6434" y1="88055" x2="17647" y2="9744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7341"/>
              <a:ext cx="6461" cy="3480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16" b="99578" l="9807" r="99406">
                          <a14:foregroundMark x1="27043" y1="68354" x2="30163" y2="68987"/>
                          <a14:foregroundMark x1="41902" y1="80802" x2="80981" y2="94304"/>
                          <a14:foregroundMark x1="94205" y1="60549" x2="99554" y2="77637"/>
                          <a14:foregroundMark x1="95245" y1="97046" x2="96434" y2="995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070" y="7208"/>
              <a:ext cx="5130" cy="3613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0245" name="Text Box 12"/>
          <p:cNvSpPr txBox="1"/>
          <p:nvPr/>
        </p:nvSpPr>
        <p:spPr>
          <a:xfrm>
            <a:off x="2490471" y="955995"/>
            <a:ext cx="88566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仿宋_GB2312" pitchFamily="49" charset="-122"/>
              </a:rPr>
              <a:t>下面哪些图形是平行四边形？</a:t>
            </a:r>
            <a:endParaRPr lang="zh-CN" altLang="en-US" sz="4000" b="1" dirty="0">
              <a:latin typeface="Arial" panose="020B0604020202020204" pitchFamily="34" charset="0"/>
              <a:ea typeface="仿宋_GB2312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276477" y="2418717"/>
            <a:ext cx="7251065" cy="1976755"/>
            <a:chOff x="1642" y="3699"/>
            <a:chExt cx="11419" cy="3113"/>
          </a:xfrm>
        </p:grpSpPr>
        <p:sp>
          <p:nvSpPr>
            <p:cNvPr id="10246" name="AutoShape 13"/>
            <p:cNvSpPr/>
            <p:nvPr/>
          </p:nvSpPr>
          <p:spPr>
            <a:xfrm rot="3995924">
              <a:off x="1265" y="4075"/>
              <a:ext cx="3113" cy="2360"/>
            </a:xfrm>
            <a:prstGeom prst="parallelogram">
              <a:avLst>
                <a:gd name="adj" fmla="val 42746"/>
              </a:avLst>
            </a:prstGeom>
            <a:solidFill>
              <a:schemeClr val="bg1"/>
            </a:solidFill>
            <a:ln w="190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4590" name="AutoShape 14"/>
            <p:cNvSpPr/>
            <p:nvPr/>
          </p:nvSpPr>
          <p:spPr>
            <a:xfrm rot="10800000">
              <a:off x="4953" y="4380"/>
              <a:ext cx="2835" cy="1815"/>
            </a:xfrm>
            <a:custGeom>
              <a:avLst/>
              <a:gdLst>
                <a:gd name="txL" fmla="*/ 4500 w 21600"/>
                <a:gd name="txT" fmla="*/ 4500 h 21600"/>
                <a:gd name="txR" fmla="*/ 17100 w 21600"/>
                <a:gd name="txB" fmla="*/ 17100 h 21600"/>
              </a:gdLst>
              <a:ahLst/>
              <a:cxnLst>
                <a:cxn ang="0">
                  <a:pos x="1575197" y="576263"/>
                </a:cxn>
                <a:cxn ang="0">
                  <a:pos x="900113" y="1152525"/>
                </a:cxn>
                <a:cxn ang="0">
                  <a:pos x="225028" y="576263"/>
                </a:cxn>
                <a:cxn ang="0">
                  <a:pos x="900113" y="0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9050" cap="flat" cmpd="sng">
              <a:solidFill>
                <a:srgbClr val="FF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8" name="AutoShape 15"/>
            <p:cNvSpPr/>
            <p:nvPr/>
          </p:nvSpPr>
          <p:spPr>
            <a:xfrm rot="-1492657">
              <a:off x="8382" y="4347"/>
              <a:ext cx="2610" cy="1362"/>
            </a:xfrm>
            <a:prstGeom prst="parallelogram">
              <a:avLst>
                <a:gd name="adj" fmla="val 47889"/>
              </a:avLst>
            </a:prstGeom>
            <a:solidFill>
              <a:schemeClr val="bg1"/>
            </a:solidFill>
            <a:ln w="190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249" name="AutoShape 16"/>
            <p:cNvSpPr/>
            <p:nvPr/>
          </p:nvSpPr>
          <p:spPr>
            <a:xfrm>
              <a:off x="11586" y="3780"/>
              <a:ext cx="1475" cy="2495"/>
            </a:xfrm>
            <a:prstGeom prst="diamond">
              <a:avLst/>
            </a:prstGeom>
            <a:solidFill>
              <a:schemeClr val="bg1"/>
            </a:solidFill>
            <a:ln w="190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54076" y="582930"/>
            <a:ext cx="57308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辨一辨</a:t>
            </a:r>
            <a:endParaRPr lang="zh-CN" altLang="en-US" sz="3600" dirty="0" smtClean="0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pic>
        <p:nvPicPr>
          <p:cNvPr id="14" name="图片占位符 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708392" y="2475232"/>
            <a:ext cx="3710305" cy="3710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占位符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778" y="2362369"/>
            <a:ext cx="9100185" cy="32689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66184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34450" y="4577328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flipH="1">
            <a:off x="1394418" y="332533"/>
            <a:ext cx="1857293" cy="2150550"/>
          </a:xfrm>
          <a:custGeom>
            <a:avLst/>
            <a:gdLst>
              <a:gd name="connsiteX0" fmla="*/ 0 w 1628775"/>
              <a:gd name="connsiteY0" fmla="*/ 0 h 1885950"/>
              <a:gd name="connsiteX1" fmla="*/ 1628775 w 1628775"/>
              <a:gd name="connsiteY1" fmla="*/ 0 h 1885950"/>
              <a:gd name="connsiteX2" fmla="*/ 1628775 w 1628775"/>
              <a:gd name="connsiteY2" fmla="*/ 1885950 h 1885950"/>
              <a:gd name="connsiteX3" fmla="*/ 0 w 1628775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8775" h="1885950">
                <a:moveTo>
                  <a:pt x="0" y="0"/>
                </a:moveTo>
                <a:lnTo>
                  <a:pt x="1628775" y="0"/>
                </a:lnTo>
                <a:lnTo>
                  <a:pt x="1628775" y="1885950"/>
                </a:lnTo>
                <a:lnTo>
                  <a:pt x="0" y="1885950"/>
                </a:lnTo>
                <a:close/>
              </a:path>
            </a:pathLst>
          </a:custGeom>
        </p:spPr>
      </p:pic>
      <p:grpSp>
        <p:nvGrpSpPr>
          <p:cNvPr id="9" name="组合 8"/>
          <p:cNvGrpSpPr/>
          <p:nvPr/>
        </p:nvGrpSpPr>
        <p:grpSpPr>
          <a:xfrm>
            <a:off x="3626356" y="891031"/>
            <a:ext cx="6031865" cy="1321435"/>
            <a:chOff x="3581269" y="1277745"/>
            <a:chExt cx="6031865" cy="1091732"/>
          </a:xfrm>
        </p:grpSpPr>
        <p:sp>
          <p:nvSpPr>
            <p:cNvPr id="10" name="圆角矩形标注 9"/>
            <p:cNvSpPr/>
            <p:nvPr/>
          </p:nvSpPr>
          <p:spPr>
            <a:xfrm>
              <a:off x="3581269" y="1277745"/>
              <a:ext cx="6031865" cy="1091732"/>
            </a:xfrm>
            <a:prstGeom prst="wedgeRoundRectCallout">
              <a:avLst>
                <a:gd name="adj1" fmla="val -59048"/>
                <a:gd name="adj2" fmla="val -6722"/>
                <a:gd name="adj3" fmla="val 1666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96743" y="1482350"/>
              <a:ext cx="5493065" cy="787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rPr>
                <a:t>你能在下面的图形中找到平行四边形吗？ 画一画。</a:t>
              </a:r>
              <a:endParaRPr lang="zh-CN" altLang="en-US" sz="2800" dirty="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endParaRPr>
            </a:p>
          </p:txBody>
        </p:sp>
      </p:grpSp>
      <p:sp>
        <p:nvSpPr>
          <p:cNvPr id="3" name="任意多边形 2"/>
          <p:cNvSpPr/>
          <p:nvPr/>
        </p:nvSpPr>
        <p:spPr>
          <a:xfrm>
            <a:off x="2814638" y="2488101"/>
            <a:ext cx="897255" cy="1522095"/>
          </a:xfrm>
          <a:custGeom>
            <a:avLst/>
            <a:gdLst>
              <a:gd name="connisteX0" fmla="*/ 453390 w 907415"/>
              <a:gd name="connsiteY0" fmla="*/ 0 h 1522095"/>
              <a:gd name="connisteX1" fmla="*/ 907415 w 907415"/>
              <a:gd name="connsiteY1" fmla="*/ 756285 h 1522095"/>
              <a:gd name="connisteX2" fmla="*/ 453390 w 907415"/>
              <a:gd name="connsiteY2" fmla="*/ 1522095 h 1522095"/>
              <a:gd name="connisteX3" fmla="*/ 0 w 907415"/>
              <a:gd name="connsiteY3" fmla="*/ 784860 h 1522095"/>
              <a:gd name="connisteX4" fmla="*/ 453390 w 907415"/>
              <a:gd name="connsiteY4" fmla="*/ 0 h 152209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07415" h="1522095">
                <a:moveTo>
                  <a:pt x="453390" y="0"/>
                </a:moveTo>
                <a:lnTo>
                  <a:pt x="907415" y="756285"/>
                </a:lnTo>
                <a:lnTo>
                  <a:pt x="453390" y="1522095"/>
                </a:lnTo>
                <a:lnTo>
                  <a:pt x="0" y="784860"/>
                </a:lnTo>
                <a:lnTo>
                  <a:pt x="453390" y="0"/>
                </a:lnTo>
                <a:close/>
              </a:path>
            </a:pathLst>
          </a:cu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510347" y="4775371"/>
            <a:ext cx="1304291" cy="756285"/>
          </a:xfrm>
          <a:custGeom>
            <a:avLst/>
            <a:gdLst>
              <a:gd name="connisteX0" fmla="*/ 425450 w 1304290"/>
              <a:gd name="connsiteY0" fmla="*/ 9525 h 774700"/>
              <a:gd name="connisteX1" fmla="*/ 1304290 w 1304290"/>
              <a:gd name="connsiteY1" fmla="*/ 0 h 774700"/>
              <a:gd name="connisteX2" fmla="*/ 860425 w 1304290"/>
              <a:gd name="connsiteY2" fmla="*/ 774700 h 774700"/>
              <a:gd name="connisteX3" fmla="*/ 0 w 1304290"/>
              <a:gd name="connsiteY3" fmla="*/ 774700 h 774700"/>
              <a:gd name="connisteX4" fmla="*/ 425450 w 1304290"/>
              <a:gd name="connsiteY4" fmla="*/ 9525 h 7747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1304290" h="774700">
                <a:moveTo>
                  <a:pt x="425450" y="9525"/>
                </a:moveTo>
                <a:lnTo>
                  <a:pt x="1304290" y="0"/>
                </a:lnTo>
                <a:lnTo>
                  <a:pt x="860425" y="774700"/>
                </a:lnTo>
                <a:lnTo>
                  <a:pt x="0" y="774700"/>
                </a:lnTo>
                <a:lnTo>
                  <a:pt x="425450" y="9525"/>
                </a:lnTo>
                <a:close/>
              </a:path>
            </a:pathLst>
          </a:cu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3252153" y="4000671"/>
            <a:ext cx="1758315" cy="1530985"/>
          </a:xfrm>
          <a:custGeom>
            <a:avLst/>
            <a:gdLst>
              <a:gd name="connisteX0" fmla="*/ 0 w 1758315"/>
              <a:gd name="connsiteY0" fmla="*/ 0 h 1530985"/>
              <a:gd name="connisteX1" fmla="*/ 869315 w 1758315"/>
              <a:gd name="connsiteY1" fmla="*/ 1521460 h 1530985"/>
              <a:gd name="connisteX2" fmla="*/ 1758315 w 1758315"/>
              <a:gd name="connsiteY2" fmla="*/ 1530985 h 1530985"/>
              <a:gd name="connisteX3" fmla="*/ 860425 w 1758315"/>
              <a:gd name="connsiteY3" fmla="*/ 0 h 1530985"/>
              <a:gd name="connisteX4" fmla="*/ 0 w 1758315"/>
              <a:gd name="connsiteY4" fmla="*/ 0 h 153098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1758314" h="1530985">
                <a:moveTo>
                  <a:pt x="0" y="0"/>
                </a:moveTo>
                <a:lnTo>
                  <a:pt x="869315" y="1521460"/>
                </a:lnTo>
                <a:lnTo>
                  <a:pt x="1758315" y="1530985"/>
                </a:lnTo>
                <a:lnTo>
                  <a:pt x="860425" y="0"/>
                </a:lnTo>
                <a:lnTo>
                  <a:pt x="0" y="0"/>
                </a:lnTo>
                <a:close/>
              </a:path>
            </a:pathLst>
          </a:cu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7264083" y="2469684"/>
            <a:ext cx="897255" cy="1521460"/>
          </a:xfrm>
          <a:custGeom>
            <a:avLst/>
            <a:gdLst>
              <a:gd name="connisteX0" fmla="*/ 453390 w 907415"/>
              <a:gd name="connsiteY0" fmla="*/ 0 h 1522095"/>
              <a:gd name="connisteX1" fmla="*/ 907415 w 907415"/>
              <a:gd name="connsiteY1" fmla="*/ 756285 h 1522095"/>
              <a:gd name="connisteX2" fmla="*/ 453390 w 907415"/>
              <a:gd name="connsiteY2" fmla="*/ 1522095 h 1522095"/>
              <a:gd name="connisteX3" fmla="*/ 0 w 907415"/>
              <a:gd name="connsiteY3" fmla="*/ 784860 h 1522095"/>
              <a:gd name="connisteX4" fmla="*/ 453390 w 907415"/>
              <a:gd name="connsiteY4" fmla="*/ 0 h 152209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07415" h="1522095">
                <a:moveTo>
                  <a:pt x="453390" y="0"/>
                </a:moveTo>
                <a:lnTo>
                  <a:pt x="907415" y="756285"/>
                </a:lnTo>
                <a:lnTo>
                  <a:pt x="453390" y="1522095"/>
                </a:lnTo>
                <a:lnTo>
                  <a:pt x="0" y="784860"/>
                </a:lnTo>
                <a:lnTo>
                  <a:pt x="453390" y="0"/>
                </a:lnTo>
                <a:close/>
              </a:path>
            </a:pathLst>
          </a:cu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8582977" y="2469686"/>
            <a:ext cx="1758315" cy="1530985"/>
          </a:xfrm>
          <a:custGeom>
            <a:avLst/>
            <a:gdLst>
              <a:gd name="connisteX0" fmla="*/ 0 w 1758315"/>
              <a:gd name="connsiteY0" fmla="*/ 0 h 1530985"/>
              <a:gd name="connisteX1" fmla="*/ 869315 w 1758315"/>
              <a:gd name="connsiteY1" fmla="*/ 1521460 h 1530985"/>
              <a:gd name="connisteX2" fmla="*/ 1758315 w 1758315"/>
              <a:gd name="connsiteY2" fmla="*/ 1530985 h 1530985"/>
              <a:gd name="connisteX3" fmla="*/ 860425 w 1758315"/>
              <a:gd name="connsiteY3" fmla="*/ 0 h 1530985"/>
              <a:gd name="connisteX4" fmla="*/ 0 w 1758315"/>
              <a:gd name="connsiteY4" fmla="*/ 0 h 153098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1758314" h="1530985">
                <a:moveTo>
                  <a:pt x="0" y="0"/>
                </a:moveTo>
                <a:lnTo>
                  <a:pt x="869315" y="1521460"/>
                </a:lnTo>
                <a:lnTo>
                  <a:pt x="1758315" y="1530985"/>
                </a:lnTo>
                <a:lnTo>
                  <a:pt x="860425" y="0"/>
                </a:lnTo>
                <a:lnTo>
                  <a:pt x="0" y="0"/>
                </a:lnTo>
                <a:close/>
              </a:path>
            </a:pathLst>
          </a:cu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7716203" y="3972094"/>
            <a:ext cx="2608580" cy="1540510"/>
          </a:xfrm>
          <a:custGeom>
            <a:avLst/>
            <a:gdLst>
              <a:gd name="connisteX0" fmla="*/ 850900 w 2608580"/>
              <a:gd name="connsiteY0" fmla="*/ 0 h 1540510"/>
              <a:gd name="connisteX1" fmla="*/ 0 w 2608580"/>
              <a:gd name="connsiteY1" fmla="*/ 1530985 h 1540510"/>
              <a:gd name="connisteX2" fmla="*/ 1729740 w 2608580"/>
              <a:gd name="connsiteY2" fmla="*/ 1540510 h 1540510"/>
              <a:gd name="connisteX3" fmla="*/ 2608580 w 2608580"/>
              <a:gd name="connsiteY3" fmla="*/ 0 h 1540510"/>
              <a:gd name="connisteX4" fmla="*/ 850900 w 2608580"/>
              <a:gd name="connsiteY4" fmla="*/ 0 h 154051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2608580" h="1540510">
                <a:moveTo>
                  <a:pt x="850900" y="0"/>
                </a:moveTo>
                <a:lnTo>
                  <a:pt x="0" y="1530985"/>
                </a:lnTo>
                <a:lnTo>
                  <a:pt x="1729740" y="1540510"/>
                </a:lnTo>
                <a:lnTo>
                  <a:pt x="2608580" y="0"/>
                </a:lnTo>
                <a:lnTo>
                  <a:pt x="850900" y="0"/>
                </a:lnTo>
                <a:close/>
              </a:path>
            </a:pathLst>
          </a:cu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23" grpId="0" animBg="1"/>
      <p:bldP spid="39" grpId="0" animBg="1"/>
      <p:bldP spid="40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503170" y="742589"/>
            <a:ext cx="9688831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rPr>
              <a:t>你能用 6 根同样长的小棒摆出平行四边形吗？</a:t>
            </a:r>
            <a:endParaRPr lang="zh-CN" altLang="en-US" sz="2800" dirty="0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46845" y="3237933"/>
            <a:ext cx="82537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defRPr/>
            </a:pPr>
            <a:r>
              <a:rPr sz="2800" dirty="0">
                <a:ln w="1905"/>
                <a:solidFill>
                  <a:srgbClr val="20202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汉仪君黑-45简" panose="020B0604020202020204" pitchFamily="34" charset="-122"/>
                <a:ea typeface="汉仪君黑-45简" panose="020B0604020202020204" pitchFamily="34" charset="-122"/>
                <a:cs typeface="汉仪君黑-45简" panose="020B0604020202020204" pitchFamily="34" charset="-122"/>
                <a:sym typeface="汉仪君黑-45简" panose="020B0604020202020204" pitchFamily="34" charset="-122"/>
              </a:rPr>
              <a:t>用 8 </a:t>
            </a:r>
            <a:r>
              <a:rPr sz="2800" dirty="0" err="1">
                <a:ln w="1905"/>
                <a:solidFill>
                  <a:srgbClr val="20202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汉仪君黑-45简" panose="020B0604020202020204" pitchFamily="34" charset="-122"/>
                <a:ea typeface="汉仪君黑-45简" panose="020B0604020202020204" pitchFamily="34" charset="-122"/>
                <a:cs typeface="汉仪君黑-45简" panose="020B0604020202020204" pitchFamily="34" charset="-122"/>
                <a:sym typeface="汉仪君黑-45简" panose="020B0604020202020204" pitchFamily="34" charset="-122"/>
              </a:rPr>
              <a:t>根同样长的小棒能摆出平行四边形吗</a:t>
            </a:r>
            <a:r>
              <a:rPr sz="3200" dirty="0">
                <a:ln w="1905"/>
                <a:solidFill>
                  <a:srgbClr val="20202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汉仪君黑-45简" panose="020B0604020202020204" pitchFamily="34" charset="-122"/>
                <a:ea typeface="汉仪君黑-45简" panose="020B0604020202020204" pitchFamily="34" charset="-122"/>
                <a:cs typeface="汉仪君黑-45简" panose="020B0604020202020204" pitchFamily="34" charset="-122"/>
                <a:sym typeface="汉仪君黑-45简" panose="020B0604020202020204" pitchFamily="34" charset="-122"/>
              </a:rPr>
              <a:t>？</a:t>
            </a:r>
            <a:endParaRPr sz="3200" dirty="0">
              <a:ln w="1905"/>
              <a:solidFill>
                <a:srgbClr val="20202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汉仪君黑-45简" panose="020B0604020202020204" pitchFamily="34" charset="-122"/>
              <a:ea typeface="汉仪君黑-45简" panose="020B0604020202020204" pitchFamily="34" charset="-122"/>
              <a:cs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 rot="2700000">
            <a:off x="4685032" y="1590041"/>
            <a:ext cx="840105" cy="814071"/>
            <a:chOff x="3541" y="5748"/>
            <a:chExt cx="2414" cy="2473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 rot="2700000">
            <a:off x="5797551" y="1606550"/>
            <a:ext cx="840105" cy="814071"/>
            <a:chOff x="3541" y="5748"/>
            <a:chExt cx="2414" cy="2473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rot="21240000">
            <a:off x="3763012" y="2013585"/>
            <a:ext cx="840105" cy="814070"/>
            <a:chOff x="3541" y="5748"/>
            <a:chExt cx="2414" cy="2473"/>
          </a:xfrm>
        </p:grpSpPr>
        <p:cxnSp>
          <p:nvCxnSpPr>
            <p:cNvPr id="55" name="直接连接符 54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 rot="21240000">
            <a:off x="5999481" y="2043430"/>
            <a:ext cx="840105" cy="814070"/>
            <a:chOff x="3541" y="5748"/>
            <a:chExt cx="2414" cy="2473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 rot="2700000">
            <a:off x="3975101" y="2453006"/>
            <a:ext cx="840105" cy="814071"/>
            <a:chOff x="3541" y="5748"/>
            <a:chExt cx="2414" cy="2473"/>
          </a:xfrm>
        </p:grpSpPr>
        <p:cxnSp>
          <p:nvCxnSpPr>
            <p:cNvPr id="63" name="直接连接符 62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椭圆 63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 rot="2700000">
            <a:off x="5087621" y="2469516"/>
            <a:ext cx="840105" cy="814071"/>
            <a:chOff x="3541" y="5748"/>
            <a:chExt cx="2414" cy="2473"/>
          </a:xfrm>
        </p:grpSpPr>
        <p:cxnSp>
          <p:nvCxnSpPr>
            <p:cNvPr id="67" name="直接连接符 66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椭圆 67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 rot="2700000">
            <a:off x="2887346" y="3691891"/>
            <a:ext cx="840105" cy="814071"/>
            <a:chOff x="3541" y="5748"/>
            <a:chExt cx="2414" cy="2473"/>
          </a:xfrm>
        </p:grpSpPr>
        <p:cxnSp>
          <p:nvCxnSpPr>
            <p:cNvPr id="95" name="直接连接符 94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椭圆 95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 rot="2700000">
            <a:off x="4003041" y="3708401"/>
            <a:ext cx="840105" cy="814071"/>
            <a:chOff x="3541" y="5748"/>
            <a:chExt cx="2414" cy="2473"/>
          </a:xfrm>
        </p:grpSpPr>
        <p:cxnSp>
          <p:nvCxnSpPr>
            <p:cNvPr id="99" name="直接连接符 98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椭圆 99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01" name="椭圆 10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02" name="组合 11"/>
          <p:cNvGrpSpPr/>
          <p:nvPr/>
        </p:nvGrpSpPr>
        <p:grpSpPr>
          <a:xfrm rot="20760000">
            <a:off x="2026921" y="4152265"/>
            <a:ext cx="840105" cy="814070"/>
            <a:chOff x="3541" y="5748"/>
            <a:chExt cx="2414" cy="2473"/>
          </a:xfrm>
        </p:grpSpPr>
        <p:cxnSp>
          <p:nvCxnSpPr>
            <p:cNvPr id="103" name="直接连接符 12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椭圆 13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05" name="椭圆 14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 rot="20760000">
            <a:off x="1433832" y="5092700"/>
            <a:ext cx="840105" cy="814070"/>
            <a:chOff x="3541" y="5748"/>
            <a:chExt cx="2414" cy="2473"/>
          </a:xfrm>
        </p:grpSpPr>
        <p:cxnSp>
          <p:nvCxnSpPr>
            <p:cNvPr id="107" name="直接连接符 16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椭圆 17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09" name="椭圆 18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10" name="组合 19"/>
          <p:cNvGrpSpPr/>
          <p:nvPr/>
        </p:nvGrpSpPr>
        <p:grpSpPr>
          <a:xfrm rot="20760000">
            <a:off x="4262757" y="4185920"/>
            <a:ext cx="840105" cy="814070"/>
            <a:chOff x="3541" y="5748"/>
            <a:chExt cx="2414" cy="2473"/>
          </a:xfrm>
        </p:grpSpPr>
        <p:cxnSp>
          <p:nvCxnSpPr>
            <p:cNvPr id="111" name="直接连接符 11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椭圆 11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13" name="椭圆 12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14" name="组合 13"/>
          <p:cNvGrpSpPr/>
          <p:nvPr/>
        </p:nvGrpSpPr>
        <p:grpSpPr>
          <a:xfrm rot="20760000">
            <a:off x="3678557" y="5135245"/>
            <a:ext cx="840105" cy="814070"/>
            <a:chOff x="3541" y="5748"/>
            <a:chExt cx="2414" cy="2473"/>
          </a:xfrm>
        </p:grpSpPr>
        <p:cxnSp>
          <p:nvCxnSpPr>
            <p:cNvPr id="115" name="直接连接符 14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椭圆 15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17" name="椭圆 16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18" name="组合 11"/>
          <p:cNvGrpSpPr/>
          <p:nvPr/>
        </p:nvGrpSpPr>
        <p:grpSpPr>
          <a:xfrm rot="2700000">
            <a:off x="1707517" y="5581651"/>
            <a:ext cx="840105" cy="814071"/>
            <a:chOff x="3541" y="5748"/>
            <a:chExt cx="2414" cy="2473"/>
          </a:xfrm>
        </p:grpSpPr>
        <p:cxnSp>
          <p:nvCxnSpPr>
            <p:cNvPr id="119" name="直接连接符 11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椭圆 19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21" name="椭圆 12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22" name="组合 11"/>
          <p:cNvGrpSpPr/>
          <p:nvPr/>
        </p:nvGrpSpPr>
        <p:grpSpPr>
          <a:xfrm rot="2700000">
            <a:off x="2823212" y="5598161"/>
            <a:ext cx="840105" cy="814071"/>
            <a:chOff x="3541" y="5748"/>
            <a:chExt cx="2414" cy="2473"/>
          </a:xfrm>
        </p:grpSpPr>
        <p:cxnSp>
          <p:nvCxnSpPr>
            <p:cNvPr id="123" name="直接连接符 12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椭圆 13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25" name="椭圆 14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sp>
        <p:nvSpPr>
          <p:cNvPr id="126" name="文本框 12"/>
          <p:cNvSpPr/>
          <p:nvPr/>
        </p:nvSpPr>
        <p:spPr>
          <a:xfrm>
            <a:off x="5683251" y="4669156"/>
            <a:ext cx="11271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defRPr/>
            </a:pPr>
            <a:r>
              <a:rPr lang="zh-CN" sz="2800">
                <a:ln w="1905"/>
                <a:solidFill>
                  <a:srgbClr val="20202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汉仪君黑-45简" panose="020B0604020202020204" pitchFamily="34" charset="-122"/>
                <a:ea typeface="汉仪君黑-45简" panose="020B0604020202020204" pitchFamily="34" charset="-122"/>
                <a:cs typeface="汉仪君黑-45简" panose="020B0604020202020204" pitchFamily="34" charset="-122"/>
                <a:sym typeface="汉仪君黑-45简" panose="020B0604020202020204" pitchFamily="34" charset="-122"/>
              </a:rPr>
              <a:t>或者</a:t>
            </a:r>
            <a:endParaRPr lang="zh-CN" sz="2800">
              <a:ln w="1905"/>
              <a:solidFill>
                <a:srgbClr val="20202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汉仪君黑-45简" panose="020B0604020202020204" pitchFamily="34" charset="-122"/>
              <a:ea typeface="汉仪君黑-45简" panose="020B0604020202020204" pitchFamily="34" charset="-122"/>
              <a:cs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grpSp>
        <p:nvGrpSpPr>
          <p:cNvPr id="127" name="组合 126"/>
          <p:cNvGrpSpPr/>
          <p:nvPr/>
        </p:nvGrpSpPr>
        <p:grpSpPr>
          <a:xfrm rot="2700000">
            <a:off x="7414261" y="4025901"/>
            <a:ext cx="840105" cy="814071"/>
            <a:chOff x="3541" y="5748"/>
            <a:chExt cx="2414" cy="2473"/>
          </a:xfrm>
        </p:grpSpPr>
        <p:cxnSp>
          <p:nvCxnSpPr>
            <p:cNvPr id="128" name="直接连接符 17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椭圆 18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30" name="椭圆 12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31" name="组合 10"/>
          <p:cNvGrpSpPr/>
          <p:nvPr/>
        </p:nvGrpSpPr>
        <p:grpSpPr>
          <a:xfrm rot="2700000">
            <a:off x="8529321" y="4042411"/>
            <a:ext cx="840105" cy="814071"/>
            <a:chOff x="3541" y="5748"/>
            <a:chExt cx="2414" cy="2473"/>
          </a:xfrm>
        </p:grpSpPr>
        <p:cxnSp>
          <p:nvCxnSpPr>
            <p:cNvPr id="132" name="直接连接符 13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椭圆 12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34" name="椭圆 33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35" name="组合 13"/>
          <p:cNvGrpSpPr/>
          <p:nvPr/>
        </p:nvGrpSpPr>
        <p:grpSpPr>
          <a:xfrm rot="2700000">
            <a:off x="9624697" y="4058286"/>
            <a:ext cx="840105" cy="814071"/>
            <a:chOff x="3541" y="5748"/>
            <a:chExt cx="2414" cy="2473"/>
          </a:xfrm>
        </p:grpSpPr>
        <p:cxnSp>
          <p:nvCxnSpPr>
            <p:cNvPr id="136" name="直接连接符 15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椭圆 10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38" name="椭圆 13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39" name="组合 13"/>
          <p:cNvGrpSpPr/>
          <p:nvPr/>
        </p:nvGrpSpPr>
        <p:grpSpPr>
          <a:xfrm rot="6720000">
            <a:off x="7066917" y="4537711"/>
            <a:ext cx="840105" cy="814071"/>
            <a:chOff x="3541" y="5748"/>
            <a:chExt cx="2414" cy="2473"/>
          </a:xfrm>
        </p:grpSpPr>
        <p:cxnSp>
          <p:nvCxnSpPr>
            <p:cNvPr id="140" name="直接连接符 19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椭圆 10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42" name="椭圆 11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43" name="组合 12"/>
          <p:cNvGrpSpPr/>
          <p:nvPr/>
        </p:nvGrpSpPr>
        <p:grpSpPr>
          <a:xfrm rot="6720000">
            <a:off x="10388601" y="4582161"/>
            <a:ext cx="840105" cy="814071"/>
            <a:chOff x="3541" y="5748"/>
            <a:chExt cx="2414" cy="2473"/>
          </a:xfrm>
        </p:grpSpPr>
        <p:cxnSp>
          <p:nvCxnSpPr>
            <p:cNvPr id="144" name="直接连接符 13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椭圆 14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46" name="椭圆 14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 rot="2700000">
            <a:off x="7833997" y="5067936"/>
            <a:ext cx="840105" cy="814071"/>
            <a:chOff x="3541" y="5748"/>
            <a:chExt cx="2414" cy="2473"/>
          </a:xfrm>
        </p:grpSpPr>
        <p:cxnSp>
          <p:nvCxnSpPr>
            <p:cNvPr id="148" name="直接连接符 17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椭圆 18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50" name="椭圆 19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 rot="2700000">
            <a:off x="8949056" y="5084446"/>
            <a:ext cx="840105" cy="814071"/>
            <a:chOff x="3541" y="5748"/>
            <a:chExt cx="2414" cy="2473"/>
          </a:xfrm>
        </p:grpSpPr>
        <p:cxnSp>
          <p:nvCxnSpPr>
            <p:cNvPr id="152" name="直接连接符 11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椭圆 12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54" name="椭圆 13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grpSp>
        <p:nvGrpSpPr>
          <p:cNvPr id="155" name="组合 14"/>
          <p:cNvGrpSpPr/>
          <p:nvPr/>
        </p:nvGrpSpPr>
        <p:grpSpPr>
          <a:xfrm rot="2700000">
            <a:off x="10044432" y="5100321"/>
            <a:ext cx="840105" cy="814071"/>
            <a:chOff x="3541" y="5748"/>
            <a:chExt cx="2414" cy="2473"/>
          </a:xfrm>
        </p:grpSpPr>
        <p:cxnSp>
          <p:nvCxnSpPr>
            <p:cNvPr id="156" name="直接连接符 15"/>
            <p:cNvCxnSpPr/>
            <p:nvPr/>
          </p:nvCxnSpPr>
          <p:spPr>
            <a:xfrm flipV="1">
              <a:off x="3591" y="5762"/>
              <a:ext cx="2350" cy="24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椭圆 16"/>
            <p:cNvSpPr/>
            <p:nvPr/>
          </p:nvSpPr>
          <p:spPr>
            <a:xfrm>
              <a:off x="5835" y="5748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  <p:sp>
          <p:nvSpPr>
            <p:cNvPr id="158" name="椭圆 17"/>
            <p:cNvSpPr/>
            <p:nvPr/>
          </p:nvSpPr>
          <p:spPr>
            <a:xfrm>
              <a:off x="3541" y="8101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66184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34450" y="4577328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1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22072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7" name="矩形 6"/>
          <p:cNvSpPr/>
          <p:nvPr/>
        </p:nvSpPr>
        <p:spPr>
          <a:xfrm>
            <a:off x="552451" y="628010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/>
          <p:nvPr/>
        </p:nvSpPr>
        <p:spPr>
          <a:xfrm>
            <a:off x="1076325" y="1035597"/>
            <a:ext cx="1019492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汉仪君黑-45简" panose="020B0604020202020204" pitchFamily="34" charset="-122"/>
                <a:ea typeface="汉仪君黑-45简" panose="020B0604020202020204" pitchFamily="34" charset="-122"/>
                <a:sym typeface="汉仪君黑-45简" panose="020B0604020202020204" pitchFamily="34" charset="-122"/>
              </a:rPr>
              <a:t>照样子用 4 根木条钉一个长方形框， 再拉一拉，你有什么发现？</a:t>
            </a:r>
            <a:endParaRPr lang="zh-CN" altLang="en-US" sz="3200" dirty="0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pic>
        <p:nvPicPr>
          <p:cNvPr id="2" name="图片占位符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981" y="2395220"/>
            <a:ext cx="3150871" cy="2009140"/>
          </a:xfrm>
          <a:prstGeom prst="rect">
            <a:avLst/>
          </a:prstGeom>
        </p:spPr>
      </p:pic>
      <p:sp>
        <p:nvSpPr>
          <p:cNvPr id="3" name="虚尾箭头 2"/>
          <p:cNvSpPr/>
          <p:nvPr/>
        </p:nvSpPr>
        <p:spPr>
          <a:xfrm>
            <a:off x="3602516" y="2985573"/>
            <a:ext cx="301464" cy="242371"/>
          </a:xfrm>
          <a:prstGeom prst="stripedRightArrow">
            <a:avLst/>
          </a:prstGeom>
          <a:solidFill>
            <a:srgbClr val="FFC000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4" name="虚尾箭头 3"/>
          <p:cNvSpPr/>
          <p:nvPr/>
        </p:nvSpPr>
        <p:spPr>
          <a:xfrm>
            <a:off x="7568727" y="2985573"/>
            <a:ext cx="301464" cy="242371"/>
          </a:xfrm>
          <a:prstGeom prst="stripedRightArrow">
            <a:avLst/>
          </a:prstGeom>
          <a:solidFill>
            <a:srgbClr val="FFC000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君黑-45简" panose="020B0604020202020204" pitchFamily="34" charset="-122"/>
              <a:ea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14451" y="4404530"/>
            <a:ext cx="99568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  <a:defRPr/>
            </a:pPr>
            <a:r>
              <a:rPr lang="zh-CN" altLang="en-US" sz="2800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汉仪雅酷黑简" panose="00020600040101010101" pitchFamily="18" charset="-122"/>
                <a:ea typeface="汉仪雅酷黑简" panose="00020600040101010101" pitchFamily="18" charset="-122"/>
                <a:cs typeface="汉仪君黑-45简" panose="020B0604020202020204" pitchFamily="34" charset="-122"/>
                <a:sym typeface="汉仪君黑-45简" panose="020B0604020202020204" pitchFamily="34" charset="-122"/>
              </a:rPr>
              <a:t>我发现：长方形可以变成平行四边形，平行四边形具有容易变形的特点。</a:t>
            </a:r>
            <a:endParaRPr lang="zh-CN" altLang="en-US" sz="2800" dirty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汉仪雅酷黑简" panose="00020600040101010101" pitchFamily="18" charset="-122"/>
              <a:ea typeface="汉仪雅酷黑简" panose="00020600040101010101" pitchFamily="18" charset="-122"/>
              <a:cs typeface="汉仪君黑-45简" panose="020B0604020202020204" pitchFamily="34" charset="-122"/>
              <a:sym typeface="汉仪君黑-45简" panose="020B0604020202020204" pitchFamily="34" charset="-122"/>
            </a:endParaRPr>
          </a:p>
        </p:txBody>
      </p:sp>
      <p:graphicFrame>
        <p:nvGraphicFramePr>
          <p:cNvPr id="9" name="图片占位符 8"/>
          <p:cNvGraphicFramePr>
            <a:graphicFrameLocks noChangeAspect="1"/>
          </p:cNvGraphicFramePr>
          <p:nvPr/>
        </p:nvGraphicFramePr>
        <p:xfrm>
          <a:off x="1381602" y="2565321"/>
          <a:ext cx="1877695" cy="1325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" r:id="rId3" imgW="1876425" imgH="1323975" progId="Paint.Picture">
                  <p:embed/>
                </p:oleObj>
              </mc:Choice>
              <mc:Fallback>
                <p:oleObj name="" r:id="rId3" imgW="1876425" imgH="1323975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81602" y="2565321"/>
                        <a:ext cx="1877695" cy="1325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图片占位符 13"/>
          <p:cNvGraphicFramePr>
            <a:graphicFrameLocks noChangeAspect="1"/>
          </p:cNvGraphicFramePr>
          <p:nvPr/>
        </p:nvGraphicFramePr>
        <p:xfrm>
          <a:off x="8384067" y="2523609"/>
          <a:ext cx="2459355" cy="1582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" r:id="rId5" imgW="2457450" imgH="1581150" progId="Paint.Picture">
                  <p:embed/>
                </p:oleObj>
              </mc:Choice>
              <mc:Fallback>
                <p:oleObj name="" r:id="rId5" imgW="2457450" imgH="15811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4067" y="2523609"/>
                        <a:ext cx="2459355" cy="1582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9966" b="100000" l="0" r="95772">
                        <a14:foregroundMark x1="11949" y1="40956" x2="24632" y2="68259"/>
                        <a14:foregroundMark x1="5331" y1="51536" x2="15625" y2="83618"/>
                        <a14:foregroundMark x1="6434" y1="88055" x2="17647" y2="9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661848"/>
            <a:ext cx="4102837" cy="2209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16" b="99578" l="9807" r="99406">
                        <a14:foregroundMark x1="27043" y1="68354" x2="30163" y2="68987"/>
                        <a14:foregroundMark x1="41902" y1="80802" x2="80981" y2="94304"/>
                        <a14:foregroundMark x1="94205" y1="60549" x2="99554" y2="77637"/>
                        <a14:foregroundMark x1="95245" y1="97046" x2="96434" y2="995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34450" y="4577328"/>
            <a:ext cx="3257551" cy="229432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animBg="1"/>
      <p:bldP spid="4" grpId="0" animBg="1"/>
      <p:bldP spid="5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084.155905511811,&quot;width&quot;:13991.64094488189}"/>
</p:tagLst>
</file>

<file path=ppt/tags/tag2.xml><?xml version="1.0" encoding="utf-8"?>
<p:tagLst xmlns:p="http://schemas.openxmlformats.org/presentationml/2006/main">
  <p:tag name="KSO_WM_UNIT_TABLE_BEAUTIFY" val="smartTable{30bdae65-88e2-4b57-8cf0-b91e01b26bdb}"/>
  <p:tag name="TABLE_ENDDRAG_ORIGIN_RECT" val="425*96"/>
  <p:tag name="TABLE_ENDDRAG_RECT" val="270*384*425*96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TksImhkaWQiOiJkMGNlN2ZmNDgxNDFkMDg1MDlkNDAzODEyOWY3NTMyMyIsInVzZXJDb3VudCI6MTl9"/>
  <p:tag name="commondata" val="eyJjb3VudCI6MTkuMCwiaGRpZCI6IjdmMzYwZDk4MjVkNWEzMWMzNzMzMDVhYjgzZjliM2FjIiwidXNlckNvdW50IjoxOS4w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1371</Words>
  <Application>WPS 演示</Application>
  <PresentationFormat>自定义</PresentationFormat>
  <Paragraphs>129</Paragraphs>
  <Slides>15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15</vt:i4>
      </vt:variant>
    </vt:vector>
  </HeadingPairs>
  <TitlesOfParts>
    <vt:vector size="39" baseType="lpstr">
      <vt:lpstr>Arial</vt:lpstr>
      <vt:lpstr>宋体</vt:lpstr>
      <vt:lpstr>Wingdings</vt:lpstr>
      <vt:lpstr>胡晓波男神体</vt:lpstr>
      <vt:lpstr>站酷文艺体</vt:lpstr>
      <vt:lpstr>微软雅黑</vt:lpstr>
      <vt:lpstr>文泉驿等宽微米黑</vt:lpstr>
      <vt:lpstr>黑体</vt:lpstr>
      <vt:lpstr>Calibri</vt:lpstr>
      <vt:lpstr>汉仪君黑-45简</vt:lpstr>
      <vt:lpstr>仿宋_GB2312</vt:lpstr>
      <vt:lpstr>仿宋</vt:lpstr>
      <vt:lpstr>汉仪雅酷黑简</vt:lpstr>
      <vt:lpstr>Wingdings</vt:lpstr>
      <vt:lpstr>Times New Roman</vt:lpstr>
      <vt:lpstr>Arial</vt:lpstr>
      <vt:lpstr>Arial Unicode MS</vt:lpstr>
      <vt:lpstr>Calibri Light</vt:lpstr>
      <vt:lpstr>Office 主题</vt:lpstr>
      <vt:lpstr>Photoshop.Image.8</vt:lpstr>
      <vt:lpstr>Photoshop.Image.8</vt:lpstr>
      <vt:lpstr>Photoshop.Image.8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2023-01-18T19:01:00Z</cp:lastPrinted>
  <dcterms:created xsi:type="dcterms:W3CDTF">2023-01-18T19:01:00Z</dcterms:created>
  <dcterms:modified xsi:type="dcterms:W3CDTF">2023-11-02T08:54:59Z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BE1866B4CFE449B0866607D0C60FA970_12</vt:lpwstr>
  </property>
  <property fmtid="{D5CDD505-2E9C-101B-9397-08002B2CF9AE}" pid="3" name="KSOProductBuildVer">
    <vt:lpwstr>2052-12.1.0.15712</vt:lpwstr>
  </property>
</Properties>
</file>