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94" r:id="rId5"/>
    <p:sldId id="295" r:id="rId6"/>
    <p:sldId id="298" r:id="rId7"/>
    <p:sldId id="300" r:id="rId8"/>
    <p:sldId id="299" r:id="rId9"/>
    <p:sldId id="301" r:id="rId10"/>
    <p:sldId id="302" r:id="rId11"/>
    <p:sldId id="310" r:id="rId12"/>
    <p:sldId id="312" r:id="rId13"/>
    <p:sldId id="313" r:id="rId14"/>
    <p:sldId id="296" r:id="rId15"/>
    <p:sldId id="303" r:id="rId16"/>
    <p:sldId id="304" r:id="rId17"/>
    <p:sldId id="306" r:id="rId18"/>
    <p:sldId id="307" r:id="rId19"/>
    <p:sldId id="308" r:id="rId20"/>
    <p:sldId id="311" r:id="rId21"/>
    <p:sldId id="297" r:id="rId22"/>
    <p:sldId id="293" r:id="rId23"/>
  </p:sldIdLst>
  <p:sldSz cx="9144000" cy="5143500" type="screen16x9"/>
  <p:notesSz cx="6858000" cy="9144000"/>
  <p:custDataLst>
    <p:tags r:id="rId27"/>
  </p:custDataLst>
  <p:defaultTextStyle>
    <a:defPPr>
      <a:defRPr lang="en-US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76" autoAdjust="0"/>
    <p:restoredTop sz="96366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C8F2C82-76EC-4A50-96EB-7A26A07B582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fontAlgn="base">
              <a:buNone/>
            </a:pPr>
            <a:fld id="{9A0DB2DC-4C9A-4742-B13C-FB6460FD3503}" type="slidenum">
              <a:rPr lang="zh-CN" altLang="en-US" sz="1200" strike="noStrike" noProof="1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</a:fld>
            <a:endParaRPr lang="zh-CN" altLang="en-US" sz="1200" strike="noStrike" noProof="1"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4098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>
              <a:ea typeface="等线" panose="02010600030101010101" pitchFamily="2" charset="-122"/>
            </a:endParaRPr>
          </a:p>
        </p:txBody>
      </p:sp>
      <p:sp>
        <p:nvSpPr>
          <p:cNvPr id="4099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1440" tIns="45720" rIns="91440" bIns="45720"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algn="r"/>
            <a:fld id="{719E884B-82F1-4032-942C-C32A32F0DD2E}" type="slidenum">
              <a:rPr lang="zh-CN" altLang="en-US" sz="1200">
                <a:ea typeface="等线" panose="02010600030101010101" pitchFamily="2" charset="-122"/>
              </a:rPr>
            </a:fld>
            <a:endParaRPr lang="zh-CN" altLang="en-US" sz="1200"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3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1.xml"/><Relationship Id="rId25" Type="http://schemas.openxmlformats.org/officeDocument/2006/relationships/image" Target="../media/image6.png"/><Relationship Id="rId24" Type="http://schemas.openxmlformats.org/officeDocument/2006/relationships/image" Target="../media/image5.png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" name="组合 6"/>
          <p:cNvGrpSpPr/>
          <p:nvPr/>
        </p:nvGrpSpPr>
        <p:grpSpPr>
          <a:xfrm>
            <a:off x="736600" y="1862758"/>
            <a:ext cx="7670800" cy="1789112"/>
            <a:chOff x="736601" y="2459827"/>
            <a:chExt cx="7671394" cy="1789911"/>
          </a:xfrm>
        </p:grpSpPr>
        <p:sp>
          <p:nvSpPr>
            <p:cNvPr id="3074" name="矩形: 圆角 1"/>
            <p:cNvSpPr/>
            <p:nvPr/>
          </p:nvSpPr>
          <p:spPr bwMode="auto">
            <a:xfrm>
              <a:off x="1801896" y="2459827"/>
              <a:ext cx="5540804" cy="1789911"/>
            </a:xfrm>
            <a:prstGeom prst="roundRect">
              <a:avLst/>
            </a:prstGeom>
            <a:solidFill>
              <a:srgbClr val="C5E9E1"/>
            </a:solidFill>
            <a:ln w="34925" cmpd="sng">
              <a:solidFill>
                <a:srgbClr val="EA6485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75" name="矩形 2"/>
            <p:cNvSpPr>
              <a:spLocks noChangeArrowheads="1"/>
            </p:cNvSpPr>
            <p:nvPr/>
          </p:nvSpPr>
          <p:spPr bwMode="auto">
            <a:xfrm>
              <a:off x="736601" y="2663118"/>
              <a:ext cx="7671394" cy="70040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乘法的初步认识</a:t>
              </a:r>
              <a:endParaRPr kumimoji="0" lang="zh-CN" altLang="en-US" sz="3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076" name="矩形 2"/>
            <p:cNvSpPr/>
            <p:nvPr/>
          </p:nvSpPr>
          <p:spPr>
            <a:xfrm>
              <a:off x="736601" y="3496893"/>
              <a:ext cx="7670801" cy="46187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algn="ctr"/>
              <a:r>
                <a:rPr lang="zh-CN" altLang="en-US" sz="2400" b="1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人教版数学二年级上册</a:t>
              </a:r>
              <a:endPara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7" name="组合 5"/>
          <p:cNvGrpSpPr/>
          <p:nvPr/>
        </p:nvGrpSpPr>
        <p:grpSpPr>
          <a:xfrm>
            <a:off x="2093913" y="514970"/>
            <a:ext cx="4956175" cy="933450"/>
            <a:chOff x="490538" y="1012825"/>
            <a:chExt cx="4957225" cy="933450"/>
          </a:xfrm>
        </p:grpSpPr>
        <p:pic>
          <p:nvPicPr>
            <p:cNvPr id="3078" name="图片 3"/>
            <p:cNvPicPr>
              <a:picLocks noGrp="1"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0538" y="1229976"/>
              <a:ext cx="831168" cy="621153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</p:pic>
        <p:sp>
          <p:nvSpPr>
            <p:cNvPr id="3079" name="Rectangle 7"/>
            <p:cNvSpPr/>
            <p:nvPr/>
          </p:nvSpPr>
          <p:spPr>
            <a:xfrm>
              <a:off x="1503702" y="1012825"/>
              <a:ext cx="3944061" cy="9334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4600" b="1">
                  <a:latin typeface="黑体" panose="02010609060101010101" pitchFamily="49" charset="-122"/>
                  <a:ea typeface="黑体" panose="02010609060101010101" pitchFamily="49" charset="-122"/>
                </a:rPr>
                <a:t>表内乘法（一）</a:t>
              </a:r>
              <a:endParaRPr lang="zh-CN" altLang="en-US" sz="4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8"/>
          <p:cNvGrpSpPr/>
          <p:nvPr/>
        </p:nvGrpSpPr>
        <p:grpSpPr>
          <a:xfrm>
            <a:off x="114300" y="935038"/>
            <a:ext cx="8915400" cy="3494087"/>
            <a:chOff x="114300" y="820030"/>
            <a:chExt cx="8915400" cy="3494795"/>
          </a:xfrm>
        </p:grpSpPr>
        <p:sp>
          <p:nvSpPr>
            <p:cNvPr id="13314" name="矩形 1"/>
            <p:cNvSpPr/>
            <p:nvPr/>
          </p:nvSpPr>
          <p:spPr>
            <a:xfrm>
              <a:off x="114300" y="1365371"/>
              <a:ext cx="8915400" cy="2739904"/>
            </a:xfrm>
            <a:prstGeom prst="rect">
              <a:avLst/>
            </a:prstGeom>
            <a:solidFill>
              <a:srgbClr val="E3F1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15" name="文本框 1"/>
            <p:cNvSpPr/>
            <p:nvPr/>
          </p:nvSpPr>
          <p:spPr>
            <a:xfrm>
              <a:off x="1133475" y="1436423"/>
              <a:ext cx="7088505" cy="256224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30000"/>
                </a:lnSpc>
              </a:pPr>
              <a:r>
                <a:rPr lang="zh-CN" altLang="en-US" sz="32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0099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数物体的个数时，如果几组物体的个数相等，可以先数出一组有几个，再数一共有几组，几组几个数就是几个几相加。</a:t>
              </a:r>
              <a:endParaRPr lang="zh-CN" altLang="en-US" sz="3200" b="1" dirty="0">
                <a:solidFill>
                  <a:srgbClr val="0099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316" name="矩形: 圆角 7"/>
            <p:cNvSpPr/>
            <p:nvPr/>
          </p:nvSpPr>
          <p:spPr>
            <a:xfrm>
              <a:off x="723900" y="820030"/>
              <a:ext cx="7715250" cy="3494795"/>
            </a:xfrm>
            <a:prstGeom prst="roundRect">
              <a:avLst>
                <a:gd name="adj" fmla="val 0"/>
              </a:avLst>
            </a:prstGeom>
            <a:noFill/>
            <a:ln w="22225">
              <a:solidFill>
                <a:srgbClr val="B7B7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3317" name="标题 3"/>
          <p:cNvSpPr>
            <a:spLocks noGrp="1"/>
          </p:cNvSpPr>
          <p:nvPr/>
        </p:nvSpPr>
        <p:spPr>
          <a:xfrm>
            <a:off x="4119563" y="990600"/>
            <a:ext cx="1416050" cy="433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小结</a:t>
            </a:r>
            <a:endParaRPr lang="zh-CN" altLang="en-US" sz="3200" b="1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 fill="hold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7"/>
          <p:cNvGrpSpPr/>
          <p:nvPr/>
        </p:nvGrpSpPr>
        <p:grpSpPr>
          <a:xfrm>
            <a:off x="-19050" y="847725"/>
            <a:ext cx="8156575" cy="3648075"/>
            <a:chOff x="0" y="781051"/>
            <a:chExt cx="8156332" cy="3648074"/>
          </a:xfrm>
        </p:grpSpPr>
        <p:grpSp>
          <p:nvGrpSpPr>
            <p:cNvPr id="14338" name="组合 6"/>
            <p:cNvGrpSpPr/>
            <p:nvPr/>
          </p:nvGrpSpPr>
          <p:grpSpPr>
            <a:xfrm>
              <a:off x="2374657" y="781051"/>
              <a:ext cx="5781675" cy="3648074"/>
              <a:chOff x="2374657" y="781051"/>
              <a:chExt cx="5781675" cy="3648074"/>
            </a:xfrm>
          </p:grpSpPr>
          <p:sp>
            <p:nvSpPr>
              <p:cNvPr id="14339" name="文本框 1"/>
              <p:cNvSpPr/>
              <p:nvPr/>
            </p:nvSpPr>
            <p:spPr>
              <a:xfrm>
                <a:off x="2694469" y="852020"/>
                <a:ext cx="5461863" cy="3475503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eaLnBrk="1" hangingPunct="1">
                  <a:lnSpc>
                    <a:spcPct val="125000"/>
                  </a:lnSpc>
                </a:pPr>
                <a:r>
                  <a:rPr lang="zh-CN" altLang="en-US" sz="3000" b="1" dirty="0">
                    <a:solidFill>
                      <a:srgbClr val="009999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</a:t>
                </a:r>
                <a:r>
                  <a:rPr lang="zh-CN" altLang="en-US" sz="3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列乘法算式时，把相同加数的个数分别写在乘号的前后，并且</a:t>
                </a:r>
                <a:r>
                  <a:rPr lang="zh-CN" altLang="en-US" sz="3000" b="1" dirty="0">
                    <a:solidFill>
                      <a:srgbClr val="00B05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交换位置，积不变</a:t>
                </a:r>
                <a:r>
                  <a:rPr lang="zh-CN" altLang="en-US" sz="3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。但读乘法算式时，绝不可以交换两个乘数的位置，只能</a:t>
                </a:r>
                <a:r>
                  <a:rPr lang="zh-CN" altLang="en-US" sz="3000" b="1" dirty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按从左至右的顺序去读</a:t>
                </a:r>
                <a:r>
                  <a:rPr lang="zh-CN" altLang="en-US" sz="3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340" name="矩形: 圆角 3"/>
              <p:cNvSpPr/>
              <p:nvPr/>
            </p:nvSpPr>
            <p:spPr>
              <a:xfrm>
                <a:off x="2374657" y="781051"/>
                <a:ext cx="5781675" cy="3648074"/>
              </a:xfrm>
              <a:prstGeom prst="roundRect">
                <a:avLst/>
              </a:prstGeom>
              <a:noFill/>
              <a:ln w="34925" cmpd="dbl">
                <a:solidFill>
                  <a:srgbClr val="B7B7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14341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1707437"/>
              <a:ext cx="2787166" cy="238831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15362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15363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15364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15365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15366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15367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68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369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随堂练习</a:t>
              </a:r>
              <a:endParaRPr kumimoji="0" lang="zh-CN" altLang="en-US" sz="3200" b="1" i="0" u="none" strike="noStrike" kern="1200" cap="none" spc="0" normalizeH="0" baseline="0" noProof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5370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三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15371" name="文本框 1"/>
          <p:cNvSpPr/>
          <p:nvPr/>
        </p:nvSpPr>
        <p:spPr>
          <a:xfrm>
            <a:off x="3043238" y="614363"/>
            <a:ext cx="3309937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（教科书第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页 想想做做）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72" name="图片 2"/>
          <p:cNvPicPr>
            <a:picLocks noChangeAspect="1"/>
          </p:cNvPicPr>
          <p:nvPr/>
        </p:nvPicPr>
        <p:blipFill>
          <a:blip r:embed="rId1" cstate="email"/>
          <a:srcRect r="-186"/>
          <a:stretch>
            <a:fillRect/>
          </a:stretch>
        </p:blipFill>
        <p:spPr>
          <a:xfrm>
            <a:off x="3316288" y="1389063"/>
            <a:ext cx="2516187" cy="9747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73" name="内容占位符 1"/>
          <p:cNvSpPr/>
          <p:nvPr/>
        </p:nvSpPr>
        <p:spPr>
          <a:xfrm>
            <a:off x="717550" y="1055688"/>
            <a:ext cx="573088" cy="555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>
              <a:lnSpc>
                <a:spcPct val="114000"/>
              </a:lnSpc>
              <a:spcBef>
                <a:spcPts val="75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  <a:endParaRPr lang="zh-CN" altLang="en-US" sz="2100">
              <a:ea typeface="等线" panose="02010600030101010101" pitchFamily="2" charset="-122"/>
            </a:endParaRPr>
          </a:p>
        </p:txBody>
      </p:sp>
      <p:sp>
        <p:nvSpPr>
          <p:cNvPr id="15374" name="右大括号 17"/>
          <p:cNvSpPr/>
          <p:nvPr/>
        </p:nvSpPr>
        <p:spPr>
          <a:xfrm rot="5400000">
            <a:off x="4508500" y="1209676"/>
            <a:ext cx="192087" cy="2576512"/>
          </a:xfrm>
          <a:prstGeom prst="rightBrace">
            <a:avLst>
              <a:gd name="adj1" fmla="val 93582"/>
              <a:gd name="adj2" fmla="val 50000"/>
            </a:avLst>
          </a:prstGeom>
          <a:noFill/>
          <a:ln w="12700">
            <a:solidFill>
              <a:srgbClr val="ED0093"/>
            </a:solidFill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ctr" eaLnBrk="1" hangingPunct="1">
              <a:buClrTx/>
              <a:buFontTx/>
            </a:pPr>
            <a:endParaRPr lang="zh-CN" altLang="en-US" sz="1800">
              <a:ea typeface="等线" panose="02010600030101010101" pitchFamily="2" charset="-122"/>
            </a:endParaRPr>
          </a:p>
        </p:txBody>
      </p:sp>
      <p:sp>
        <p:nvSpPr>
          <p:cNvPr id="15375" name="文本框 1"/>
          <p:cNvSpPr/>
          <p:nvPr/>
        </p:nvSpPr>
        <p:spPr>
          <a:xfrm>
            <a:off x="571500" y="3308350"/>
            <a:ext cx="1955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加法算式：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6" name="文本框 1"/>
          <p:cNvSpPr/>
          <p:nvPr/>
        </p:nvSpPr>
        <p:spPr>
          <a:xfrm>
            <a:off x="2527300" y="3308350"/>
            <a:ext cx="5130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  <a:endParaRPr lang="zh-CN" altLang="en-US" sz="32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7" name="文本框 1"/>
          <p:cNvSpPr/>
          <p:nvPr/>
        </p:nvSpPr>
        <p:spPr>
          <a:xfrm>
            <a:off x="571500" y="4041775"/>
            <a:ext cx="1955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乘法算式：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8" name="文本框 24"/>
          <p:cNvSpPr txBox="1"/>
          <p:nvPr/>
        </p:nvSpPr>
        <p:spPr>
          <a:xfrm>
            <a:off x="2830513" y="3241675"/>
            <a:ext cx="3214688" cy="625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6+6+</a:t>
            </a:r>
            <a:r>
              <a:rPr kumimoji="0" lang="en-US" altLang="zh-CN" sz="3200" b="1" i="0" u="none" strike="noStrike" kern="1200" cap="none" spc="6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en-US" sz="1800" b="0" i="0" u="none" strike="noStrike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5379" name="组合 25"/>
          <p:cNvGrpSpPr/>
          <p:nvPr/>
        </p:nvGrpSpPr>
        <p:grpSpPr>
          <a:xfrm>
            <a:off x="2724150" y="3900488"/>
            <a:ext cx="2549525" cy="800100"/>
            <a:chOff x="2806738" y="3856671"/>
            <a:chExt cx="2549487" cy="800100"/>
          </a:xfrm>
        </p:grpSpPr>
        <p:sp>
          <p:nvSpPr>
            <p:cNvPr id="15380" name="矩形 26"/>
            <p:cNvSpPr>
              <a:spLocks noChangeArrowheads="1"/>
            </p:cNvSpPr>
            <p:nvPr/>
          </p:nvSpPr>
          <p:spPr bwMode="auto">
            <a:xfrm>
              <a:off x="4395802" y="3856671"/>
              <a:ext cx="34130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381" name="矩形 27"/>
            <p:cNvSpPr/>
            <p:nvPr/>
          </p:nvSpPr>
          <p:spPr>
            <a:xfrm>
              <a:off x="3287428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5382" name="组合 28"/>
            <p:cNvGrpSpPr/>
            <p:nvPr/>
          </p:nvGrpSpPr>
          <p:grpSpPr>
            <a:xfrm>
              <a:off x="2806738" y="4045583"/>
              <a:ext cx="2549487" cy="527993"/>
              <a:chOff x="2806738" y="4045583"/>
              <a:chExt cx="2549487" cy="527993"/>
            </a:xfrm>
          </p:grpSpPr>
          <p:sp>
            <p:nvSpPr>
              <p:cNvPr id="15383" name="矩形 29"/>
              <p:cNvSpPr/>
              <p:nvPr/>
            </p:nvSpPr>
            <p:spPr bwMode="auto">
              <a:xfrm>
                <a:off x="2806738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84" name="矩形 30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85" name="矩形 31"/>
              <p:cNvSpPr/>
              <p:nvPr/>
            </p:nvSpPr>
            <p:spPr bwMode="auto">
              <a:xfrm>
                <a:off x="4829183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5386" name="文本框 15"/>
          <p:cNvSpPr txBox="1">
            <a:spLocks noChangeArrowheads="1"/>
          </p:cNvSpPr>
          <p:nvPr/>
        </p:nvSpPr>
        <p:spPr bwMode="auto">
          <a:xfrm>
            <a:off x="5300663" y="4041775"/>
            <a:ext cx="531813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387" name="TextBox 86"/>
          <p:cNvSpPr/>
          <p:nvPr/>
        </p:nvSpPr>
        <p:spPr>
          <a:xfrm>
            <a:off x="2782888" y="401478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88" name="TextBox 86"/>
          <p:cNvSpPr/>
          <p:nvPr/>
        </p:nvSpPr>
        <p:spPr>
          <a:xfrm>
            <a:off x="3805238" y="401478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89" name="TextBox 86"/>
          <p:cNvSpPr/>
          <p:nvPr/>
        </p:nvSpPr>
        <p:spPr>
          <a:xfrm>
            <a:off x="4745038" y="4014788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90" name="TextBox 86"/>
          <p:cNvSpPr/>
          <p:nvPr/>
        </p:nvSpPr>
        <p:spPr>
          <a:xfrm>
            <a:off x="5951538" y="401478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91" name="TextBox 86"/>
          <p:cNvSpPr/>
          <p:nvPr/>
        </p:nvSpPr>
        <p:spPr>
          <a:xfrm>
            <a:off x="6973888" y="401478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92" name="TextBox 86"/>
          <p:cNvSpPr/>
          <p:nvPr/>
        </p:nvSpPr>
        <p:spPr>
          <a:xfrm>
            <a:off x="7913688" y="4014788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5393" name="组合 39"/>
          <p:cNvGrpSpPr/>
          <p:nvPr/>
        </p:nvGrpSpPr>
        <p:grpSpPr>
          <a:xfrm>
            <a:off x="5892800" y="3900488"/>
            <a:ext cx="2549525" cy="800100"/>
            <a:chOff x="5975408" y="3856671"/>
            <a:chExt cx="2549487" cy="800100"/>
          </a:xfrm>
        </p:grpSpPr>
        <p:grpSp>
          <p:nvGrpSpPr>
            <p:cNvPr id="15394" name="组合 40"/>
            <p:cNvGrpSpPr/>
            <p:nvPr/>
          </p:nvGrpSpPr>
          <p:grpSpPr>
            <a:xfrm>
              <a:off x="5975408" y="4045583"/>
              <a:ext cx="2549487" cy="527993"/>
              <a:chOff x="2806738" y="4045583"/>
              <a:chExt cx="2549487" cy="527993"/>
            </a:xfrm>
          </p:grpSpPr>
          <p:sp>
            <p:nvSpPr>
              <p:cNvPr id="15395" name="矩形 43"/>
              <p:cNvSpPr/>
              <p:nvPr/>
            </p:nvSpPr>
            <p:spPr bwMode="auto">
              <a:xfrm>
                <a:off x="2806738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96" name="矩形 44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97" name="矩形 45"/>
              <p:cNvSpPr/>
              <p:nvPr/>
            </p:nvSpPr>
            <p:spPr bwMode="auto">
              <a:xfrm>
                <a:off x="4829183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5398" name="矩形 41"/>
            <p:cNvSpPr>
              <a:spLocks noChangeArrowheads="1"/>
            </p:cNvSpPr>
            <p:nvPr/>
          </p:nvSpPr>
          <p:spPr bwMode="auto">
            <a:xfrm>
              <a:off x="7572409" y="3856671"/>
              <a:ext cx="341308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399" name="矩形 42"/>
            <p:cNvSpPr/>
            <p:nvPr/>
          </p:nvSpPr>
          <p:spPr>
            <a:xfrm>
              <a:off x="6464747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5400" name="文本框 1"/>
          <p:cNvSpPr/>
          <p:nvPr/>
        </p:nvSpPr>
        <p:spPr>
          <a:xfrm>
            <a:off x="2986088" y="2630488"/>
            <a:ext cx="3624262" cy="650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颗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5401" name="TextBox 86"/>
          <p:cNvSpPr/>
          <p:nvPr/>
        </p:nvSpPr>
        <p:spPr>
          <a:xfrm>
            <a:off x="3425825" y="263048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402" name="TextBox 86"/>
          <p:cNvSpPr/>
          <p:nvPr/>
        </p:nvSpPr>
        <p:spPr>
          <a:xfrm>
            <a:off x="4852988" y="263048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 fill="hold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 fill="hold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 fill="hold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 fill="hold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 fill="hold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 fill="hold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/>
      <p:bldP spid="15387" grpId="0"/>
      <p:bldP spid="15388" grpId="0"/>
      <p:bldP spid="15389" grpId="0"/>
      <p:bldP spid="15390" grpId="0"/>
      <p:bldP spid="15391" grpId="0"/>
      <p:bldP spid="15392" grpId="0"/>
      <p:bldP spid="15401" grpId="0"/>
      <p:bldP spid="154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右大括号 3"/>
          <p:cNvSpPr/>
          <p:nvPr/>
        </p:nvSpPr>
        <p:spPr>
          <a:xfrm rot="5400000">
            <a:off x="4463256" y="410369"/>
            <a:ext cx="192088" cy="3162300"/>
          </a:xfrm>
          <a:prstGeom prst="rightBrace">
            <a:avLst>
              <a:gd name="adj1" fmla="val 93594"/>
              <a:gd name="adj2" fmla="val 50000"/>
            </a:avLst>
          </a:prstGeom>
          <a:noFill/>
          <a:ln w="12700">
            <a:solidFill>
              <a:srgbClr val="ED0093"/>
            </a:solidFill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ctr" eaLnBrk="1" hangingPunct="1">
              <a:buClrTx/>
              <a:buFontTx/>
            </a:pPr>
            <a:endParaRPr lang="zh-CN" altLang="en-US" sz="1800">
              <a:ea typeface="等线" panose="02010600030101010101" pitchFamily="2" charset="-122"/>
            </a:endParaRPr>
          </a:p>
        </p:txBody>
      </p:sp>
      <p:sp>
        <p:nvSpPr>
          <p:cNvPr id="16386" name="文本框 1"/>
          <p:cNvSpPr/>
          <p:nvPr/>
        </p:nvSpPr>
        <p:spPr>
          <a:xfrm>
            <a:off x="558800" y="2844800"/>
            <a:ext cx="1955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加法算式：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文本框 1"/>
          <p:cNvSpPr/>
          <p:nvPr/>
        </p:nvSpPr>
        <p:spPr>
          <a:xfrm>
            <a:off x="2514600" y="2844800"/>
            <a:ext cx="5130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endParaRPr lang="zh-CN" altLang="en-US" sz="32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文本框 1"/>
          <p:cNvSpPr/>
          <p:nvPr/>
        </p:nvSpPr>
        <p:spPr>
          <a:xfrm>
            <a:off x="558800" y="3717925"/>
            <a:ext cx="1955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乘法算式：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9" name="文本框 7"/>
          <p:cNvSpPr txBox="1"/>
          <p:nvPr/>
        </p:nvSpPr>
        <p:spPr>
          <a:xfrm>
            <a:off x="2817813" y="2778125"/>
            <a:ext cx="3695700" cy="625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5+5+5+</a:t>
            </a:r>
            <a:r>
              <a:rPr kumimoji="0" lang="en-US" altLang="zh-CN" sz="3200" b="1" i="0" u="none" strike="noStrike" kern="1200" cap="none" spc="6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en-US" sz="1800" b="0" i="0" u="none" strike="noStrike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6390" name="组合 8"/>
          <p:cNvGrpSpPr/>
          <p:nvPr/>
        </p:nvGrpSpPr>
        <p:grpSpPr>
          <a:xfrm>
            <a:off x="2711450" y="3576638"/>
            <a:ext cx="2549525" cy="800100"/>
            <a:chOff x="2806738" y="3856671"/>
            <a:chExt cx="2549487" cy="800100"/>
          </a:xfrm>
        </p:grpSpPr>
        <p:sp>
          <p:nvSpPr>
            <p:cNvPr id="16391" name="矩形 9"/>
            <p:cNvSpPr>
              <a:spLocks noChangeArrowheads="1"/>
            </p:cNvSpPr>
            <p:nvPr/>
          </p:nvSpPr>
          <p:spPr bwMode="auto">
            <a:xfrm>
              <a:off x="4395802" y="3856671"/>
              <a:ext cx="34130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6392" name="矩形 10"/>
            <p:cNvSpPr/>
            <p:nvPr/>
          </p:nvSpPr>
          <p:spPr>
            <a:xfrm>
              <a:off x="3287428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6393" name="组合 11"/>
            <p:cNvGrpSpPr/>
            <p:nvPr/>
          </p:nvGrpSpPr>
          <p:grpSpPr>
            <a:xfrm>
              <a:off x="2806738" y="4045583"/>
              <a:ext cx="2549487" cy="527993"/>
              <a:chOff x="2806738" y="4045583"/>
              <a:chExt cx="2549487" cy="527993"/>
            </a:xfrm>
          </p:grpSpPr>
          <p:sp>
            <p:nvSpPr>
              <p:cNvPr id="16394" name="矩形 12"/>
              <p:cNvSpPr/>
              <p:nvPr/>
            </p:nvSpPr>
            <p:spPr bwMode="auto">
              <a:xfrm>
                <a:off x="2806738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395" name="矩形 13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396" name="矩形 14"/>
              <p:cNvSpPr/>
              <p:nvPr/>
            </p:nvSpPr>
            <p:spPr bwMode="auto">
              <a:xfrm>
                <a:off x="4829183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97" name="文本框 15"/>
          <p:cNvSpPr txBox="1">
            <a:spLocks noChangeArrowheads="1"/>
          </p:cNvSpPr>
          <p:nvPr/>
        </p:nvSpPr>
        <p:spPr bwMode="auto">
          <a:xfrm>
            <a:off x="5287963" y="3717925"/>
            <a:ext cx="531813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398" name="TextBox 86"/>
          <p:cNvSpPr/>
          <p:nvPr/>
        </p:nvSpPr>
        <p:spPr>
          <a:xfrm>
            <a:off x="2770188" y="36909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399" name="TextBox 86"/>
          <p:cNvSpPr/>
          <p:nvPr/>
        </p:nvSpPr>
        <p:spPr>
          <a:xfrm>
            <a:off x="3792538" y="36909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400" name="TextBox 86"/>
          <p:cNvSpPr/>
          <p:nvPr/>
        </p:nvSpPr>
        <p:spPr>
          <a:xfrm>
            <a:off x="4732338" y="3690938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401" name="TextBox 86"/>
          <p:cNvSpPr/>
          <p:nvPr/>
        </p:nvSpPr>
        <p:spPr>
          <a:xfrm>
            <a:off x="5938838" y="36909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402" name="TextBox 86"/>
          <p:cNvSpPr/>
          <p:nvPr/>
        </p:nvSpPr>
        <p:spPr>
          <a:xfrm>
            <a:off x="6961188" y="36909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403" name="TextBox 86"/>
          <p:cNvSpPr/>
          <p:nvPr/>
        </p:nvSpPr>
        <p:spPr>
          <a:xfrm>
            <a:off x="7900988" y="3690938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6404" name="组合 22"/>
          <p:cNvGrpSpPr/>
          <p:nvPr/>
        </p:nvGrpSpPr>
        <p:grpSpPr>
          <a:xfrm>
            <a:off x="5880100" y="3576638"/>
            <a:ext cx="2549525" cy="800100"/>
            <a:chOff x="5975408" y="3856671"/>
            <a:chExt cx="2549487" cy="800100"/>
          </a:xfrm>
        </p:grpSpPr>
        <p:grpSp>
          <p:nvGrpSpPr>
            <p:cNvPr id="16405" name="组合 23"/>
            <p:cNvGrpSpPr/>
            <p:nvPr/>
          </p:nvGrpSpPr>
          <p:grpSpPr>
            <a:xfrm>
              <a:off x="5975408" y="4045583"/>
              <a:ext cx="2549487" cy="527993"/>
              <a:chOff x="2806738" y="4045583"/>
              <a:chExt cx="2549487" cy="527993"/>
            </a:xfrm>
          </p:grpSpPr>
          <p:sp>
            <p:nvSpPr>
              <p:cNvPr id="16406" name="矩形 26"/>
              <p:cNvSpPr/>
              <p:nvPr/>
            </p:nvSpPr>
            <p:spPr bwMode="auto">
              <a:xfrm>
                <a:off x="2806738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407" name="矩形 27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408" name="矩形 28"/>
              <p:cNvSpPr/>
              <p:nvPr/>
            </p:nvSpPr>
            <p:spPr bwMode="auto">
              <a:xfrm>
                <a:off x="4829183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6409" name="矩形 24"/>
            <p:cNvSpPr>
              <a:spLocks noChangeArrowheads="1"/>
            </p:cNvSpPr>
            <p:nvPr/>
          </p:nvSpPr>
          <p:spPr bwMode="auto">
            <a:xfrm>
              <a:off x="7572409" y="3856671"/>
              <a:ext cx="341308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6410" name="矩形 25"/>
            <p:cNvSpPr/>
            <p:nvPr/>
          </p:nvSpPr>
          <p:spPr>
            <a:xfrm>
              <a:off x="6464747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411" name="文本框 1"/>
          <p:cNvSpPr/>
          <p:nvPr/>
        </p:nvSpPr>
        <p:spPr>
          <a:xfrm>
            <a:off x="2978150" y="2124075"/>
            <a:ext cx="3624263" cy="650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朵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6412" name="TextBox 86"/>
          <p:cNvSpPr/>
          <p:nvPr/>
        </p:nvSpPr>
        <p:spPr>
          <a:xfrm>
            <a:off x="3424238" y="2124075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413" name="TextBox 86"/>
          <p:cNvSpPr/>
          <p:nvPr/>
        </p:nvSpPr>
        <p:spPr>
          <a:xfrm>
            <a:off x="4851400" y="2124075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6414" name="图片 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32100" y="860425"/>
            <a:ext cx="3454400" cy="1035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 fill="hold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 fill="hold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 fill="hold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8" grpId="0"/>
      <p:bldP spid="16399" grpId="0"/>
      <p:bldP spid="16400" grpId="0"/>
      <p:bldP spid="16401" grpId="0"/>
      <p:bldP spid="16402" grpId="0"/>
      <p:bldP spid="16403" grpId="0"/>
      <p:bldP spid="16412" grpId="0"/>
      <p:bldP spid="164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3"/>
          <p:cNvGrpSpPr/>
          <p:nvPr/>
        </p:nvGrpSpPr>
        <p:grpSpPr>
          <a:xfrm>
            <a:off x="531813" y="620713"/>
            <a:ext cx="5854700" cy="557212"/>
            <a:chOff x="717446" y="644086"/>
            <a:chExt cx="5854804" cy="556166"/>
          </a:xfrm>
        </p:grpSpPr>
        <p:sp>
          <p:nvSpPr>
            <p:cNvPr id="17410" name="内容占位符 1"/>
            <p:cNvSpPr/>
            <p:nvPr/>
          </p:nvSpPr>
          <p:spPr>
            <a:xfrm>
              <a:off x="717446" y="644086"/>
              <a:ext cx="5854804" cy="55616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marL="0" lvl="0" indent="0" defTabSz="685800" eaLnBrk="1" hangingPunct="1">
                <a:lnSpc>
                  <a:spcPct val="114000"/>
                </a:lnSpc>
                <a:spcBef>
                  <a:spcPts val="750"/>
                </a:spcBef>
              </a:pPr>
              <a:r>
                <a:rPr lang="en-US" altLang="zh-CN" sz="3200" b="1">
                  <a:latin typeface="Times New Roman" panose="02020603050405020304" pitchFamily="18" charset="0"/>
                  <a:ea typeface="黑体" panose="02010609060101010101" pitchFamily="49" charset="-122"/>
                </a:rPr>
                <a:t>2. </a:t>
              </a:r>
              <a:r>
                <a:rPr lang="zh-CN" altLang="en-US" sz="3200" b="1">
                  <a:latin typeface="Times New Roman" panose="02020603050405020304" pitchFamily="18" charset="0"/>
                  <a:ea typeface="黑体" panose="02010609060101010101" pitchFamily="49" charset="-122"/>
                </a:rPr>
                <a:t>先用      摆一摆，再写出算式。</a:t>
              </a:r>
              <a:endParaRPr lang="zh-CN" altLang="en-US" sz="2100">
                <a:ea typeface="等线" panose="02010600030101010101" pitchFamily="2" charset="-122"/>
              </a:endParaRPr>
            </a:p>
          </p:txBody>
        </p:sp>
        <p:sp>
          <p:nvSpPr>
            <p:cNvPr id="17411" name="椭圆 2"/>
            <p:cNvSpPr/>
            <p:nvPr/>
          </p:nvSpPr>
          <p:spPr>
            <a:xfrm>
              <a:off x="2108121" y="742326"/>
              <a:ext cx="425458" cy="426235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7412" name="内容占位符 1"/>
          <p:cNvSpPr txBox="1">
            <a:spLocks noChangeArrowheads="1"/>
          </p:cNvSpPr>
          <p:nvPr/>
        </p:nvSpPr>
        <p:spPr bwMode="auto">
          <a:xfrm>
            <a:off x="725488" y="1346200"/>
            <a:ext cx="4743450" cy="555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685800" rtl="0" eaLnBrk="1" fontAlgn="base" latinLnBrk="1" hangingPunct="1">
              <a:lnSpc>
                <a:spcPct val="114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）每堆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堆。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413" name="文本框 1"/>
          <p:cNvSpPr/>
          <p:nvPr/>
        </p:nvSpPr>
        <p:spPr>
          <a:xfrm>
            <a:off x="568325" y="3138488"/>
            <a:ext cx="1955800" cy="623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加法算式：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4" name="文本框 1"/>
          <p:cNvSpPr/>
          <p:nvPr/>
        </p:nvSpPr>
        <p:spPr>
          <a:xfrm>
            <a:off x="2524125" y="3138488"/>
            <a:ext cx="5130800" cy="623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</a:t>
            </a:r>
            <a:endParaRPr lang="zh-CN" altLang="en-US" sz="32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5" name="文本框 1"/>
          <p:cNvSpPr/>
          <p:nvPr/>
        </p:nvSpPr>
        <p:spPr>
          <a:xfrm>
            <a:off x="568325" y="3960813"/>
            <a:ext cx="1955800" cy="623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乘法算式：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16" name="组合 8"/>
          <p:cNvGrpSpPr/>
          <p:nvPr/>
        </p:nvGrpSpPr>
        <p:grpSpPr>
          <a:xfrm>
            <a:off x="2720975" y="3819525"/>
            <a:ext cx="2549525" cy="800100"/>
            <a:chOff x="2806738" y="3856671"/>
            <a:chExt cx="2549487" cy="800100"/>
          </a:xfrm>
        </p:grpSpPr>
        <p:sp>
          <p:nvSpPr>
            <p:cNvPr id="17417" name="矩形 9"/>
            <p:cNvSpPr>
              <a:spLocks noChangeArrowheads="1"/>
            </p:cNvSpPr>
            <p:nvPr/>
          </p:nvSpPr>
          <p:spPr bwMode="auto">
            <a:xfrm>
              <a:off x="4395802" y="3856671"/>
              <a:ext cx="34130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418" name="矩形 10"/>
            <p:cNvSpPr/>
            <p:nvPr/>
          </p:nvSpPr>
          <p:spPr>
            <a:xfrm>
              <a:off x="3287428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7419" name="组合 11"/>
            <p:cNvGrpSpPr/>
            <p:nvPr/>
          </p:nvGrpSpPr>
          <p:grpSpPr>
            <a:xfrm>
              <a:off x="2806738" y="4045583"/>
              <a:ext cx="2549487" cy="527993"/>
              <a:chOff x="2806738" y="4045583"/>
              <a:chExt cx="2549487" cy="527993"/>
            </a:xfrm>
          </p:grpSpPr>
          <p:sp>
            <p:nvSpPr>
              <p:cNvPr id="17420" name="矩形 12"/>
              <p:cNvSpPr/>
              <p:nvPr/>
            </p:nvSpPr>
            <p:spPr bwMode="auto">
              <a:xfrm>
                <a:off x="2806738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421" name="矩形 13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422" name="矩形 14"/>
              <p:cNvSpPr/>
              <p:nvPr/>
            </p:nvSpPr>
            <p:spPr bwMode="auto">
              <a:xfrm>
                <a:off x="4829183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7423" name="文本框 15"/>
          <p:cNvSpPr txBox="1">
            <a:spLocks noChangeArrowheads="1"/>
          </p:cNvSpPr>
          <p:nvPr/>
        </p:nvSpPr>
        <p:spPr bwMode="auto">
          <a:xfrm>
            <a:off x="5297488" y="3960813"/>
            <a:ext cx="531813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24" name="TextBox 86"/>
          <p:cNvSpPr/>
          <p:nvPr/>
        </p:nvSpPr>
        <p:spPr>
          <a:xfrm>
            <a:off x="2779713" y="3933825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25" name="TextBox 86"/>
          <p:cNvSpPr/>
          <p:nvPr/>
        </p:nvSpPr>
        <p:spPr>
          <a:xfrm>
            <a:off x="3802063" y="3933825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26" name="TextBox 86"/>
          <p:cNvSpPr/>
          <p:nvPr/>
        </p:nvSpPr>
        <p:spPr>
          <a:xfrm>
            <a:off x="4741863" y="3933825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27" name="TextBox 86"/>
          <p:cNvSpPr/>
          <p:nvPr/>
        </p:nvSpPr>
        <p:spPr>
          <a:xfrm>
            <a:off x="5948363" y="3933825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28" name="TextBox 86"/>
          <p:cNvSpPr/>
          <p:nvPr/>
        </p:nvSpPr>
        <p:spPr>
          <a:xfrm>
            <a:off x="6970713" y="3933825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29" name="TextBox 86"/>
          <p:cNvSpPr/>
          <p:nvPr/>
        </p:nvSpPr>
        <p:spPr>
          <a:xfrm>
            <a:off x="7885113" y="3933825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7430" name="组合 22"/>
          <p:cNvGrpSpPr/>
          <p:nvPr/>
        </p:nvGrpSpPr>
        <p:grpSpPr>
          <a:xfrm>
            <a:off x="5889625" y="3819525"/>
            <a:ext cx="2549525" cy="800100"/>
            <a:chOff x="5975408" y="3856671"/>
            <a:chExt cx="2549487" cy="800100"/>
          </a:xfrm>
        </p:grpSpPr>
        <p:grpSp>
          <p:nvGrpSpPr>
            <p:cNvPr id="17431" name="组合 23"/>
            <p:cNvGrpSpPr/>
            <p:nvPr/>
          </p:nvGrpSpPr>
          <p:grpSpPr>
            <a:xfrm>
              <a:off x="5975408" y="4045583"/>
              <a:ext cx="2549487" cy="527993"/>
              <a:chOff x="2806738" y="4045583"/>
              <a:chExt cx="2549487" cy="527993"/>
            </a:xfrm>
          </p:grpSpPr>
          <p:sp>
            <p:nvSpPr>
              <p:cNvPr id="17432" name="矩形 26"/>
              <p:cNvSpPr/>
              <p:nvPr/>
            </p:nvSpPr>
            <p:spPr bwMode="auto">
              <a:xfrm>
                <a:off x="2806738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433" name="矩形 27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434" name="矩形 28"/>
              <p:cNvSpPr/>
              <p:nvPr/>
            </p:nvSpPr>
            <p:spPr bwMode="auto">
              <a:xfrm>
                <a:off x="4829183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7435" name="矩形 24"/>
            <p:cNvSpPr>
              <a:spLocks noChangeArrowheads="1"/>
            </p:cNvSpPr>
            <p:nvPr/>
          </p:nvSpPr>
          <p:spPr bwMode="auto">
            <a:xfrm>
              <a:off x="7572409" y="3856671"/>
              <a:ext cx="341308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436" name="矩形 25"/>
            <p:cNvSpPr/>
            <p:nvPr/>
          </p:nvSpPr>
          <p:spPr>
            <a:xfrm>
              <a:off x="6464747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7437" name="文本框 29"/>
          <p:cNvSpPr txBox="1"/>
          <p:nvPr/>
        </p:nvSpPr>
        <p:spPr>
          <a:xfrm>
            <a:off x="2859088" y="3074988"/>
            <a:ext cx="2851150" cy="627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3+3+3+</a:t>
            </a:r>
            <a:r>
              <a:rPr kumimoji="0" lang="en-US" altLang="zh-CN" sz="3200" b="1" i="0" u="none" strike="noStrike" kern="1200" cap="none" spc="6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endParaRPr kumimoji="0" lang="zh-CN" altLang="en-US" sz="1800" b="0" i="0" u="none" strike="noStrike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7438" name="组合 33"/>
          <p:cNvGrpSpPr/>
          <p:nvPr/>
        </p:nvGrpSpPr>
        <p:grpSpPr>
          <a:xfrm>
            <a:off x="2047875" y="2122488"/>
            <a:ext cx="863600" cy="804862"/>
            <a:chOff x="1345815" y="2074927"/>
            <a:chExt cx="1012774" cy="944484"/>
          </a:xfrm>
        </p:grpSpPr>
        <p:sp>
          <p:nvSpPr>
            <p:cNvPr id="17439" name="椭圆 30"/>
            <p:cNvSpPr/>
            <p:nvPr/>
          </p:nvSpPr>
          <p:spPr>
            <a:xfrm>
              <a:off x="1651137" y="2074927"/>
              <a:ext cx="424471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40" name="椭圆 31"/>
            <p:cNvSpPr/>
            <p:nvPr/>
          </p:nvSpPr>
          <p:spPr>
            <a:xfrm>
              <a:off x="1345815" y="2587221"/>
              <a:ext cx="426334" cy="426602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41" name="椭圆 32"/>
            <p:cNvSpPr/>
            <p:nvPr/>
          </p:nvSpPr>
          <p:spPr>
            <a:xfrm>
              <a:off x="1932256" y="2594672"/>
              <a:ext cx="426333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42" name="组合 34"/>
          <p:cNvGrpSpPr/>
          <p:nvPr/>
        </p:nvGrpSpPr>
        <p:grpSpPr>
          <a:xfrm>
            <a:off x="3446463" y="2135188"/>
            <a:ext cx="863600" cy="804862"/>
            <a:chOff x="1345815" y="2074927"/>
            <a:chExt cx="1012774" cy="944484"/>
          </a:xfrm>
        </p:grpSpPr>
        <p:sp>
          <p:nvSpPr>
            <p:cNvPr id="17443" name="椭圆 35"/>
            <p:cNvSpPr/>
            <p:nvPr/>
          </p:nvSpPr>
          <p:spPr>
            <a:xfrm>
              <a:off x="1651137" y="2074927"/>
              <a:ext cx="424471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44" name="椭圆 36"/>
            <p:cNvSpPr/>
            <p:nvPr/>
          </p:nvSpPr>
          <p:spPr>
            <a:xfrm>
              <a:off x="1345815" y="2587221"/>
              <a:ext cx="426333" cy="426602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45" name="椭圆 37"/>
            <p:cNvSpPr/>
            <p:nvPr/>
          </p:nvSpPr>
          <p:spPr>
            <a:xfrm>
              <a:off x="1932255" y="2594672"/>
              <a:ext cx="426334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46" name="组合 38"/>
          <p:cNvGrpSpPr/>
          <p:nvPr/>
        </p:nvGrpSpPr>
        <p:grpSpPr>
          <a:xfrm>
            <a:off x="4846638" y="2122488"/>
            <a:ext cx="863600" cy="804862"/>
            <a:chOff x="1345815" y="2074927"/>
            <a:chExt cx="1012774" cy="944484"/>
          </a:xfrm>
        </p:grpSpPr>
        <p:sp>
          <p:nvSpPr>
            <p:cNvPr id="17447" name="椭圆 39"/>
            <p:cNvSpPr/>
            <p:nvPr/>
          </p:nvSpPr>
          <p:spPr>
            <a:xfrm>
              <a:off x="1651137" y="2074927"/>
              <a:ext cx="424471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48" name="椭圆 40"/>
            <p:cNvSpPr/>
            <p:nvPr/>
          </p:nvSpPr>
          <p:spPr>
            <a:xfrm>
              <a:off x="1345815" y="2587221"/>
              <a:ext cx="426333" cy="426602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49" name="椭圆 41"/>
            <p:cNvSpPr/>
            <p:nvPr/>
          </p:nvSpPr>
          <p:spPr>
            <a:xfrm>
              <a:off x="1932255" y="2594672"/>
              <a:ext cx="426334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50" name="组合 42"/>
          <p:cNvGrpSpPr/>
          <p:nvPr/>
        </p:nvGrpSpPr>
        <p:grpSpPr>
          <a:xfrm>
            <a:off x="6245225" y="2135188"/>
            <a:ext cx="863600" cy="804862"/>
            <a:chOff x="1345815" y="2074927"/>
            <a:chExt cx="1012774" cy="944484"/>
          </a:xfrm>
        </p:grpSpPr>
        <p:sp>
          <p:nvSpPr>
            <p:cNvPr id="17451" name="椭圆 43"/>
            <p:cNvSpPr/>
            <p:nvPr/>
          </p:nvSpPr>
          <p:spPr>
            <a:xfrm>
              <a:off x="1651137" y="2074927"/>
              <a:ext cx="424471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52" name="椭圆 44"/>
            <p:cNvSpPr/>
            <p:nvPr/>
          </p:nvSpPr>
          <p:spPr>
            <a:xfrm>
              <a:off x="1345815" y="2587221"/>
              <a:ext cx="426334" cy="426602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53" name="椭圆 45"/>
            <p:cNvSpPr/>
            <p:nvPr/>
          </p:nvSpPr>
          <p:spPr>
            <a:xfrm>
              <a:off x="1932256" y="2594672"/>
              <a:ext cx="426333" cy="42473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 fill="hold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 fill="hold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 fill="hold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 fill="hold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 fill="hold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 fill="hold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 fill="hold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4" grpId="0"/>
      <p:bldP spid="17425" grpId="0"/>
      <p:bldP spid="17426" grpId="0"/>
      <p:bldP spid="17427" grpId="0"/>
      <p:bldP spid="17428" grpId="0"/>
      <p:bldP spid="17429" grpId="0"/>
      <p:bldP spid="174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1"/>
          <p:cNvSpPr txBox="1">
            <a:spLocks noChangeArrowheads="1"/>
          </p:cNvSpPr>
          <p:nvPr/>
        </p:nvSpPr>
        <p:spPr bwMode="auto">
          <a:xfrm>
            <a:off x="320675" y="458788"/>
            <a:ext cx="4743450" cy="555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685800" rtl="0" eaLnBrk="1" fontAlgn="base" latinLnBrk="1" hangingPunct="1">
              <a:lnSpc>
                <a:spcPct val="114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）每堆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堆。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434" name="文本框 1"/>
          <p:cNvSpPr/>
          <p:nvPr/>
        </p:nvSpPr>
        <p:spPr>
          <a:xfrm>
            <a:off x="539750" y="2074863"/>
            <a:ext cx="1955800" cy="623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加法算式：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文本框 1"/>
          <p:cNvSpPr/>
          <p:nvPr/>
        </p:nvSpPr>
        <p:spPr>
          <a:xfrm>
            <a:off x="2495550" y="2074863"/>
            <a:ext cx="5130800" cy="623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endParaRPr lang="zh-CN" altLang="en-US" sz="32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文本框 1"/>
          <p:cNvSpPr/>
          <p:nvPr/>
        </p:nvSpPr>
        <p:spPr>
          <a:xfrm>
            <a:off x="539750" y="2833688"/>
            <a:ext cx="1955800" cy="623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乘法算式：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437" name="组合 8"/>
          <p:cNvGrpSpPr/>
          <p:nvPr/>
        </p:nvGrpSpPr>
        <p:grpSpPr>
          <a:xfrm>
            <a:off x="2692400" y="2692400"/>
            <a:ext cx="2549525" cy="800100"/>
            <a:chOff x="2806738" y="3856671"/>
            <a:chExt cx="2549487" cy="800100"/>
          </a:xfrm>
        </p:grpSpPr>
        <p:sp>
          <p:nvSpPr>
            <p:cNvPr id="18438" name="矩形 9"/>
            <p:cNvSpPr>
              <a:spLocks noChangeArrowheads="1"/>
            </p:cNvSpPr>
            <p:nvPr/>
          </p:nvSpPr>
          <p:spPr bwMode="auto">
            <a:xfrm>
              <a:off x="4395802" y="3856671"/>
              <a:ext cx="34130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8439" name="矩形 10"/>
            <p:cNvSpPr/>
            <p:nvPr/>
          </p:nvSpPr>
          <p:spPr>
            <a:xfrm>
              <a:off x="3287428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8440" name="组合 11"/>
            <p:cNvGrpSpPr/>
            <p:nvPr/>
          </p:nvGrpSpPr>
          <p:grpSpPr>
            <a:xfrm>
              <a:off x="2806738" y="4045583"/>
              <a:ext cx="2549487" cy="527993"/>
              <a:chOff x="2806738" y="4045583"/>
              <a:chExt cx="2549487" cy="527993"/>
            </a:xfrm>
          </p:grpSpPr>
          <p:sp>
            <p:nvSpPr>
              <p:cNvPr id="18441" name="矩形 12"/>
              <p:cNvSpPr/>
              <p:nvPr/>
            </p:nvSpPr>
            <p:spPr bwMode="auto">
              <a:xfrm>
                <a:off x="2806738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42" name="矩形 13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43" name="矩形 14"/>
              <p:cNvSpPr/>
              <p:nvPr/>
            </p:nvSpPr>
            <p:spPr bwMode="auto">
              <a:xfrm>
                <a:off x="4829183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8444" name="文本框 15"/>
          <p:cNvSpPr txBox="1">
            <a:spLocks noChangeArrowheads="1"/>
          </p:cNvSpPr>
          <p:nvPr/>
        </p:nvSpPr>
        <p:spPr bwMode="auto">
          <a:xfrm>
            <a:off x="5268913" y="2833688"/>
            <a:ext cx="531813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445" name="TextBox 86"/>
          <p:cNvSpPr/>
          <p:nvPr/>
        </p:nvSpPr>
        <p:spPr>
          <a:xfrm>
            <a:off x="2751138" y="280670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46" name="TextBox 86"/>
          <p:cNvSpPr/>
          <p:nvPr/>
        </p:nvSpPr>
        <p:spPr>
          <a:xfrm>
            <a:off x="3773488" y="280670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47" name="TextBox 86"/>
          <p:cNvSpPr/>
          <p:nvPr/>
        </p:nvSpPr>
        <p:spPr>
          <a:xfrm>
            <a:off x="4713288" y="2806700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48" name="TextBox 86"/>
          <p:cNvSpPr/>
          <p:nvPr/>
        </p:nvSpPr>
        <p:spPr>
          <a:xfrm>
            <a:off x="5919788" y="280670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49" name="TextBox 86"/>
          <p:cNvSpPr/>
          <p:nvPr/>
        </p:nvSpPr>
        <p:spPr>
          <a:xfrm>
            <a:off x="6942138" y="280670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50" name="TextBox 86"/>
          <p:cNvSpPr/>
          <p:nvPr/>
        </p:nvSpPr>
        <p:spPr>
          <a:xfrm>
            <a:off x="7856538" y="2806700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8451" name="组合 22"/>
          <p:cNvGrpSpPr/>
          <p:nvPr/>
        </p:nvGrpSpPr>
        <p:grpSpPr>
          <a:xfrm>
            <a:off x="5861050" y="2692400"/>
            <a:ext cx="2549525" cy="800100"/>
            <a:chOff x="5975408" y="3856671"/>
            <a:chExt cx="2549487" cy="800100"/>
          </a:xfrm>
        </p:grpSpPr>
        <p:grpSp>
          <p:nvGrpSpPr>
            <p:cNvPr id="18452" name="组合 23"/>
            <p:cNvGrpSpPr/>
            <p:nvPr/>
          </p:nvGrpSpPr>
          <p:grpSpPr>
            <a:xfrm>
              <a:off x="5975408" y="4045583"/>
              <a:ext cx="2549487" cy="527993"/>
              <a:chOff x="2806738" y="4045583"/>
              <a:chExt cx="2549487" cy="527993"/>
            </a:xfrm>
          </p:grpSpPr>
          <p:sp>
            <p:nvSpPr>
              <p:cNvPr id="18453" name="矩形 26"/>
              <p:cNvSpPr/>
              <p:nvPr/>
            </p:nvSpPr>
            <p:spPr bwMode="auto">
              <a:xfrm>
                <a:off x="2806738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54" name="矩形 27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55" name="矩形 28"/>
              <p:cNvSpPr/>
              <p:nvPr/>
            </p:nvSpPr>
            <p:spPr bwMode="auto">
              <a:xfrm>
                <a:off x="4829183" y="4045584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8456" name="矩形 24"/>
            <p:cNvSpPr>
              <a:spLocks noChangeArrowheads="1"/>
            </p:cNvSpPr>
            <p:nvPr/>
          </p:nvSpPr>
          <p:spPr bwMode="auto">
            <a:xfrm>
              <a:off x="7572409" y="3856671"/>
              <a:ext cx="341308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8457" name="矩形 25"/>
            <p:cNvSpPr/>
            <p:nvPr/>
          </p:nvSpPr>
          <p:spPr>
            <a:xfrm>
              <a:off x="6464747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8458" name="文本框 29"/>
          <p:cNvSpPr txBox="1"/>
          <p:nvPr/>
        </p:nvSpPr>
        <p:spPr>
          <a:xfrm>
            <a:off x="2830513" y="2011363"/>
            <a:ext cx="2290763" cy="627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4+4+</a:t>
            </a:r>
            <a:r>
              <a:rPr kumimoji="0" lang="en-US" altLang="zh-CN" sz="3200" b="1" i="0" u="none" strike="noStrike" kern="1200" cap="none" spc="6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endParaRPr kumimoji="0" lang="zh-CN" altLang="en-US" sz="3200" b="0" i="0" u="none" strike="noStrike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8459" name="组合 47"/>
          <p:cNvGrpSpPr/>
          <p:nvPr/>
        </p:nvGrpSpPr>
        <p:grpSpPr>
          <a:xfrm>
            <a:off x="2444750" y="1160463"/>
            <a:ext cx="865188" cy="804862"/>
            <a:chOff x="2018721" y="2113026"/>
            <a:chExt cx="864182" cy="805520"/>
          </a:xfrm>
        </p:grpSpPr>
        <p:grpSp>
          <p:nvGrpSpPr>
            <p:cNvPr id="18460" name="组合 30"/>
            <p:cNvGrpSpPr/>
            <p:nvPr/>
          </p:nvGrpSpPr>
          <p:grpSpPr>
            <a:xfrm>
              <a:off x="2018721" y="2113026"/>
              <a:ext cx="864182" cy="805520"/>
              <a:chOff x="1345325" y="2074927"/>
              <a:chExt cx="1013264" cy="944484"/>
            </a:xfrm>
          </p:grpSpPr>
          <p:sp>
            <p:nvSpPr>
              <p:cNvPr id="18461" name="椭圆 31"/>
              <p:cNvSpPr/>
              <p:nvPr/>
            </p:nvSpPr>
            <p:spPr>
              <a:xfrm>
                <a:off x="1345325" y="2074927"/>
                <a:ext cx="425757" cy="424739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62" name="椭圆 32"/>
              <p:cNvSpPr/>
              <p:nvPr/>
            </p:nvSpPr>
            <p:spPr>
              <a:xfrm>
                <a:off x="1345325" y="2587221"/>
                <a:ext cx="425757" cy="426602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63" name="椭圆 33"/>
              <p:cNvSpPr/>
              <p:nvPr/>
            </p:nvSpPr>
            <p:spPr>
              <a:xfrm>
                <a:off x="1932832" y="2594672"/>
                <a:ext cx="425757" cy="424739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8464" name="椭圆 46"/>
            <p:cNvSpPr/>
            <p:nvPr/>
          </p:nvSpPr>
          <p:spPr>
            <a:xfrm>
              <a:off x="2519788" y="2113026"/>
              <a:ext cx="363115" cy="362246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465" name="组合 48"/>
          <p:cNvGrpSpPr/>
          <p:nvPr/>
        </p:nvGrpSpPr>
        <p:grpSpPr>
          <a:xfrm>
            <a:off x="4149725" y="1163638"/>
            <a:ext cx="863600" cy="806450"/>
            <a:chOff x="2018721" y="2113026"/>
            <a:chExt cx="864182" cy="805520"/>
          </a:xfrm>
        </p:grpSpPr>
        <p:grpSp>
          <p:nvGrpSpPr>
            <p:cNvPr id="18466" name="组合 49"/>
            <p:cNvGrpSpPr/>
            <p:nvPr/>
          </p:nvGrpSpPr>
          <p:grpSpPr>
            <a:xfrm>
              <a:off x="2018721" y="2113026"/>
              <a:ext cx="864182" cy="805520"/>
              <a:chOff x="1345325" y="2074927"/>
              <a:chExt cx="1013264" cy="944484"/>
            </a:xfrm>
          </p:grpSpPr>
          <p:sp>
            <p:nvSpPr>
              <p:cNvPr id="18467" name="椭圆 51"/>
              <p:cNvSpPr/>
              <p:nvPr/>
            </p:nvSpPr>
            <p:spPr>
              <a:xfrm>
                <a:off x="1345325" y="2074927"/>
                <a:ext cx="424677" cy="425761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68" name="椭圆 52"/>
              <p:cNvSpPr/>
              <p:nvPr/>
            </p:nvSpPr>
            <p:spPr>
              <a:xfrm>
                <a:off x="1345325" y="2588072"/>
                <a:ext cx="426540" cy="425761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69" name="椭圆 53"/>
              <p:cNvSpPr/>
              <p:nvPr/>
            </p:nvSpPr>
            <p:spPr>
              <a:xfrm>
                <a:off x="1933912" y="2593649"/>
                <a:ext cx="424677" cy="425762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8470" name="椭圆 50"/>
            <p:cNvSpPr/>
            <p:nvPr/>
          </p:nvSpPr>
          <p:spPr>
            <a:xfrm>
              <a:off x="2520709" y="2113026"/>
              <a:ext cx="362194" cy="36311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471" name="组合 54"/>
          <p:cNvGrpSpPr/>
          <p:nvPr/>
        </p:nvGrpSpPr>
        <p:grpSpPr>
          <a:xfrm>
            <a:off x="5829300" y="1163638"/>
            <a:ext cx="863600" cy="806450"/>
            <a:chOff x="2018721" y="2113026"/>
            <a:chExt cx="864182" cy="805520"/>
          </a:xfrm>
        </p:grpSpPr>
        <p:grpSp>
          <p:nvGrpSpPr>
            <p:cNvPr id="18472" name="组合 55"/>
            <p:cNvGrpSpPr/>
            <p:nvPr/>
          </p:nvGrpSpPr>
          <p:grpSpPr>
            <a:xfrm>
              <a:off x="2018721" y="2113026"/>
              <a:ext cx="864182" cy="805520"/>
              <a:chOff x="1345325" y="2074927"/>
              <a:chExt cx="1013264" cy="944484"/>
            </a:xfrm>
          </p:grpSpPr>
          <p:sp>
            <p:nvSpPr>
              <p:cNvPr id="18473" name="椭圆 57"/>
              <p:cNvSpPr/>
              <p:nvPr/>
            </p:nvSpPr>
            <p:spPr>
              <a:xfrm>
                <a:off x="1345325" y="2074927"/>
                <a:ext cx="424677" cy="425761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74" name="椭圆 58"/>
              <p:cNvSpPr/>
              <p:nvPr/>
            </p:nvSpPr>
            <p:spPr>
              <a:xfrm>
                <a:off x="1345325" y="2588072"/>
                <a:ext cx="426540" cy="425761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475" name="椭圆 59"/>
              <p:cNvSpPr/>
              <p:nvPr/>
            </p:nvSpPr>
            <p:spPr>
              <a:xfrm>
                <a:off x="1933912" y="2593649"/>
                <a:ext cx="424677" cy="425762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8476" name="椭圆 56"/>
            <p:cNvSpPr/>
            <p:nvPr/>
          </p:nvSpPr>
          <p:spPr>
            <a:xfrm>
              <a:off x="2520709" y="2113026"/>
              <a:ext cx="362194" cy="36311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477" name="组合 67"/>
          <p:cNvGrpSpPr/>
          <p:nvPr/>
        </p:nvGrpSpPr>
        <p:grpSpPr>
          <a:xfrm>
            <a:off x="668338" y="3621088"/>
            <a:ext cx="7807325" cy="1100137"/>
            <a:chOff x="54383" y="3677242"/>
            <a:chExt cx="7806162" cy="1099540"/>
          </a:xfrm>
        </p:grpSpPr>
        <p:grpSp>
          <p:nvGrpSpPr>
            <p:cNvPr id="18478" name="组合 7"/>
            <p:cNvGrpSpPr/>
            <p:nvPr/>
          </p:nvGrpSpPr>
          <p:grpSpPr>
            <a:xfrm>
              <a:off x="784784" y="3677242"/>
              <a:ext cx="7075761" cy="1099540"/>
              <a:chOff x="1633378" y="2250018"/>
              <a:chExt cx="7074562" cy="1099905"/>
            </a:xfrm>
          </p:grpSpPr>
          <p:sp>
            <p:nvSpPr>
              <p:cNvPr id="18479" name="对话气泡: 圆角矩形 63"/>
              <p:cNvSpPr/>
              <p:nvPr/>
            </p:nvSpPr>
            <p:spPr>
              <a:xfrm>
                <a:off x="1633118" y="2270651"/>
                <a:ext cx="7074822" cy="1079272"/>
              </a:xfrm>
              <a:prstGeom prst="wedgeRoundRectCallout">
                <a:avLst>
                  <a:gd name="adj1" fmla="val -52838"/>
                  <a:gd name="adj2" fmla="val -12273"/>
                  <a:gd name="adj3" fmla="val 16667"/>
                </a:avLst>
              </a:prstGeom>
              <a:solidFill>
                <a:srgbClr val="FBFFE7"/>
              </a:solidFill>
              <a:ln w="12700">
                <a:solidFill>
                  <a:srgbClr val="FFC00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18480" name="文本框 15"/>
              <p:cNvSpPr/>
              <p:nvPr/>
            </p:nvSpPr>
            <p:spPr>
              <a:xfrm>
                <a:off x="1633578" y="2250018"/>
                <a:ext cx="7074362" cy="107866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eaLnBrk="1" hangingPunct="1">
                  <a:lnSpc>
                    <a:spcPct val="114000"/>
                  </a:lnSpc>
                </a:pPr>
                <a:r>
                  <a:rPr lang="zh-CN" altLang="en-US" sz="3000" b="1">
                    <a:latin typeface="宋体" panose="02010600030101010101" pitchFamily="2" charset="-122"/>
                    <a:ea typeface="宋体" panose="02010600030101010101" pitchFamily="2" charset="-122"/>
                  </a:rPr>
                  <a:t>    还能摆出几个几？先摆一摆，再说出乘法算式。 </a:t>
                </a:r>
                <a:endParaRPr lang="zh-CN" altLang="en-US" sz="3000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8481" name="图片 6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383" y="4029523"/>
              <a:ext cx="672904" cy="72602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 fill="hold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 fill="hold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 fill="hold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 fill="hold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 fill="hold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5" grpId="0"/>
      <p:bldP spid="18446" grpId="0"/>
      <p:bldP spid="18447" grpId="0"/>
      <p:bldP spid="18448" grpId="0"/>
      <p:bldP spid="18449" grpId="0"/>
      <p:bldP spid="18450" grpId="0"/>
      <p:bldP spid="184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内容占位符 1"/>
          <p:cNvSpPr txBox="1">
            <a:spLocks noChangeArrowheads="1"/>
          </p:cNvSpPr>
          <p:nvPr/>
        </p:nvSpPr>
        <p:spPr bwMode="auto">
          <a:xfrm>
            <a:off x="539750" y="998538"/>
            <a:ext cx="4743450" cy="555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685800" rtl="0" eaLnBrk="1" fontAlgn="base" latinLnBrk="1" hangingPunct="1">
              <a:lnSpc>
                <a:spcPct val="114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还能摆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9458" name="组合 135"/>
          <p:cNvGrpSpPr/>
          <p:nvPr/>
        </p:nvGrpSpPr>
        <p:grpSpPr>
          <a:xfrm>
            <a:off x="539750" y="3406775"/>
            <a:ext cx="7920038" cy="800100"/>
            <a:chOff x="539646" y="3273245"/>
            <a:chExt cx="7920357" cy="800100"/>
          </a:xfrm>
        </p:grpSpPr>
        <p:sp>
          <p:nvSpPr>
            <p:cNvPr id="19459" name="文本框 1"/>
            <p:cNvSpPr/>
            <p:nvPr/>
          </p:nvSpPr>
          <p:spPr>
            <a:xfrm>
              <a:off x="539646" y="3414022"/>
              <a:ext cx="1956228" cy="623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乘法算式：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9460" name="组合 5"/>
            <p:cNvGrpSpPr/>
            <p:nvPr/>
          </p:nvGrpSpPr>
          <p:grpSpPr>
            <a:xfrm>
              <a:off x="2692762" y="3273245"/>
              <a:ext cx="2549487" cy="800100"/>
              <a:chOff x="2806738" y="3856671"/>
              <a:chExt cx="2549487" cy="800100"/>
            </a:xfrm>
          </p:grpSpPr>
          <p:sp>
            <p:nvSpPr>
              <p:cNvPr id="19461" name="矩形 6"/>
              <p:cNvSpPr>
                <a:spLocks noChangeArrowheads="1"/>
              </p:cNvSpPr>
              <p:nvPr/>
            </p:nvSpPr>
            <p:spPr bwMode="auto">
              <a:xfrm>
                <a:off x="4395511" y="3856671"/>
                <a:ext cx="341326" cy="793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60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endParaRPr kumimoji="0" lang="zh-CN" altLang="en-US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62" name="矩形 7"/>
              <p:cNvSpPr/>
              <p:nvPr/>
            </p:nvSpPr>
            <p:spPr>
              <a:xfrm>
                <a:off x="3287428" y="3863021"/>
                <a:ext cx="516261" cy="79375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>
                  <a:lnSpc>
                    <a:spcPct val="150000"/>
                  </a:lnSpc>
                </a:pPr>
                <a:r>
                  <a:rPr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×</a:t>
                </a:r>
                <a:endPara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grpSp>
            <p:nvGrpSpPr>
              <p:cNvPr id="19463" name="组合 8"/>
              <p:cNvGrpSpPr/>
              <p:nvPr/>
            </p:nvGrpSpPr>
            <p:grpSpPr>
              <a:xfrm>
                <a:off x="2806738" y="4045583"/>
                <a:ext cx="2549487" cy="527993"/>
                <a:chOff x="2806738" y="4045583"/>
                <a:chExt cx="2549487" cy="527993"/>
              </a:xfrm>
            </p:grpSpPr>
            <p:sp>
              <p:nvSpPr>
                <p:cNvPr id="19464" name="矩形 9"/>
                <p:cNvSpPr/>
                <p:nvPr/>
              </p:nvSpPr>
              <p:spPr bwMode="auto">
                <a:xfrm>
                  <a:off x="2806359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65" name="矩形 10"/>
                <p:cNvSpPr/>
                <p:nvPr/>
              </p:nvSpPr>
              <p:spPr bwMode="auto">
                <a:xfrm>
                  <a:off x="3809700" y="4047171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66" name="矩形 11"/>
                <p:cNvSpPr/>
                <p:nvPr/>
              </p:nvSpPr>
              <p:spPr bwMode="auto">
                <a:xfrm>
                  <a:off x="4828916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9467" name="文本框 12"/>
            <p:cNvSpPr txBox="1">
              <a:spLocks noChangeArrowheads="1"/>
            </p:cNvSpPr>
            <p:nvPr/>
          </p:nvSpPr>
          <p:spPr bwMode="auto">
            <a:xfrm>
              <a:off x="5268999" y="3414533"/>
              <a:ext cx="531833" cy="6254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或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9468" name="TextBox 86"/>
            <p:cNvSpPr/>
            <p:nvPr/>
          </p:nvSpPr>
          <p:spPr>
            <a:xfrm>
              <a:off x="2751580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9469" name="TextBox 86"/>
            <p:cNvSpPr/>
            <p:nvPr/>
          </p:nvSpPr>
          <p:spPr>
            <a:xfrm>
              <a:off x="3773932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9470" name="TextBox 86"/>
            <p:cNvSpPr/>
            <p:nvPr/>
          </p:nvSpPr>
          <p:spPr>
            <a:xfrm>
              <a:off x="4713704" y="3387085"/>
              <a:ext cx="603029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9471" name="TextBox 86"/>
            <p:cNvSpPr/>
            <p:nvPr/>
          </p:nvSpPr>
          <p:spPr>
            <a:xfrm>
              <a:off x="5920250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9472" name="TextBox 86"/>
            <p:cNvSpPr/>
            <p:nvPr/>
          </p:nvSpPr>
          <p:spPr>
            <a:xfrm>
              <a:off x="6942602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9473" name="TextBox 86"/>
            <p:cNvSpPr/>
            <p:nvPr/>
          </p:nvSpPr>
          <p:spPr>
            <a:xfrm>
              <a:off x="7856974" y="3387085"/>
              <a:ext cx="603029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grpSp>
          <p:nvGrpSpPr>
            <p:cNvPr id="19474" name="组合 19"/>
            <p:cNvGrpSpPr/>
            <p:nvPr/>
          </p:nvGrpSpPr>
          <p:grpSpPr>
            <a:xfrm>
              <a:off x="5861432" y="3273245"/>
              <a:ext cx="2549487" cy="800100"/>
              <a:chOff x="5975408" y="3856671"/>
              <a:chExt cx="2549487" cy="800100"/>
            </a:xfrm>
          </p:grpSpPr>
          <p:grpSp>
            <p:nvGrpSpPr>
              <p:cNvPr id="19475" name="组合 20"/>
              <p:cNvGrpSpPr/>
              <p:nvPr/>
            </p:nvGrpSpPr>
            <p:grpSpPr>
              <a:xfrm>
                <a:off x="5975408" y="4045583"/>
                <a:ext cx="2549487" cy="527993"/>
                <a:chOff x="2806738" y="4045583"/>
                <a:chExt cx="2549487" cy="527993"/>
              </a:xfrm>
            </p:grpSpPr>
            <p:sp>
              <p:nvSpPr>
                <p:cNvPr id="19476" name="矩形 23"/>
                <p:cNvSpPr/>
                <p:nvPr/>
              </p:nvSpPr>
              <p:spPr bwMode="auto">
                <a:xfrm>
                  <a:off x="2806466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77" name="矩形 24"/>
                <p:cNvSpPr/>
                <p:nvPr/>
              </p:nvSpPr>
              <p:spPr bwMode="auto">
                <a:xfrm>
                  <a:off x="3809807" y="4047171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78" name="矩形 25"/>
                <p:cNvSpPr/>
                <p:nvPr/>
              </p:nvSpPr>
              <p:spPr bwMode="auto">
                <a:xfrm>
                  <a:off x="4829023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479" name="矩形 21"/>
              <p:cNvSpPr>
                <a:spLocks noChangeArrowheads="1"/>
              </p:cNvSpPr>
              <p:nvPr/>
            </p:nvSpPr>
            <p:spPr bwMode="auto">
              <a:xfrm>
                <a:off x="7572226" y="3856671"/>
                <a:ext cx="341327" cy="793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60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endParaRPr kumimoji="0" lang="zh-CN" altLang="en-US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80" name="矩形 22"/>
              <p:cNvSpPr/>
              <p:nvPr/>
            </p:nvSpPr>
            <p:spPr>
              <a:xfrm>
                <a:off x="6464747" y="3863021"/>
                <a:ext cx="516261" cy="79375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>
                  <a:lnSpc>
                    <a:spcPct val="150000"/>
                  </a:lnSpc>
                </a:pPr>
                <a:r>
                  <a:rPr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×</a:t>
                </a:r>
                <a:endPara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9481" name="组合 134"/>
          <p:cNvGrpSpPr/>
          <p:nvPr/>
        </p:nvGrpSpPr>
        <p:grpSpPr>
          <a:xfrm>
            <a:off x="539750" y="2711450"/>
            <a:ext cx="7086600" cy="688975"/>
            <a:chOff x="539646" y="2616946"/>
            <a:chExt cx="7087028" cy="687565"/>
          </a:xfrm>
        </p:grpSpPr>
        <p:sp>
          <p:nvSpPr>
            <p:cNvPr id="19482" name="文本框 1"/>
            <p:cNvSpPr/>
            <p:nvPr/>
          </p:nvSpPr>
          <p:spPr>
            <a:xfrm>
              <a:off x="539646" y="2681263"/>
              <a:ext cx="1956228" cy="623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加法算式：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83" name="文本框 1"/>
            <p:cNvSpPr/>
            <p:nvPr/>
          </p:nvSpPr>
          <p:spPr>
            <a:xfrm>
              <a:off x="2495874" y="2681236"/>
              <a:ext cx="5130800" cy="623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solidFill>
                    <a:srgbClr val="00B0F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_______________</a:t>
              </a:r>
              <a:endParaRPr lang="zh-CN" altLang="en-US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84" name="文本框 26"/>
            <p:cNvSpPr txBox="1"/>
            <p:nvPr/>
          </p:nvSpPr>
          <p:spPr>
            <a:xfrm>
              <a:off x="2830547" y="2616946"/>
              <a:ext cx="1882889" cy="6273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indent="0" algn="l" defTabSz="4572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6+</a:t>
              </a:r>
              <a:r>
                <a:rPr kumimoji="0" lang="en-US" altLang="zh-CN" sz="3200" b="1" i="0" u="none" strike="noStrike" kern="1200" cap="none" spc="60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r>
                <a:rPr kumimoji="0" lang="en-US" altLang="zh-CN" sz="3200" b="1" i="0" u="none" strike="noStrike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12</a:t>
              </a:r>
              <a:endParaRPr kumimoji="0" lang="zh-CN" altLang="en-US" sz="3200" b="0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9485" name="组合 48"/>
          <p:cNvGrpSpPr/>
          <p:nvPr/>
        </p:nvGrpSpPr>
        <p:grpSpPr>
          <a:xfrm>
            <a:off x="5014913" y="1770063"/>
            <a:ext cx="1365250" cy="804862"/>
            <a:chOff x="5327679" y="1164422"/>
            <a:chExt cx="1365511" cy="805520"/>
          </a:xfrm>
        </p:grpSpPr>
        <p:grpSp>
          <p:nvGrpSpPr>
            <p:cNvPr id="19486" name="组合 33"/>
            <p:cNvGrpSpPr/>
            <p:nvPr/>
          </p:nvGrpSpPr>
          <p:grpSpPr>
            <a:xfrm>
              <a:off x="5327679" y="1164422"/>
              <a:ext cx="362853" cy="805520"/>
              <a:chOff x="2520050" y="2113026"/>
              <a:chExt cx="362853" cy="805520"/>
            </a:xfrm>
          </p:grpSpPr>
          <p:sp>
            <p:nvSpPr>
              <p:cNvPr id="19487" name="椭圆 38"/>
              <p:cNvSpPr/>
              <p:nvPr/>
            </p:nvSpPr>
            <p:spPr>
              <a:xfrm>
                <a:off x="2520050" y="2556300"/>
                <a:ext cx="363606" cy="362246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488" name="椭圆 35"/>
              <p:cNvSpPr/>
              <p:nvPr/>
            </p:nvSpPr>
            <p:spPr>
              <a:xfrm>
                <a:off x="2520050" y="2113026"/>
                <a:ext cx="363606" cy="362246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9489" name="组合 39"/>
            <p:cNvGrpSpPr/>
            <p:nvPr/>
          </p:nvGrpSpPr>
          <p:grpSpPr>
            <a:xfrm>
              <a:off x="5829008" y="1164422"/>
              <a:ext cx="864182" cy="805520"/>
              <a:chOff x="2018721" y="2113026"/>
              <a:chExt cx="864182" cy="805520"/>
            </a:xfrm>
          </p:grpSpPr>
          <p:grpSp>
            <p:nvGrpSpPr>
              <p:cNvPr id="19490" name="组合 40"/>
              <p:cNvGrpSpPr/>
              <p:nvPr/>
            </p:nvGrpSpPr>
            <p:grpSpPr>
              <a:xfrm>
                <a:off x="2018721" y="2113026"/>
                <a:ext cx="864182" cy="805520"/>
                <a:chOff x="1345325" y="2074927"/>
                <a:chExt cx="1013264" cy="944484"/>
              </a:xfrm>
            </p:grpSpPr>
            <p:sp>
              <p:nvSpPr>
                <p:cNvPr id="19491" name="椭圆 42"/>
                <p:cNvSpPr/>
                <p:nvPr/>
              </p:nvSpPr>
              <p:spPr>
                <a:xfrm>
                  <a:off x="1345814" y="2074927"/>
                  <a:ext cx="424472" cy="424739"/>
                </a:xfrm>
                <a:prstGeom prst="ellipse">
                  <a:avLst/>
                </a:prstGeom>
                <a:solidFill>
                  <a:srgbClr val="FFBDE0"/>
                </a:solidFill>
                <a:ln>
                  <a:solidFill>
                    <a:srgbClr val="ED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92" name="椭圆 43"/>
                <p:cNvSpPr/>
                <p:nvPr/>
              </p:nvSpPr>
              <p:spPr>
                <a:xfrm>
                  <a:off x="1345814" y="2587221"/>
                  <a:ext cx="426333" cy="426602"/>
                </a:xfrm>
                <a:prstGeom prst="ellipse">
                  <a:avLst/>
                </a:prstGeom>
                <a:solidFill>
                  <a:srgbClr val="FFBDE0"/>
                </a:solidFill>
                <a:ln>
                  <a:solidFill>
                    <a:srgbClr val="ED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93" name="椭圆 44"/>
                <p:cNvSpPr/>
                <p:nvPr/>
              </p:nvSpPr>
              <p:spPr>
                <a:xfrm>
                  <a:off x="1934117" y="2594672"/>
                  <a:ext cx="424472" cy="424739"/>
                </a:xfrm>
                <a:prstGeom prst="ellipse">
                  <a:avLst/>
                </a:prstGeom>
                <a:solidFill>
                  <a:srgbClr val="FFBDE0"/>
                </a:solidFill>
                <a:ln>
                  <a:solidFill>
                    <a:srgbClr val="ED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494" name="椭圆 41"/>
              <p:cNvSpPr/>
              <p:nvPr/>
            </p:nvSpPr>
            <p:spPr>
              <a:xfrm>
                <a:off x="2520884" y="2113026"/>
                <a:ext cx="362019" cy="362246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495" name="组合 47"/>
          <p:cNvGrpSpPr/>
          <p:nvPr/>
        </p:nvGrpSpPr>
        <p:grpSpPr>
          <a:xfrm>
            <a:off x="2762250" y="1766888"/>
            <a:ext cx="1366838" cy="804862"/>
            <a:chOff x="2445337" y="1160526"/>
            <a:chExt cx="1367056" cy="805520"/>
          </a:xfrm>
        </p:grpSpPr>
        <p:grpSp>
          <p:nvGrpSpPr>
            <p:cNvPr id="19496" name="组合 27"/>
            <p:cNvGrpSpPr/>
            <p:nvPr/>
          </p:nvGrpSpPr>
          <p:grpSpPr>
            <a:xfrm>
              <a:off x="2445337" y="1160526"/>
              <a:ext cx="864182" cy="805520"/>
              <a:chOff x="2018721" y="2113026"/>
              <a:chExt cx="864182" cy="805520"/>
            </a:xfrm>
          </p:grpSpPr>
          <p:grpSp>
            <p:nvGrpSpPr>
              <p:cNvPr id="19497" name="组合 28"/>
              <p:cNvGrpSpPr/>
              <p:nvPr/>
            </p:nvGrpSpPr>
            <p:grpSpPr>
              <a:xfrm>
                <a:off x="2018721" y="2113026"/>
                <a:ext cx="864182" cy="805520"/>
                <a:chOff x="1345325" y="2074927"/>
                <a:chExt cx="1013264" cy="944484"/>
              </a:xfrm>
            </p:grpSpPr>
            <p:sp>
              <p:nvSpPr>
                <p:cNvPr id="19498" name="椭圆 30"/>
                <p:cNvSpPr/>
                <p:nvPr/>
              </p:nvSpPr>
              <p:spPr>
                <a:xfrm>
                  <a:off x="1345325" y="2074927"/>
                  <a:ext cx="424459" cy="424739"/>
                </a:xfrm>
                <a:prstGeom prst="ellipse">
                  <a:avLst/>
                </a:prstGeom>
                <a:solidFill>
                  <a:srgbClr val="FFBDE0"/>
                </a:solidFill>
                <a:ln>
                  <a:solidFill>
                    <a:srgbClr val="ED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499" name="椭圆 31"/>
                <p:cNvSpPr/>
                <p:nvPr/>
              </p:nvSpPr>
              <p:spPr>
                <a:xfrm>
                  <a:off x="1345325" y="2587221"/>
                  <a:ext cx="426321" cy="426602"/>
                </a:xfrm>
                <a:prstGeom prst="ellipse">
                  <a:avLst/>
                </a:prstGeom>
                <a:solidFill>
                  <a:srgbClr val="FFBDE0"/>
                </a:solidFill>
                <a:ln>
                  <a:solidFill>
                    <a:srgbClr val="ED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9500" name="椭圆 32"/>
                <p:cNvSpPr/>
                <p:nvPr/>
              </p:nvSpPr>
              <p:spPr>
                <a:xfrm>
                  <a:off x="1933610" y="2594672"/>
                  <a:ext cx="424459" cy="424739"/>
                </a:xfrm>
                <a:prstGeom prst="ellipse">
                  <a:avLst/>
                </a:prstGeom>
                <a:solidFill>
                  <a:srgbClr val="FFBDE0"/>
                </a:solidFill>
                <a:ln>
                  <a:solidFill>
                    <a:srgbClr val="ED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501" name="椭圆 29"/>
              <p:cNvSpPr/>
              <p:nvPr/>
            </p:nvSpPr>
            <p:spPr>
              <a:xfrm>
                <a:off x="2520451" y="2113026"/>
                <a:ext cx="362008" cy="362246"/>
              </a:xfrm>
              <a:prstGeom prst="ellipse">
                <a:avLst/>
              </a:prstGeom>
              <a:solidFill>
                <a:srgbClr val="FFBDE0"/>
              </a:solidFill>
              <a:ln>
                <a:solidFill>
                  <a:srgbClr val="ED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9502" name="椭圆 45"/>
            <p:cNvSpPr/>
            <p:nvPr/>
          </p:nvSpPr>
          <p:spPr>
            <a:xfrm>
              <a:off x="3448797" y="1163704"/>
              <a:ext cx="363596" cy="363834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503" name="椭圆 46"/>
            <p:cNvSpPr/>
            <p:nvPr/>
          </p:nvSpPr>
          <p:spPr>
            <a:xfrm>
              <a:off x="3448797" y="1602212"/>
              <a:ext cx="363596" cy="362246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内容占位符 1"/>
          <p:cNvSpPr txBox="1">
            <a:spLocks noChangeArrowheads="1"/>
          </p:cNvSpPr>
          <p:nvPr/>
        </p:nvSpPr>
        <p:spPr bwMode="auto">
          <a:xfrm>
            <a:off x="539750" y="900113"/>
            <a:ext cx="4267200" cy="555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685800" rtl="0" eaLnBrk="1" fontAlgn="base" latinLnBrk="1" hangingPunct="1">
              <a:lnSpc>
                <a:spcPct val="114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还能摆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0482" name="组合 54"/>
          <p:cNvGrpSpPr/>
          <p:nvPr/>
        </p:nvGrpSpPr>
        <p:grpSpPr>
          <a:xfrm>
            <a:off x="539750" y="3400425"/>
            <a:ext cx="7920038" cy="800100"/>
            <a:chOff x="539646" y="3273245"/>
            <a:chExt cx="7920357" cy="800100"/>
          </a:xfrm>
        </p:grpSpPr>
        <p:sp>
          <p:nvSpPr>
            <p:cNvPr id="20483" name="文本框 1"/>
            <p:cNvSpPr/>
            <p:nvPr/>
          </p:nvSpPr>
          <p:spPr>
            <a:xfrm>
              <a:off x="539646" y="3414022"/>
              <a:ext cx="1956228" cy="623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乘法算式：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0484" name="组合 5"/>
            <p:cNvGrpSpPr/>
            <p:nvPr/>
          </p:nvGrpSpPr>
          <p:grpSpPr>
            <a:xfrm>
              <a:off x="2692762" y="3273245"/>
              <a:ext cx="2549487" cy="800100"/>
              <a:chOff x="2806738" y="3856671"/>
              <a:chExt cx="2549487" cy="800100"/>
            </a:xfrm>
          </p:grpSpPr>
          <p:sp>
            <p:nvSpPr>
              <p:cNvPr id="20485" name="矩形 6"/>
              <p:cNvSpPr>
                <a:spLocks noChangeArrowheads="1"/>
              </p:cNvSpPr>
              <p:nvPr/>
            </p:nvSpPr>
            <p:spPr bwMode="auto">
              <a:xfrm>
                <a:off x="4395511" y="3856671"/>
                <a:ext cx="341326" cy="793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60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endParaRPr kumimoji="0" lang="zh-CN" altLang="en-US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86" name="矩形 7"/>
              <p:cNvSpPr/>
              <p:nvPr/>
            </p:nvSpPr>
            <p:spPr>
              <a:xfrm>
                <a:off x="3287428" y="3863021"/>
                <a:ext cx="516261" cy="79375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>
                  <a:lnSpc>
                    <a:spcPct val="150000"/>
                  </a:lnSpc>
                </a:pPr>
                <a:r>
                  <a:rPr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×</a:t>
                </a:r>
                <a:endPara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grpSp>
            <p:nvGrpSpPr>
              <p:cNvPr id="20487" name="组合 8"/>
              <p:cNvGrpSpPr/>
              <p:nvPr/>
            </p:nvGrpSpPr>
            <p:grpSpPr>
              <a:xfrm>
                <a:off x="2806738" y="4045583"/>
                <a:ext cx="2549487" cy="527993"/>
                <a:chOff x="2806738" y="4045583"/>
                <a:chExt cx="2549487" cy="527993"/>
              </a:xfrm>
            </p:grpSpPr>
            <p:sp>
              <p:nvSpPr>
                <p:cNvPr id="20488" name="矩形 9"/>
                <p:cNvSpPr/>
                <p:nvPr/>
              </p:nvSpPr>
              <p:spPr bwMode="auto">
                <a:xfrm>
                  <a:off x="2806359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0489" name="矩形 10"/>
                <p:cNvSpPr/>
                <p:nvPr/>
              </p:nvSpPr>
              <p:spPr bwMode="auto">
                <a:xfrm>
                  <a:off x="3809700" y="4047171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0490" name="矩形 11"/>
                <p:cNvSpPr/>
                <p:nvPr/>
              </p:nvSpPr>
              <p:spPr bwMode="auto">
                <a:xfrm>
                  <a:off x="4828916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0491" name="文本框 12"/>
            <p:cNvSpPr txBox="1">
              <a:spLocks noChangeArrowheads="1"/>
            </p:cNvSpPr>
            <p:nvPr/>
          </p:nvSpPr>
          <p:spPr bwMode="auto">
            <a:xfrm>
              <a:off x="5268999" y="3414533"/>
              <a:ext cx="531833" cy="6254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或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0492" name="TextBox 86"/>
            <p:cNvSpPr/>
            <p:nvPr/>
          </p:nvSpPr>
          <p:spPr>
            <a:xfrm>
              <a:off x="2751580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0493" name="TextBox 86"/>
            <p:cNvSpPr/>
            <p:nvPr/>
          </p:nvSpPr>
          <p:spPr>
            <a:xfrm>
              <a:off x="3773932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0494" name="TextBox 86"/>
            <p:cNvSpPr/>
            <p:nvPr/>
          </p:nvSpPr>
          <p:spPr>
            <a:xfrm>
              <a:off x="4713704" y="3387085"/>
              <a:ext cx="603029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0495" name="TextBox 86"/>
            <p:cNvSpPr/>
            <p:nvPr/>
          </p:nvSpPr>
          <p:spPr>
            <a:xfrm>
              <a:off x="5920250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0496" name="TextBox 86"/>
            <p:cNvSpPr/>
            <p:nvPr/>
          </p:nvSpPr>
          <p:spPr>
            <a:xfrm>
              <a:off x="6942602" y="3387085"/>
              <a:ext cx="396875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0497" name="TextBox 86"/>
            <p:cNvSpPr/>
            <p:nvPr/>
          </p:nvSpPr>
          <p:spPr>
            <a:xfrm>
              <a:off x="7856974" y="3387085"/>
              <a:ext cx="603029" cy="6317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12</a:t>
              </a:r>
              <a:endPara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grpSp>
          <p:nvGrpSpPr>
            <p:cNvPr id="20498" name="组合 19"/>
            <p:cNvGrpSpPr/>
            <p:nvPr/>
          </p:nvGrpSpPr>
          <p:grpSpPr>
            <a:xfrm>
              <a:off x="5861432" y="3273245"/>
              <a:ext cx="2549487" cy="800100"/>
              <a:chOff x="5975408" y="3856671"/>
              <a:chExt cx="2549487" cy="800100"/>
            </a:xfrm>
          </p:grpSpPr>
          <p:grpSp>
            <p:nvGrpSpPr>
              <p:cNvPr id="20499" name="组合 20"/>
              <p:cNvGrpSpPr/>
              <p:nvPr/>
            </p:nvGrpSpPr>
            <p:grpSpPr>
              <a:xfrm>
                <a:off x="5975408" y="4045583"/>
                <a:ext cx="2549487" cy="527993"/>
                <a:chOff x="2806738" y="4045583"/>
                <a:chExt cx="2549487" cy="527993"/>
              </a:xfrm>
            </p:grpSpPr>
            <p:sp>
              <p:nvSpPr>
                <p:cNvPr id="20500" name="矩形 23"/>
                <p:cNvSpPr/>
                <p:nvPr/>
              </p:nvSpPr>
              <p:spPr bwMode="auto">
                <a:xfrm>
                  <a:off x="2806466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0501" name="矩形 24"/>
                <p:cNvSpPr/>
                <p:nvPr/>
              </p:nvSpPr>
              <p:spPr bwMode="auto">
                <a:xfrm>
                  <a:off x="3809807" y="4047171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0502" name="矩形 25"/>
                <p:cNvSpPr/>
                <p:nvPr/>
              </p:nvSpPr>
              <p:spPr bwMode="auto">
                <a:xfrm>
                  <a:off x="4829023" y="4045584"/>
                  <a:ext cx="527071" cy="527050"/>
                </a:xfrm>
                <a:prstGeom prst="rect">
                  <a:avLst/>
                </a:prstGeom>
                <a:noFill/>
                <a:ln w="19050">
                  <a:solidFill>
                    <a:srgbClr val="EF00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503" name="矩形 21"/>
              <p:cNvSpPr>
                <a:spLocks noChangeArrowheads="1"/>
              </p:cNvSpPr>
              <p:nvPr/>
            </p:nvSpPr>
            <p:spPr bwMode="auto">
              <a:xfrm>
                <a:off x="7572226" y="3856671"/>
                <a:ext cx="341327" cy="793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60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endParaRPr kumimoji="0" lang="zh-CN" altLang="en-US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04" name="矩形 22"/>
              <p:cNvSpPr/>
              <p:nvPr/>
            </p:nvSpPr>
            <p:spPr>
              <a:xfrm>
                <a:off x="6464747" y="3863021"/>
                <a:ext cx="516261" cy="79375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>
                  <a:lnSpc>
                    <a:spcPct val="150000"/>
                  </a:lnSpc>
                </a:pPr>
                <a:r>
                  <a:rPr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×</a:t>
                </a:r>
                <a:endPara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505" name="组合 55"/>
          <p:cNvGrpSpPr/>
          <p:nvPr/>
        </p:nvGrpSpPr>
        <p:grpSpPr>
          <a:xfrm>
            <a:off x="539750" y="2654300"/>
            <a:ext cx="7316788" cy="688975"/>
            <a:chOff x="539646" y="2616946"/>
            <a:chExt cx="7317328" cy="687565"/>
          </a:xfrm>
        </p:grpSpPr>
        <p:sp>
          <p:nvSpPr>
            <p:cNvPr id="20506" name="文本框 1"/>
            <p:cNvSpPr/>
            <p:nvPr/>
          </p:nvSpPr>
          <p:spPr>
            <a:xfrm>
              <a:off x="539646" y="2681263"/>
              <a:ext cx="1956228" cy="623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加法算式：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507" name="文本框 1"/>
            <p:cNvSpPr/>
            <p:nvPr/>
          </p:nvSpPr>
          <p:spPr>
            <a:xfrm>
              <a:off x="2495874" y="2681236"/>
              <a:ext cx="5361100" cy="62324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solidFill>
                    <a:srgbClr val="00B0F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___________________</a:t>
              </a:r>
              <a:endParaRPr lang="zh-CN" altLang="en-US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508" name="文本框 26"/>
            <p:cNvSpPr txBox="1"/>
            <p:nvPr/>
          </p:nvSpPr>
          <p:spPr>
            <a:xfrm>
              <a:off x="2641651" y="2616946"/>
              <a:ext cx="3818220" cy="6273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indent="0" algn="l" defTabSz="4572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2+2+2+2+2+</a:t>
              </a:r>
              <a:r>
                <a:rPr kumimoji="0" lang="en-US" altLang="zh-CN" sz="3200" b="1" i="0" u="none" strike="noStrike" kern="1200" cap="none" spc="60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2=</a:t>
              </a:r>
              <a:r>
                <a:rPr kumimoji="0" lang="en-US" altLang="zh-CN" sz="3200" b="1" i="0" u="none" strike="noStrike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12</a:t>
              </a:r>
              <a:endParaRPr kumimoji="0" lang="zh-CN" altLang="en-US" sz="3200" b="0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09" name="组合 50"/>
          <p:cNvGrpSpPr/>
          <p:nvPr/>
        </p:nvGrpSpPr>
        <p:grpSpPr>
          <a:xfrm>
            <a:off x="4724400" y="1695450"/>
            <a:ext cx="361950" cy="806450"/>
            <a:chOff x="5015218" y="1770126"/>
            <a:chExt cx="362853" cy="805520"/>
          </a:xfrm>
        </p:grpSpPr>
        <p:sp>
          <p:nvSpPr>
            <p:cNvPr id="20510" name="椭圆 35"/>
            <p:cNvSpPr/>
            <p:nvPr/>
          </p:nvSpPr>
          <p:spPr>
            <a:xfrm>
              <a:off x="5015218" y="2212528"/>
              <a:ext cx="362853" cy="36311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11" name="椭圆 36"/>
            <p:cNvSpPr/>
            <p:nvPr/>
          </p:nvSpPr>
          <p:spPr>
            <a:xfrm>
              <a:off x="5015218" y="1770126"/>
              <a:ext cx="362853" cy="36311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12" name="组合 51"/>
          <p:cNvGrpSpPr/>
          <p:nvPr/>
        </p:nvGrpSpPr>
        <p:grpSpPr>
          <a:xfrm>
            <a:off x="5410200" y="1695450"/>
            <a:ext cx="363538" cy="800100"/>
            <a:chOff x="5516547" y="1770126"/>
            <a:chExt cx="363271" cy="800190"/>
          </a:xfrm>
        </p:grpSpPr>
        <p:sp>
          <p:nvSpPr>
            <p:cNvPr id="20513" name="椭圆 32"/>
            <p:cNvSpPr/>
            <p:nvPr/>
          </p:nvSpPr>
          <p:spPr>
            <a:xfrm>
              <a:off x="5516547" y="1770126"/>
              <a:ext cx="363271" cy="36357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14" name="椭圆 33"/>
            <p:cNvSpPr/>
            <p:nvPr/>
          </p:nvSpPr>
          <p:spPr>
            <a:xfrm>
              <a:off x="5516547" y="2206738"/>
              <a:ext cx="363271" cy="36357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15" name="组合 52"/>
          <p:cNvGrpSpPr/>
          <p:nvPr/>
        </p:nvGrpSpPr>
        <p:grpSpPr>
          <a:xfrm>
            <a:off x="6097588" y="1695450"/>
            <a:ext cx="361950" cy="806450"/>
            <a:chOff x="6017876" y="1770126"/>
            <a:chExt cx="362853" cy="805520"/>
          </a:xfrm>
        </p:grpSpPr>
        <p:sp>
          <p:nvSpPr>
            <p:cNvPr id="20516" name="椭圆 34"/>
            <p:cNvSpPr/>
            <p:nvPr/>
          </p:nvSpPr>
          <p:spPr>
            <a:xfrm>
              <a:off x="6017876" y="2212528"/>
              <a:ext cx="362853" cy="36311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17" name="椭圆 31"/>
            <p:cNvSpPr/>
            <p:nvPr/>
          </p:nvSpPr>
          <p:spPr>
            <a:xfrm>
              <a:off x="6017876" y="1770126"/>
              <a:ext cx="362853" cy="36311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18" name="组合 47"/>
          <p:cNvGrpSpPr/>
          <p:nvPr/>
        </p:nvGrpSpPr>
        <p:grpSpPr>
          <a:xfrm>
            <a:off x="2667000" y="1692275"/>
            <a:ext cx="363538" cy="800100"/>
            <a:chOff x="2761727" y="1766230"/>
            <a:chExt cx="363271" cy="800190"/>
          </a:xfrm>
        </p:grpSpPr>
        <p:sp>
          <p:nvSpPr>
            <p:cNvPr id="20519" name="椭圆 43"/>
            <p:cNvSpPr/>
            <p:nvPr/>
          </p:nvSpPr>
          <p:spPr>
            <a:xfrm>
              <a:off x="2761727" y="1766230"/>
              <a:ext cx="363271" cy="36357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20" name="椭圆 44"/>
            <p:cNvSpPr/>
            <p:nvPr/>
          </p:nvSpPr>
          <p:spPr>
            <a:xfrm>
              <a:off x="2761727" y="2202842"/>
              <a:ext cx="363271" cy="36357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21" name="组合 48"/>
          <p:cNvGrpSpPr/>
          <p:nvPr/>
        </p:nvGrpSpPr>
        <p:grpSpPr>
          <a:xfrm>
            <a:off x="3357563" y="1692275"/>
            <a:ext cx="363537" cy="804863"/>
            <a:chOff x="3263056" y="1766230"/>
            <a:chExt cx="362853" cy="805520"/>
          </a:xfrm>
        </p:grpSpPr>
        <p:sp>
          <p:nvSpPr>
            <p:cNvPr id="20522" name="椭圆 45"/>
            <p:cNvSpPr/>
            <p:nvPr/>
          </p:nvSpPr>
          <p:spPr>
            <a:xfrm>
              <a:off x="3263056" y="2209505"/>
              <a:ext cx="362853" cy="362245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23" name="椭圆 42"/>
            <p:cNvSpPr/>
            <p:nvPr/>
          </p:nvSpPr>
          <p:spPr>
            <a:xfrm>
              <a:off x="3263056" y="1766230"/>
              <a:ext cx="362853" cy="362245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24" name="组合 49"/>
          <p:cNvGrpSpPr/>
          <p:nvPr/>
        </p:nvGrpSpPr>
        <p:grpSpPr>
          <a:xfrm>
            <a:off x="4040188" y="1695450"/>
            <a:ext cx="363537" cy="800100"/>
            <a:chOff x="3765512" y="1770126"/>
            <a:chExt cx="363271" cy="800190"/>
          </a:xfrm>
        </p:grpSpPr>
        <p:sp>
          <p:nvSpPr>
            <p:cNvPr id="20525" name="椭圆 39"/>
            <p:cNvSpPr/>
            <p:nvPr/>
          </p:nvSpPr>
          <p:spPr>
            <a:xfrm>
              <a:off x="3765512" y="1770126"/>
              <a:ext cx="363271" cy="363579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526" name="椭圆 40"/>
            <p:cNvSpPr/>
            <p:nvPr/>
          </p:nvSpPr>
          <p:spPr>
            <a:xfrm>
              <a:off x="3765512" y="2206738"/>
              <a:ext cx="363271" cy="363578"/>
            </a:xfrm>
            <a:prstGeom prst="ellipse">
              <a:avLst/>
            </a:prstGeom>
            <a:solidFill>
              <a:srgbClr val="FFBDE0"/>
            </a:solidFill>
            <a:ln>
              <a:solidFill>
                <a:srgbClr val="ED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内容占位符 1"/>
          <p:cNvSpPr/>
          <p:nvPr/>
        </p:nvSpPr>
        <p:spPr>
          <a:xfrm>
            <a:off x="438150" y="592138"/>
            <a:ext cx="6038850" cy="555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 eaLnBrk="1" hangingPunct="1">
              <a:lnSpc>
                <a:spcPct val="114000"/>
              </a:lnSpc>
              <a:spcBef>
                <a:spcPts val="75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3. 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读乘法算式，再说出乘数和积。</a:t>
            </a:r>
            <a:endParaRPr lang="zh-CN" altLang="en-US" sz="2100">
              <a:ea typeface="等线" panose="02010600030101010101" pitchFamily="2" charset="-122"/>
            </a:endParaRPr>
          </a:p>
        </p:txBody>
      </p:sp>
      <p:sp>
        <p:nvSpPr>
          <p:cNvPr id="21506" name="矩形 9"/>
          <p:cNvSpPr>
            <a:spLocks noChangeArrowheads="1"/>
          </p:cNvSpPr>
          <p:nvPr/>
        </p:nvSpPr>
        <p:spPr bwMode="auto">
          <a:xfrm>
            <a:off x="901700" y="1271588"/>
            <a:ext cx="18034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4×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507" name="矩形 9"/>
          <p:cNvSpPr>
            <a:spLocks noChangeArrowheads="1"/>
          </p:cNvSpPr>
          <p:nvPr/>
        </p:nvSpPr>
        <p:spPr bwMode="auto">
          <a:xfrm>
            <a:off x="6518275" y="1271588"/>
            <a:ext cx="18034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6×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5=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508" name="矩形 9"/>
          <p:cNvSpPr>
            <a:spLocks noChangeArrowheads="1"/>
          </p:cNvSpPr>
          <p:nvPr/>
        </p:nvSpPr>
        <p:spPr bwMode="auto">
          <a:xfrm>
            <a:off x="3670300" y="1271588"/>
            <a:ext cx="18034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5×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6=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509" name="文本框 6"/>
          <p:cNvSpPr txBox="1"/>
          <p:nvPr/>
        </p:nvSpPr>
        <p:spPr>
          <a:xfrm>
            <a:off x="722313" y="3265488"/>
            <a:ext cx="2581275" cy="627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4乘4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510" name="组合 30"/>
          <p:cNvGrpSpPr/>
          <p:nvPr/>
        </p:nvGrpSpPr>
        <p:grpSpPr>
          <a:xfrm>
            <a:off x="860425" y="1797050"/>
            <a:ext cx="692150" cy="1435100"/>
            <a:chOff x="859682" y="1866018"/>
            <a:chExt cx="693073" cy="1435318"/>
          </a:xfrm>
        </p:grpSpPr>
        <p:sp>
          <p:nvSpPr>
            <p:cNvPr id="21511" name="矩形 9"/>
            <p:cNvSpPr>
              <a:spLocks noChangeArrowheads="1"/>
            </p:cNvSpPr>
            <p:nvPr/>
          </p:nvSpPr>
          <p:spPr bwMode="auto">
            <a:xfrm rot="5400000">
              <a:off x="1046767" y="1876046"/>
              <a:ext cx="516016" cy="49596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12" name="文本框 15"/>
            <p:cNvSpPr/>
            <p:nvPr/>
          </p:nvSpPr>
          <p:spPr>
            <a:xfrm>
              <a:off x="859682" y="2347229"/>
              <a:ext cx="641242" cy="9541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13" name="组合 31"/>
          <p:cNvGrpSpPr/>
          <p:nvPr/>
        </p:nvGrpSpPr>
        <p:grpSpPr>
          <a:xfrm>
            <a:off x="1481138" y="1797050"/>
            <a:ext cx="674687" cy="1435100"/>
            <a:chOff x="1481487" y="1866019"/>
            <a:chExt cx="674358" cy="1435317"/>
          </a:xfrm>
        </p:grpSpPr>
        <p:sp>
          <p:nvSpPr>
            <p:cNvPr id="21514" name="矩形 9"/>
            <p:cNvSpPr>
              <a:spLocks noChangeArrowheads="1"/>
            </p:cNvSpPr>
            <p:nvPr/>
          </p:nvSpPr>
          <p:spPr bwMode="auto">
            <a:xfrm rot="5400000">
              <a:off x="1650308" y="1876498"/>
              <a:ext cx="516016" cy="49505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15" name="文本框 15"/>
            <p:cNvSpPr/>
            <p:nvPr/>
          </p:nvSpPr>
          <p:spPr>
            <a:xfrm>
              <a:off x="1481487" y="2347229"/>
              <a:ext cx="531983" cy="9541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16" name="组合 32"/>
          <p:cNvGrpSpPr/>
          <p:nvPr/>
        </p:nvGrpSpPr>
        <p:grpSpPr>
          <a:xfrm>
            <a:off x="2125663" y="1797050"/>
            <a:ext cx="685800" cy="1041400"/>
            <a:chOff x="2125201" y="1866019"/>
            <a:chExt cx="685566" cy="1041107"/>
          </a:xfrm>
        </p:grpSpPr>
        <p:sp>
          <p:nvSpPr>
            <p:cNvPr id="21517" name="矩形 9"/>
            <p:cNvSpPr>
              <a:spLocks noChangeArrowheads="1"/>
            </p:cNvSpPr>
            <p:nvPr/>
          </p:nvSpPr>
          <p:spPr bwMode="auto">
            <a:xfrm rot="5400000">
              <a:off x="2305304" y="1876349"/>
              <a:ext cx="515793" cy="49513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18" name="文本框 15"/>
            <p:cNvSpPr/>
            <p:nvPr/>
          </p:nvSpPr>
          <p:spPr>
            <a:xfrm>
              <a:off x="2125201" y="2347229"/>
              <a:ext cx="495596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积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1519" name="文本框 13"/>
          <p:cNvSpPr txBox="1"/>
          <p:nvPr/>
        </p:nvSpPr>
        <p:spPr>
          <a:xfrm>
            <a:off x="3495675" y="3265488"/>
            <a:ext cx="2789238" cy="627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5乘6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520" name="文本框 14"/>
          <p:cNvSpPr txBox="1"/>
          <p:nvPr/>
        </p:nvSpPr>
        <p:spPr>
          <a:xfrm>
            <a:off x="6257925" y="3265488"/>
            <a:ext cx="2787650" cy="627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6乘5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521" name="组合 33"/>
          <p:cNvGrpSpPr/>
          <p:nvPr/>
        </p:nvGrpSpPr>
        <p:grpSpPr>
          <a:xfrm>
            <a:off x="3594100" y="1797050"/>
            <a:ext cx="693738" cy="1435100"/>
            <a:chOff x="3594350" y="1866017"/>
            <a:chExt cx="693073" cy="1435318"/>
          </a:xfrm>
        </p:grpSpPr>
        <p:sp>
          <p:nvSpPr>
            <p:cNvPr id="21522" name="矩形 9"/>
            <p:cNvSpPr>
              <a:spLocks noChangeArrowheads="1"/>
            </p:cNvSpPr>
            <p:nvPr/>
          </p:nvSpPr>
          <p:spPr bwMode="auto">
            <a:xfrm rot="5400000">
              <a:off x="3782001" y="1876612"/>
              <a:ext cx="516016" cy="494825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23" name="文本框 15"/>
            <p:cNvSpPr/>
            <p:nvPr/>
          </p:nvSpPr>
          <p:spPr>
            <a:xfrm>
              <a:off x="3594350" y="2347228"/>
              <a:ext cx="641242" cy="9541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24" name="组合 34"/>
          <p:cNvGrpSpPr/>
          <p:nvPr/>
        </p:nvGrpSpPr>
        <p:grpSpPr>
          <a:xfrm>
            <a:off x="4216400" y="1797050"/>
            <a:ext cx="674688" cy="1435100"/>
            <a:chOff x="4216155" y="1866018"/>
            <a:chExt cx="674358" cy="1435317"/>
          </a:xfrm>
        </p:grpSpPr>
        <p:sp>
          <p:nvSpPr>
            <p:cNvPr id="21525" name="矩形 17"/>
            <p:cNvSpPr>
              <a:spLocks noChangeArrowheads="1"/>
            </p:cNvSpPr>
            <p:nvPr/>
          </p:nvSpPr>
          <p:spPr bwMode="auto">
            <a:xfrm rot="5400000">
              <a:off x="4384976" y="1876497"/>
              <a:ext cx="516016" cy="49505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26" name="文本框 15"/>
            <p:cNvSpPr/>
            <p:nvPr/>
          </p:nvSpPr>
          <p:spPr>
            <a:xfrm>
              <a:off x="4216155" y="2347228"/>
              <a:ext cx="531983" cy="9541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27" name="组合 35"/>
          <p:cNvGrpSpPr/>
          <p:nvPr/>
        </p:nvGrpSpPr>
        <p:grpSpPr>
          <a:xfrm>
            <a:off x="4859338" y="1797050"/>
            <a:ext cx="685800" cy="1041400"/>
            <a:chOff x="4859869" y="1866018"/>
            <a:chExt cx="685566" cy="1041107"/>
          </a:xfrm>
        </p:grpSpPr>
        <p:sp>
          <p:nvSpPr>
            <p:cNvPr id="21528" name="矩形 9"/>
            <p:cNvSpPr>
              <a:spLocks noChangeArrowheads="1"/>
            </p:cNvSpPr>
            <p:nvPr/>
          </p:nvSpPr>
          <p:spPr bwMode="auto">
            <a:xfrm rot="5400000">
              <a:off x="5039972" y="1876348"/>
              <a:ext cx="515793" cy="49513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29" name="文本框 15"/>
            <p:cNvSpPr/>
            <p:nvPr/>
          </p:nvSpPr>
          <p:spPr>
            <a:xfrm>
              <a:off x="4859869" y="2347228"/>
              <a:ext cx="495596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积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30" name="组合 36"/>
          <p:cNvGrpSpPr/>
          <p:nvPr/>
        </p:nvGrpSpPr>
        <p:grpSpPr>
          <a:xfrm>
            <a:off x="6456363" y="1797050"/>
            <a:ext cx="693737" cy="1435100"/>
            <a:chOff x="6456646" y="1866015"/>
            <a:chExt cx="693073" cy="1435318"/>
          </a:xfrm>
        </p:grpSpPr>
        <p:sp>
          <p:nvSpPr>
            <p:cNvPr id="21531" name="矩形 9"/>
            <p:cNvSpPr>
              <a:spLocks noChangeArrowheads="1"/>
            </p:cNvSpPr>
            <p:nvPr/>
          </p:nvSpPr>
          <p:spPr bwMode="auto">
            <a:xfrm rot="5400000">
              <a:off x="6644298" y="1876610"/>
              <a:ext cx="516016" cy="494826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32" name="文本框 15"/>
            <p:cNvSpPr/>
            <p:nvPr/>
          </p:nvSpPr>
          <p:spPr>
            <a:xfrm>
              <a:off x="6456646" y="2347226"/>
              <a:ext cx="641242" cy="9541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33" name="组合 37"/>
          <p:cNvGrpSpPr/>
          <p:nvPr/>
        </p:nvGrpSpPr>
        <p:grpSpPr>
          <a:xfrm>
            <a:off x="7078663" y="1797050"/>
            <a:ext cx="674687" cy="1435100"/>
            <a:chOff x="7078451" y="1866016"/>
            <a:chExt cx="674358" cy="1435317"/>
          </a:xfrm>
        </p:grpSpPr>
        <p:sp>
          <p:nvSpPr>
            <p:cNvPr id="21534" name="矩形 23"/>
            <p:cNvSpPr>
              <a:spLocks noChangeArrowheads="1"/>
            </p:cNvSpPr>
            <p:nvPr/>
          </p:nvSpPr>
          <p:spPr bwMode="auto">
            <a:xfrm rot="5400000">
              <a:off x="7247272" y="1876495"/>
              <a:ext cx="516016" cy="495058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35" name="文本框 15"/>
            <p:cNvSpPr/>
            <p:nvPr/>
          </p:nvSpPr>
          <p:spPr>
            <a:xfrm>
              <a:off x="7078451" y="2347226"/>
              <a:ext cx="531983" cy="9541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/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21536" name="组合 38"/>
          <p:cNvGrpSpPr/>
          <p:nvPr/>
        </p:nvGrpSpPr>
        <p:grpSpPr>
          <a:xfrm>
            <a:off x="7721600" y="1797050"/>
            <a:ext cx="685800" cy="1041400"/>
            <a:chOff x="7722165" y="1866016"/>
            <a:chExt cx="685566" cy="1041107"/>
          </a:xfrm>
        </p:grpSpPr>
        <p:sp>
          <p:nvSpPr>
            <p:cNvPr id="21537" name="矩形 9"/>
            <p:cNvSpPr>
              <a:spLocks noChangeArrowheads="1"/>
            </p:cNvSpPr>
            <p:nvPr/>
          </p:nvSpPr>
          <p:spPr bwMode="auto">
            <a:xfrm rot="5400000">
              <a:off x="7902268" y="1876346"/>
              <a:ext cx="515793" cy="49513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538" name="文本框 15"/>
            <p:cNvSpPr/>
            <p:nvPr/>
          </p:nvSpPr>
          <p:spPr>
            <a:xfrm>
              <a:off x="7722165" y="2347226"/>
              <a:ext cx="495596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积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1539" name="内容占位符 1"/>
          <p:cNvSpPr txBox="1">
            <a:spLocks noChangeArrowheads="1"/>
          </p:cNvSpPr>
          <p:nvPr/>
        </p:nvSpPr>
        <p:spPr bwMode="auto">
          <a:xfrm>
            <a:off x="438150" y="4014788"/>
            <a:ext cx="7508875" cy="555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685800" rtl="0" eaLnBrk="1" fontAlgn="base" latinLnBrk="1" hangingPunct="1">
              <a:lnSpc>
                <a:spcPct val="114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540" name="矩形 9"/>
          <p:cNvSpPr>
            <a:spLocks noChangeArrowheads="1"/>
          </p:cNvSpPr>
          <p:nvPr/>
        </p:nvSpPr>
        <p:spPr bwMode="auto">
          <a:xfrm>
            <a:off x="2911475" y="4014788"/>
            <a:ext cx="11049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541" name="矩形 9"/>
          <p:cNvSpPr>
            <a:spLocks noChangeArrowheads="1"/>
          </p:cNvSpPr>
          <p:nvPr/>
        </p:nvSpPr>
        <p:spPr bwMode="auto">
          <a:xfrm>
            <a:off x="6537325" y="4014788"/>
            <a:ext cx="11049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6×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 fill="hold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 fill="hold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 fill="hold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 fill="hold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 fill="hold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 fill="hold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 fill="hold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 fill="hold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9" grpId="0"/>
      <p:bldP spid="21520" grpId="0"/>
      <p:bldP spid="21539" grpId="0"/>
      <p:bldP spid="21540" grpId="0"/>
      <p:bldP spid="215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22530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22531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22532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22533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22534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22535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36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537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课堂小结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22538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四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22539" name="文本框 11"/>
          <p:cNvSpPr/>
          <p:nvPr/>
        </p:nvSpPr>
        <p:spPr>
          <a:xfrm>
            <a:off x="912813" y="1817688"/>
            <a:ext cx="7291387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乘法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是求几个相同加数的和的简便计算。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0" name="矩形: 圆角 1"/>
          <p:cNvSpPr/>
          <p:nvPr/>
        </p:nvSpPr>
        <p:spPr>
          <a:xfrm>
            <a:off x="749300" y="1687739"/>
            <a:ext cx="7715250" cy="2438397"/>
          </a:xfrm>
          <a:prstGeom prst="roundRect">
            <a:avLst/>
          </a:prstGeom>
          <a:noFill/>
          <a:ln w="15875">
            <a:gradFill flip="none" rotWithShape="1">
              <a:gsLst>
                <a:gs pos="0">
                  <a:srgbClr val="00B0F0"/>
                </a:gs>
                <a:gs pos="36000">
                  <a:srgbClr val="B7B7FF"/>
                </a:gs>
                <a:gs pos="71000">
                  <a:srgbClr val="FFBDE0"/>
                </a:gs>
              </a:gsLst>
              <a:lin ang="2700000" scaled="1"/>
            </a:gradFill>
            <a:prstDash val="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41" name="文本框 13"/>
          <p:cNvSpPr txBox="1"/>
          <p:nvPr/>
        </p:nvSpPr>
        <p:spPr>
          <a:xfrm>
            <a:off x="920750" y="2697163"/>
            <a:ext cx="3168650" cy="627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如：  </a:t>
            </a:r>
            <a:r>
              <a:rPr kumimoji="0" lang="zh-CN" altLang="en-US" sz="3200" b="1" i="0" u="none" strike="noStrike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2+2+</a:t>
            </a:r>
            <a:r>
              <a:rPr kumimoji="0" lang="zh-CN" altLang="en-US" sz="3200" b="1" i="0" u="none" strike="noStrike" kern="1200" cap="none" spc="6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</a:t>
            </a:r>
            <a:r>
              <a:rPr kumimoji="0" lang="zh-CN" altLang="en-US" sz="3200" b="1" i="0" u="none" strike="noStrike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kumimoji="0" lang="zh-CN" altLang="en-US" sz="3200" b="1" i="0" u="none" strike="noStrike" kern="1200" cap="none" spc="0" normalizeH="0" baseline="0" noProof="0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542" name="文本框 14"/>
          <p:cNvSpPr/>
          <p:nvPr/>
        </p:nvSpPr>
        <p:spPr>
          <a:xfrm>
            <a:off x="912813" y="3360738"/>
            <a:ext cx="2236787" cy="625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用乘法计算</a:t>
            </a:r>
            <a:endParaRPr lang="zh-CN" altLang="en-US" sz="3200" b="1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2543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49600" y="3381375"/>
            <a:ext cx="584200" cy="584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44" name="文本框 17"/>
          <p:cNvSpPr txBox="1"/>
          <p:nvPr/>
        </p:nvSpPr>
        <p:spPr>
          <a:xfrm>
            <a:off x="3786188" y="3340100"/>
            <a:ext cx="3500438" cy="625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zh-CN" altLang="en-US" sz="3200" b="1" i="0" u="none" strike="noStrike" kern="1200" cap="none" spc="6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kumimoji="0" lang="zh-CN" altLang="en-US" sz="3200" b="1" i="0" u="none" strike="noStrike" kern="1200" cap="none" spc="3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6或</a:t>
            </a:r>
            <a:r>
              <a:rPr kumimoji="0" lang="zh-CN" altLang="en-US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zh-CN" altLang="en-US" sz="3200" b="1" i="0" u="none" strike="noStrike" kern="1200" cap="none" spc="6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</a:t>
            </a:r>
            <a:r>
              <a:rPr kumimoji="0" lang="zh-CN" altLang="en-US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kumimoji="0" lang="zh-CN" altLang="en-US" sz="3200" b="1" i="0" u="none" strike="noStrike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2545" name="直接连接符 12"/>
          <p:cNvCxnSpPr/>
          <p:nvPr/>
        </p:nvCxnSpPr>
        <p:spPr>
          <a:xfrm>
            <a:off x="971550" y="2551113"/>
            <a:ext cx="7199313" cy="19050"/>
          </a:xfrm>
          <a:prstGeom prst="line">
            <a:avLst/>
          </a:prstGeom>
          <a:ln w="19050">
            <a:gradFill flip="none" rotWithShape="1">
              <a:gsLst>
                <a:gs pos="2000">
                  <a:srgbClr val="00B0F0"/>
                </a:gs>
                <a:gs pos="40000">
                  <a:srgbClr val="B7B7FF"/>
                </a:gs>
                <a:gs pos="76000">
                  <a:srgbClr val="FFBDE0"/>
                </a:gs>
              </a:gsLst>
              <a:lin ang="108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 fill="hold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 fill="hold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 fill="hold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 fill="hold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/>
      <p:bldP spid="22541" grpId="0"/>
      <p:bldP spid="22542" grpId="0"/>
      <p:bldP spid="225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5122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5123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5124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5125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5126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5127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8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129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情境导入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5130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一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pic>
        <p:nvPicPr>
          <p:cNvPr id="5131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06513" y="1147763"/>
            <a:ext cx="6530975" cy="2828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5132" name="组合 5"/>
          <p:cNvGrpSpPr/>
          <p:nvPr/>
        </p:nvGrpSpPr>
        <p:grpSpPr>
          <a:xfrm>
            <a:off x="608013" y="3362325"/>
            <a:ext cx="6467475" cy="1362075"/>
            <a:chOff x="608184" y="3362096"/>
            <a:chExt cx="6467202" cy="1361961"/>
          </a:xfrm>
        </p:grpSpPr>
        <p:grpSp>
          <p:nvGrpSpPr>
            <p:cNvPr id="5133" name="组合 7"/>
            <p:cNvGrpSpPr/>
            <p:nvPr/>
          </p:nvGrpSpPr>
          <p:grpSpPr>
            <a:xfrm>
              <a:off x="1306412" y="4082113"/>
              <a:ext cx="5768974" cy="641944"/>
              <a:chOff x="1633378" y="2250018"/>
              <a:chExt cx="5767997" cy="642157"/>
            </a:xfrm>
          </p:grpSpPr>
          <p:sp>
            <p:nvSpPr>
              <p:cNvPr id="5134" name="对话气泡: 圆角矩形 16"/>
              <p:cNvSpPr/>
              <p:nvPr/>
            </p:nvSpPr>
            <p:spPr>
              <a:xfrm>
                <a:off x="1633621" y="2271309"/>
                <a:ext cx="5767754" cy="620866"/>
              </a:xfrm>
              <a:prstGeom prst="wedgeRoundRectCallout">
                <a:avLst>
                  <a:gd name="adj1" fmla="val -52481"/>
                  <a:gd name="adj2" fmla="val -47852"/>
                  <a:gd name="adj3" fmla="val 16667"/>
                </a:avLst>
              </a:prstGeom>
              <a:solidFill>
                <a:srgbClr val="FFEFEF"/>
              </a:solidFill>
              <a:ln w="12700">
                <a:solidFill>
                  <a:srgbClr val="FF8F97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5135" name="文本框 15"/>
              <p:cNvSpPr/>
              <p:nvPr/>
            </p:nvSpPr>
            <p:spPr>
              <a:xfrm>
                <a:off x="1633579" y="2250018"/>
                <a:ext cx="5767796" cy="62691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eaLnBrk="1" hangingPunct="1">
                  <a:lnSpc>
                    <a:spcPct val="120000"/>
                  </a:lnSpc>
                </a:pPr>
                <a:r>
                  <a:rPr lang="zh-CN" altLang="en-US" sz="3200" b="1">
                    <a:latin typeface="Times New Roman" panose="02020603050405020304" pitchFamily="18" charset="0"/>
                    <a:ea typeface="楷体" panose="02010609060101010101" pitchFamily="49" charset="-122"/>
                  </a:rPr>
                  <a:t>观察上图，你发现了哪些信息？</a:t>
                </a:r>
                <a:endPara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5136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608184" y="3362096"/>
              <a:ext cx="646562" cy="1361961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5137" name="文本框 15"/>
          <p:cNvSpPr/>
          <p:nvPr/>
        </p:nvSpPr>
        <p:spPr>
          <a:xfrm>
            <a:off x="1954213" y="2197100"/>
            <a:ext cx="338137" cy="6270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38" name="文本框 15"/>
          <p:cNvSpPr/>
          <p:nvPr/>
        </p:nvSpPr>
        <p:spPr>
          <a:xfrm>
            <a:off x="3187700" y="3224213"/>
            <a:ext cx="339725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39" name="文本框 15"/>
          <p:cNvSpPr/>
          <p:nvPr/>
        </p:nvSpPr>
        <p:spPr>
          <a:xfrm>
            <a:off x="5313363" y="1935163"/>
            <a:ext cx="338137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40" name="文本框 15"/>
          <p:cNvSpPr/>
          <p:nvPr/>
        </p:nvSpPr>
        <p:spPr>
          <a:xfrm>
            <a:off x="6670675" y="3224213"/>
            <a:ext cx="338138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41" name="文本框 15"/>
          <p:cNvSpPr/>
          <p:nvPr/>
        </p:nvSpPr>
        <p:spPr>
          <a:xfrm>
            <a:off x="3527425" y="2014538"/>
            <a:ext cx="338138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00206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00206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42" name="文本框 15"/>
          <p:cNvSpPr/>
          <p:nvPr/>
        </p:nvSpPr>
        <p:spPr>
          <a:xfrm>
            <a:off x="5184775" y="3224213"/>
            <a:ext cx="338138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00206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00206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43" name="文本框 15"/>
          <p:cNvSpPr/>
          <p:nvPr/>
        </p:nvSpPr>
        <p:spPr>
          <a:xfrm>
            <a:off x="7405688" y="1944688"/>
            <a:ext cx="339725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00206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00206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 fill="hold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 fill="hold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/>
      <p:bldP spid="5138" grpId="0"/>
      <p:bldP spid="5139" grpId="0"/>
      <p:bldP spid="5140" grpId="0"/>
      <p:bldP spid="5141" grpId="0"/>
      <p:bldP spid="5142" grpId="0"/>
      <p:bldP spid="51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3"/>
          <p:cNvGrpSpPr/>
          <p:nvPr/>
        </p:nvGrpSpPr>
        <p:grpSpPr>
          <a:xfrm>
            <a:off x="596900" y="396875"/>
            <a:ext cx="2338388" cy="2128838"/>
            <a:chOff x="3470022" y="-115707"/>
            <a:chExt cx="2338354" cy="2129039"/>
          </a:xfrm>
        </p:grpSpPr>
        <p:pic>
          <p:nvPicPr>
            <p:cNvPr id="2355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70022" y="-115707"/>
              <a:ext cx="2338354" cy="212903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3555" name="文本框 1"/>
            <p:cNvSpPr txBox="1">
              <a:spLocks noChangeArrowheads="1"/>
            </p:cNvSpPr>
            <p:nvPr/>
          </p:nvSpPr>
          <p:spPr bwMode="auto">
            <a:xfrm>
              <a:off x="3717668" y="682881"/>
              <a:ext cx="1877986" cy="58425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课后作业</a:t>
              </a:r>
              <a:endParaRPr kumimoji="0" lang="zh-CN" altLang="en-US" sz="3200" b="1" i="0" u="none" strike="noStrike" kern="1200" cap="none" spc="0" normalizeH="0" baseline="0" noProof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23556" name="文本框 16"/>
          <p:cNvSpPr/>
          <p:nvPr/>
        </p:nvSpPr>
        <p:spPr>
          <a:xfrm>
            <a:off x="1466850" y="2193925"/>
            <a:ext cx="6210300" cy="1624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从课后习题中选取；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5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331700" y="120523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555776" y="321982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145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6146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6147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6148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6149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6150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6151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52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153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新课探究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6154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二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pic>
        <p:nvPicPr>
          <p:cNvPr id="6155" name="Picture 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392238" y="1147763"/>
            <a:ext cx="6530975" cy="2828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6156" name="组合 5"/>
          <p:cNvGrpSpPr/>
          <p:nvPr/>
        </p:nvGrpSpPr>
        <p:grpSpPr>
          <a:xfrm>
            <a:off x="1392238" y="4046538"/>
            <a:ext cx="6359525" cy="736600"/>
            <a:chOff x="453991" y="4027328"/>
            <a:chExt cx="6358934" cy="736279"/>
          </a:xfrm>
        </p:grpSpPr>
        <p:grpSp>
          <p:nvGrpSpPr>
            <p:cNvPr id="6157" name="组合 7"/>
            <p:cNvGrpSpPr/>
            <p:nvPr/>
          </p:nvGrpSpPr>
          <p:grpSpPr>
            <a:xfrm>
              <a:off x="1306413" y="4082113"/>
              <a:ext cx="5506512" cy="641944"/>
              <a:chOff x="1633379" y="2250018"/>
              <a:chExt cx="5505579" cy="642157"/>
            </a:xfrm>
          </p:grpSpPr>
          <p:sp>
            <p:nvSpPr>
              <p:cNvPr id="6158" name="对话气泡: 圆角矩形 15"/>
              <p:cNvSpPr/>
              <p:nvPr/>
            </p:nvSpPr>
            <p:spPr>
              <a:xfrm>
                <a:off x="1633365" y="2271407"/>
                <a:ext cx="5505593" cy="620647"/>
              </a:xfrm>
              <a:prstGeom prst="wedgeRoundRectCallout">
                <a:avLst>
                  <a:gd name="adj1" fmla="val -52949"/>
                  <a:gd name="adj2" fmla="val -10505"/>
                  <a:gd name="adj3" fmla="val 16667"/>
                </a:avLst>
              </a:prstGeom>
              <a:solidFill>
                <a:srgbClr val="FBFFE7"/>
              </a:solidFill>
              <a:ln w="12700">
                <a:solidFill>
                  <a:srgbClr val="FFC00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6159" name="文本框 15"/>
              <p:cNvSpPr txBox="1">
                <a:spLocks noChangeArrowheads="1"/>
              </p:cNvSpPr>
              <p:nvPr/>
            </p:nvSpPr>
            <p:spPr bwMode="auto">
              <a:xfrm>
                <a:off x="1633365" y="2250771"/>
                <a:ext cx="5408780" cy="6254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兔有几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只？鸡有几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只？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6160" name="图片 2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 flipH="1">
              <a:off x="453991" y="4027328"/>
              <a:ext cx="665677" cy="73627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6161" name="文本框 1"/>
          <p:cNvSpPr/>
          <p:nvPr/>
        </p:nvSpPr>
        <p:spPr>
          <a:xfrm>
            <a:off x="2798763" y="677863"/>
            <a:ext cx="2795587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（教科书第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页例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62" name="图片 8"/>
          <p:cNvPicPr>
            <a:picLocks noChangeAspect="1"/>
          </p:cNvPicPr>
          <p:nvPr/>
        </p:nvPicPr>
        <p:blipFill>
          <a:blip r:embed="rId2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75" y="1049338"/>
            <a:ext cx="600075" cy="7048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3"/>
          <p:cNvSpPr>
            <a:spLocks noGrp="1"/>
          </p:cNvSpPr>
          <p:nvPr/>
        </p:nvSpPr>
        <p:spPr>
          <a:xfrm>
            <a:off x="650875" y="763588"/>
            <a:ext cx="7378700" cy="433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兔有多少只？怎样计算？鸡有多少只呢？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7170" name="组合 4"/>
          <p:cNvGrpSpPr/>
          <p:nvPr/>
        </p:nvGrpSpPr>
        <p:grpSpPr>
          <a:xfrm>
            <a:off x="119063" y="1517650"/>
            <a:ext cx="8899525" cy="1282700"/>
            <a:chOff x="118290" y="1423116"/>
            <a:chExt cx="8899504" cy="1281984"/>
          </a:xfrm>
        </p:grpSpPr>
        <p:sp>
          <p:nvSpPr>
            <p:cNvPr id="7171" name="矩形 3"/>
            <p:cNvSpPr/>
            <p:nvPr/>
          </p:nvSpPr>
          <p:spPr>
            <a:xfrm>
              <a:off x="118290" y="1423116"/>
              <a:ext cx="8899504" cy="1281984"/>
            </a:xfrm>
            <a:prstGeom prst="rect">
              <a:avLst/>
            </a:prstGeom>
            <a:solidFill>
              <a:srgbClr val="E3F1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2" name="文本框 2"/>
            <p:cNvSpPr txBox="1"/>
            <p:nvPr/>
          </p:nvSpPr>
          <p:spPr>
            <a:xfrm>
              <a:off x="650101" y="1442155"/>
              <a:ext cx="7843819" cy="12264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indent="0" algn="l" defTabSz="4572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   先数兔的只数，每组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有2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只，共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有3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组，也就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是3个2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只，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即3个2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相加。</a:t>
              </a:r>
              <a:endParaRPr kumimoji="0" lang="zh-CN" altLang="en-US" sz="1800" b="0" i="0" u="none" strike="noStrike" kern="1200" cap="none" spc="0" normalizeH="0" baseline="0" noProof="0" dirty="0">
                <a:solidFill>
                  <a:srgbClr val="0099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73" name="文本框 5"/>
          <p:cNvSpPr txBox="1"/>
          <p:nvPr/>
        </p:nvSpPr>
        <p:spPr>
          <a:xfrm>
            <a:off x="3060700" y="2962275"/>
            <a:ext cx="3014663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2+2+</a:t>
            </a:r>
            <a:r>
              <a:rPr kumimoji="0" lang="en-US" altLang="zh-CN" sz="3200" b="1" i="0" u="none" strike="noStrike" kern="1200" cap="none" spc="6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en-US" sz="1800" b="0" i="0" u="none" strike="noStrike" kern="1200" cap="none" spc="0" normalizeH="0" baseline="0" noProof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74" name="组合 13"/>
          <p:cNvGrpSpPr/>
          <p:nvPr/>
        </p:nvGrpSpPr>
        <p:grpSpPr>
          <a:xfrm>
            <a:off x="749300" y="3859213"/>
            <a:ext cx="5842000" cy="642937"/>
            <a:chOff x="1174103" y="3529663"/>
            <a:chExt cx="5842647" cy="641944"/>
          </a:xfrm>
        </p:grpSpPr>
        <p:grpSp>
          <p:nvGrpSpPr>
            <p:cNvPr id="7175" name="组合 7"/>
            <p:cNvGrpSpPr/>
            <p:nvPr/>
          </p:nvGrpSpPr>
          <p:grpSpPr>
            <a:xfrm>
              <a:off x="2244955" y="3529663"/>
              <a:ext cx="4771795" cy="641944"/>
              <a:chOff x="1633379" y="2250018"/>
              <a:chExt cx="4770986" cy="642157"/>
            </a:xfrm>
          </p:grpSpPr>
          <p:sp>
            <p:nvSpPr>
              <p:cNvPr id="7176" name="对话气泡: 圆角矩形 9"/>
              <p:cNvSpPr/>
              <p:nvPr/>
            </p:nvSpPr>
            <p:spPr>
              <a:xfrm>
                <a:off x="1632621" y="2270630"/>
                <a:ext cx="4771744" cy="621545"/>
              </a:xfrm>
              <a:prstGeom prst="wedgeRoundRectCallout">
                <a:avLst>
                  <a:gd name="adj1" fmla="val -52949"/>
                  <a:gd name="adj2" fmla="val -10505"/>
                  <a:gd name="adj3" fmla="val 16667"/>
                </a:avLst>
              </a:prstGeom>
              <a:solidFill>
                <a:srgbClr val="E7FAFF"/>
              </a:solidFill>
              <a:ln w="12700">
                <a:solidFill>
                  <a:srgbClr val="00B0F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7177" name="文本框 15"/>
              <p:cNvSpPr txBox="1">
                <a:spLocks noChangeArrowheads="1"/>
              </p:cNvSpPr>
              <p:nvPr/>
            </p:nvSpPr>
            <p:spPr bwMode="auto">
              <a:xfrm>
                <a:off x="1632621" y="2250018"/>
                <a:ext cx="4654276" cy="6263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相加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，兔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7178" name="图片 1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1174103" y="3554934"/>
              <a:ext cx="868659" cy="61057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71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3"/>
          <p:cNvSpPr>
            <a:spLocks noGrp="1"/>
          </p:cNvSpPr>
          <p:nvPr/>
        </p:nvSpPr>
        <p:spPr>
          <a:xfrm>
            <a:off x="650875" y="763588"/>
            <a:ext cx="7378700" cy="4333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兔有多少只？怎样计算？鸡有多少只呢？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8194" name="组合 4"/>
          <p:cNvGrpSpPr/>
          <p:nvPr/>
        </p:nvGrpSpPr>
        <p:grpSpPr>
          <a:xfrm>
            <a:off x="119063" y="1508125"/>
            <a:ext cx="8899525" cy="1282700"/>
            <a:chOff x="118290" y="1423116"/>
            <a:chExt cx="8899504" cy="1281984"/>
          </a:xfrm>
        </p:grpSpPr>
        <p:sp>
          <p:nvSpPr>
            <p:cNvPr id="8195" name="矩形 5"/>
            <p:cNvSpPr/>
            <p:nvPr/>
          </p:nvSpPr>
          <p:spPr>
            <a:xfrm>
              <a:off x="118290" y="1423116"/>
              <a:ext cx="8899504" cy="1281984"/>
            </a:xfrm>
            <a:prstGeom prst="rect">
              <a:avLst/>
            </a:prstGeom>
            <a:solidFill>
              <a:srgbClr val="E3F1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96" name="文本框 6"/>
            <p:cNvSpPr txBox="1"/>
            <p:nvPr/>
          </p:nvSpPr>
          <p:spPr>
            <a:xfrm>
              <a:off x="650101" y="1442155"/>
              <a:ext cx="7843819" cy="1216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indent="0" algn="l" defTabSz="4572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   再数鸡的只数，每组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有3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只，共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有4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组，也就是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有4个3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只，</a:t>
              </a:r>
              <a:r>
                <a:rPr kumimoji="0" lang="zh-CN" altLang="en-US" sz="3200" b="1" i="0" u="none" strike="noStrike" kern="1200" cap="none" spc="30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即4个3</a:t>
              </a:r>
              <a:r>
                <a:rPr kumimoji="0" lang="zh-CN" altLang="en-US" sz="3200" b="1" i="0" u="none" strike="noStrike" kern="1200" cap="none" spc="0" normalizeH="0" baseline="0" noProof="0" dirty="0">
                  <a:solidFill>
                    <a:srgbClr val="0099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相加。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rgbClr val="0099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197" name="文本框 7"/>
          <p:cNvSpPr txBox="1"/>
          <p:nvPr/>
        </p:nvSpPr>
        <p:spPr>
          <a:xfrm>
            <a:off x="2730500" y="2998788"/>
            <a:ext cx="3683000" cy="628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3+3+3+</a:t>
            </a:r>
            <a:r>
              <a:rPr kumimoji="0" lang="en-US" altLang="zh-CN" sz="3200" b="1" i="0" u="none" strike="noStrike" kern="1200" cap="none" spc="60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kumimoji="0" lang="en-US" altLang="zh-CN" sz="3200" b="1" i="0" u="none" strike="noStrike" kern="1200" cap="none" spc="0" normalizeH="0" baseline="0" noProof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en-US" sz="1800" b="0" i="0" u="none" strike="noStrike" kern="1200" cap="none" spc="0" normalizeH="0" baseline="0" noProof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198" name="组合 15"/>
          <p:cNvGrpSpPr/>
          <p:nvPr/>
        </p:nvGrpSpPr>
        <p:grpSpPr>
          <a:xfrm>
            <a:off x="2260600" y="3863975"/>
            <a:ext cx="6115050" cy="831850"/>
            <a:chOff x="1460500" y="3463148"/>
            <a:chExt cx="6115051" cy="832925"/>
          </a:xfrm>
        </p:grpSpPr>
        <p:grpSp>
          <p:nvGrpSpPr>
            <p:cNvPr id="8199" name="组合 9"/>
            <p:cNvGrpSpPr/>
            <p:nvPr/>
          </p:nvGrpSpPr>
          <p:grpSpPr>
            <a:xfrm>
              <a:off x="1460500" y="3463148"/>
              <a:ext cx="5219699" cy="641944"/>
              <a:chOff x="1566485" y="2250018"/>
              <a:chExt cx="5218815" cy="642157"/>
            </a:xfrm>
          </p:grpSpPr>
          <p:sp>
            <p:nvSpPr>
              <p:cNvPr id="8200" name="对话气泡: 圆角矩形 11"/>
              <p:cNvSpPr/>
              <p:nvPr/>
            </p:nvSpPr>
            <p:spPr>
              <a:xfrm>
                <a:off x="1566485" y="2270690"/>
                <a:ext cx="5218817" cy="621721"/>
              </a:xfrm>
              <a:prstGeom prst="wedgeRoundRectCallout">
                <a:avLst>
                  <a:gd name="adj1" fmla="val 53255"/>
                  <a:gd name="adj2" fmla="val -17667"/>
                  <a:gd name="adj3" fmla="val 16667"/>
                </a:avLst>
              </a:prstGeom>
              <a:solidFill>
                <a:srgbClr val="F0EFFF"/>
              </a:solidFill>
              <a:ln w="12700">
                <a:solidFill>
                  <a:srgbClr val="B7B7FF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8201" name="文本框 15"/>
              <p:cNvSpPr txBox="1">
                <a:spLocks noChangeArrowheads="1"/>
              </p:cNvSpPr>
              <p:nvPr/>
            </p:nvSpPr>
            <p:spPr bwMode="auto">
              <a:xfrm>
                <a:off x="1633149" y="2250018"/>
                <a:ext cx="4972797" cy="6264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相加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kumimoji="0" lang="en-US" altLang="zh-CN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，兔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8202" name="图片 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926263" y="3463148"/>
              <a:ext cx="649288" cy="83292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35"/>
          <p:cNvGrpSpPr/>
          <p:nvPr/>
        </p:nvGrpSpPr>
        <p:grpSpPr>
          <a:xfrm>
            <a:off x="1870075" y="2917825"/>
            <a:ext cx="5670550" cy="793750"/>
            <a:chOff x="2435389" y="2765426"/>
            <a:chExt cx="5670978" cy="793750"/>
          </a:xfrm>
        </p:grpSpPr>
        <p:sp>
          <p:nvSpPr>
            <p:cNvPr id="9218" name="矩形 5"/>
            <p:cNvSpPr>
              <a:spLocks noChangeArrowheads="1"/>
            </p:cNvSpPr>
            <p:nvPr/>
          </p:nvSpPr>
          <p:spPr bwMode="auto">
            <a:xfrm>
              <a:off x="7096641" y="2765426"/>
              <a:ext cx="341339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219" name="矩形 6"/>
            <p:cNvSpPr/>
            <p:nvPr/>
          </p:nvSpPr>
          <p:spPr bwMode="auto">
            <a:xfrm>
              <a:off x="7579277" y="2954339"/>
              <a:ext cx="527090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0" name="矩形 9"/>
            <p:cNvSpPr>
              <a:spLocks noChangeArrowheads="1"/>
            </p:cNvSpPr>
            <p:nvPr/>
          </p:nvSpPr>
          <p:spPr bwMode="auto">
            <a:xfrm>
              <a:off x="6066276" y="2765426"/>
              <a:ext cx="390554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221" name="矩形 8"/>
            <p:cNvSpPr/>
            <p:nvPr/>
          </p:nvSpPr>
          <p:spPr bwMode="auto">
            <a:xfrm>
              <a:off x="6521922" y="2954339"/>
              <a:ext cx="527090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2" name="矩形 9"/>
            <p:cNvSpPr/>
            <p:nvPr/>
          </p:nvSpPr>
          <p:spPr bwMode="auto">
            <a:xfrm>
              <a:off x="5496320" y="2954339"/>
              <a:ext cx="527090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3" name="矩形 9"/>
            <p:cNvSpPr>
              <a:spLocks noChangeArrowheads="1"/>
            </p:cNvSpPr>
            <p:nvPr/>
          </p:nvSpPr>
          <p:spPr bwMode="auto">
            <a:xfrm>
              <a:off x="5047024" y="2765426"/>
              <a:ext cx="390554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224" name="矩形 27"/>
            <p:cNvSpPr/>
            <p:nvPr/>
          </p:nvSpPr>
          <p:spPr bwMode="auto">
            <a:xfrm>
              <a:off x="4477068" y="2954339"/>
              <a:ext cx="527090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5" name="矩形 9"/>
            <p:cNvSpPr>
              <a:spLocks noChangeArrowheads="1"/>
            </p:cNvSpPr>
            <p:nvPr/>
          </p:nvSpPr>
          <p:spPr bwMode="auto">
            <a:xfrm>
              <a:off x="4026184" y="2765426"/>
              <a:ext cx="390554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226" name="矩形 30"/>
            <p:cNvSpPr/>
            <p:nvPr/>
          </p:nvSpPr>
          <p:spPr bwMode="auto">
            <a:xfrm>
              <a:off x="3456229" y="2954339"/>
              <a:ext cx="527090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7" name="矩形 9"/>
            <p:cNvSpPr>
              <a:spLocks noChangeArrowheads="1"/>
            </p:cNvSpPr>
            <p:nvPr/>
          </p:nvSpPr>
          <p:spPr bwMode="auto">
            <a:xfrm>
              <a:off x="3005345" y="2765426"/>
              <a:ext cx="390554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228" name="矩形 33"/>
            <p:cNvSpPr/>
            <p:nvPr/>
          </p:nvSpPr>
          <p:spPr bwMode="auto">
            <a:xfrm>
              <a:off x="2435389" y="2954339"/>
              <a:ext cx="527090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9229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2950" y="704850"/>
            <a:ext cx="2216150" cy="581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30" name="TextBox 86"/>
          <p:cNvSpPr/>
          <p:nvPr/>
        </p:nvSpPr>
        <p:spPr>
          <a:xfrm>
            <a:off x="6980238" y="3027363"/>
            <a:ext cx="603250" cy="6302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31" name="TextBox 86"/>
          <p:cNvSpPr/>
          <p:nvPr/>
        </p:nvSpPr>
        <p:spPr>
          <a:xfrm>
            <a:off x="6021388" y="3027363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32" name="TextBox 86"/>
          <p:cNvSpPr/>
          <p:nvPr/>
        </p:nvSpPr>
        <p:spPr>
          <a:xfrm>
            <a:off x="4995863" y="3027363"/>
            <a:ext cx="398462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9233" name="组合 24"/>
          <p:cNvGrpSpPr/>
          <p:nvPr/>
        </p:nvGrpSpPr>
        <p:grpSpPr>
          <a:xfrm>
            <a:off x="2262188" y="2039938"/>
            <a:ext cx="4886325" cy="793750"/>
            <a:chOff x="2320999" y="1970088"/>
            <a:chExt cx="4886251" cy="793750"/>
          </a:xfrm>
        </p:grpSpPr>
        <p:pic>
          <p:nvPicPr>
            <p:cNvPr id="9234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338840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35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645461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36" name="图片 1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393898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37" name="图片 1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00519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38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445055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39" name="图片 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751676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40" name="图片 2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500113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41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806734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42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320999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9243" name="图片 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627620" y="1970088"/>
              <a:ext cx="400516" cy="793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9244" name="标题 3"/>
          <p:cNvSpPr>
            <a:spLocks noGrp="1"/>
          </p:cNvSpPr>
          <p:nvPr/>
        </p:nvSpPr>
        <p:spPr>
          <a:xfrm>
            <a:off x="1679575" y="1401763"/>
            <a:ext cx="3192463" cy="455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摆一摆，填一填。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45" name="TextBox 86"/>
          <p:cNvSpPr/>
          <p:nvPr/>
        </p:nvSpPr>
        <p:spPr>
          <a:xfrm>
            <a:off x="3976688" y="3027363"/>
            <a:ext cx="398462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46" name="TextBox 86"/>
          <p:cNvSpPr/>
          <p:nvPr/>
        </p:nvSpPr>
        <p:spPr>
          <a:xfrm>
            <a:off x="2954338" y="3027363"/>
            <a:ext cx="398462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47" name="TextBox 86"/>
          <p:cNvSpPr/>
          <p:nvPr/>
        </p:nvSpPr>
        <p:spPr>
          <a:xfrm>
            <a:off x="1935163" y="3027363"/>
            <a:ext cx="398462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48" name="文本框 1"/>
          <p:cNvSpPr/>
          <p:nvPr/>
        </p:nvSpPr>
        <p:spPr>
          <a:xfrm>
            <a:off x="1852613" y="3911600"/>
            <a:ext cx="5705475" cy="650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相加得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 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49" name="TextBox 86"/>
          <p:cNvSpPr/>
          <p:nvPr/>
        </p:nvSpPr>
        <p:spPr>
          <a:xfrm>
            <a:off x="2274888" y="391160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50" name="TextBox 86"/>
          <p:cNvSpPr/>
          <p:nvPr/>
        </p:nvSpPr>
        <p:spPr>
          <a:xfrm>
            <a:off x="3716338" y="391160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51" name="TextBox 86"/>
          <p:cNvSpPr/>
          <p:nvPr/>
        </p:nvSpPr>
        <p:spPr>
          <a:xfrm>
            <a:off x="5854700" y="3911600"/>
            <a:ext cx="6286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 fill="hold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 fill="hold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 fill="hold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 fill="hold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 fill="hold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 fill="hold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 fill="hold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 fill="hold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 fill="hold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 fill="hold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 fill="hold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  <p:bldP spid="9232" grpId="0"/>
      <p:bldP spid="9244" grpId="0"/>
      <p:bldP spid="9245" grpId="0"/>
      <p:bldP spid="9246" grpId="0"/>
      <p:bldP spid="9247" grpId="0"/>
      <p:bldP spid="9249" grpId="0"/>
      <p:bldP spid="9250" grpId="0"/>
      <p:bldP spid="92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/>
          <p:cNvSpPr/>
          <p:nvPr/>
        </p:nvSpPr>
        <p:spPr>
          <a:xfrm>
            <a:off x="1141413" y="692150"/>
            <a:ext cx="293052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（教科书第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页例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2" name="内容占位符 1"/>
          <p:cNvSpPr/>
          <p:nvPr/>
        </p:nvSpPr>
        <p:spPr>
          <a:xfrm>
            <a:off x="4038600" y="2743200"/>
            <a:ext cx="1081088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？台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243" name="右大括号 3"/>
          <p:cNvSpPr/>
          <p:nvPr/>
        </p:nvSpPr>
        <p:spPr>
          <a:xfrm rot="5400000">
            <a:off x="4482307" y="-1318419"/>
            <a:ext cx="192088" cy="7762875"/>
          </a:xfrm>
          <a:prstGeom prst="rightBrace">
            <a:avLst>
              <a:gd name="adj1" fmla="val 93549"/>
              <a:gd name="adj2" fmla="val 50000"/>
            </a:avLst>
          </a:prstGeom>
          <a:noFill/>
          <a:ln w="12700">
            <a:solidFill>
              <a:srgbClr val="ED0093"/>
            </a:solidFill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ctr" eaLnBrk="1" hangingPunct="1">
              <a:buClrTx/>
              <a:buFontTx/>
            </a:pPr>
            <a:endParaRPr lang="zh-CN" altLang="en-US" sz="1800">
              <a:ea typeface="等线" panose="02010600030101010101" pitchFamily="2" charset="-122"/>
            </a:endParaRPr>
          </a:p>
        </p:txBody>
      </p:sp>
      <p:pic>
        <p:nvPicPr>
          <p:cNvPr id="10244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6913" y="1200150"/>
            <a:ext cx="7762875" cy="1190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0245" name="组合 14"/>
          <p:cNvGrpSpPr/>
          <p:nvPr/>
        </p:nvGrpSpPr>
        <p:grpSpPr>
          <a:xfrm>
            <a:off x="3070225" y="3159125"/>
            <a:ext cx="5389563" cy="927100"/>
            <a:chOff x="2989163" y="3067049"/>
            <a:chExt cx="5389829" cy="927653"/>
          </a:xfrm>
        </p:grpSpPr>
        <p:grpSp>
          <p:nvGrpSpPr>
            <p:cNvPr id="10246" name="组合 7"/>
            <p:cNvGrpSpPr/>
            <p:nvPr/>
          </p:nvGrpSpPr>
          <p:grpSpPr>
            <a:xfrm>
              <a:off x="2989163" y="3288354"/>
              <a:ext cx="4516537" cy="641944"/>
              <a:chOff x="1633379" y="2250018"/>
              <a:chExt cx="4515772" cy="642157"/>
            </a:xfrm>
          </p:grpSpPr>
          <p:sp>
            <p:nvSpPr>
              <p:cNvPr id="10247" name="对话气泡: 圆角矩形 10"/>
              <p:cNvSpPr/>
              <p:nvPr/>
            </p:nvSpPr>
            <p:spPr>
              <a:xfrm>
                <a:off x="1633379" y="2270164"/>
                <a:ext cx="4515896" cy="621290"/>
              </a:xfrm>
              <a:prstGeom prst="wedgeRoundRectCallout">
                <a:avLst>
                  <a:gd name="adj1" fmla="val 53954"/>
                  <a:gd name="adj2" fmla="val -14093"/>
                  <a:gd name="adj3" fmla="val 16667"/>
                </a:avLst>
              </a:prstGeom>
              <a:solidFill>
                <a:srgbClr val="FFEFEF"/>
              </a:solidFill>
              <a:ln w="12700">
                <a:solidFill>
                  <a:srgbClr val="FF8F97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10248" name="文本框 15"/>
              <p:cNvSpPr/>
              <p:nvPr/>
            </p:nvSpPr>
            <p:spPr>
              <a:xfrm>
                <a:off x="1633579" y="2250018"/>
                <a:ext cx="4515572" cy="62691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eaLnBrk="1" hangingPunct="1">
                  <a:lnSpc>
                    <a:spcPct val="120000"/>
                  </a:lnSpc>
                </a:pPr>
                <a:r>
                  <a:rPr lang="zh-CN" altLang="en-US" sz="3200" b="1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你能数一数、填一填吗？</a:t>
                </a:r>
                <a:endPara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249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673976" y="3067049"/>
              <a:ext cx="705016" cy="927653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10250" name="文本框 1"/>
          <p:cNvSpPr/>
          <p:nvPr/>
        </p:nvSpPr>
        <p:spPr>
          <a:xfrm>
            <a:off x="612775" y="4133850"/>
            <a:ext cx="4149725" cy="649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相加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51" name="TextBox 86"/>
          <p:cNvSpPr/>
          <p:nvPr/>
        </p:nvSpPr>
        <p:spPr>
          <a:xfrm>
            <a:off x="1019175" y="413385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252" name="TextBox 86"/>
          <p:cNvSpPr/>
          <p:nvPr/>
        </p:nvSpPr>
        <p:spPr>
          <a:xfrm>
            <a:off x="2484438" y="413385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0253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425" y="476250"/>
            <a:ext cx="534988" cy="663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 fill="hold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 fill="hold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 fill="hold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10242" grpId="0" build="p"/>
      <p:bldP spid="10243" grpId="0" animBg="1"/>
      <p:bldP spid="10250" grpId="0"/>
      <p:bldP spid="10251" grpId="0"/>
      <p:bldP spid="102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1"/>
          <p:cNvGrpSpPr/>
          <p:nvPr/>
        </p:nvGrpSpPr>
        <p:grpSpPr>
          <a:xfrm>
            <a:off x="2246313" y="709613"/>
            <a:ext cx="4651375" cy="793750"/>
            <a:chOff x="3455559" y="2765426"/>
            <a:chExt cx="4650808" cy="793750"/>
          </a:xfrm>
        </p:grpSpPr>
        <p:sp>
          <p:nvSpPr>
            <p:cNvPr id="11266" name="矩形 2"/>
            <p:cNvSpPr>
              <a:spLocks noChangeArrowheads="1"/>
            </p:cNvSpPr>
            <p:nvPr/>
          </p:nvSpPr>
          <p:spPr bwMode="auto">
            <a:xfrm>
              <a:off x="7096840" y="2765426"/>
              <a:ext cx="341270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67" name="矩形 3"/>
            <p:cNvSpPr/>
            <p:nvPr/>
          </p:nvSpPr>
          <p:spPr bwMode="auto">
            <a:xfrm>
              <a:off x="7579381" y="2954338"/>
              <a:ext cx="526986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68" name="矩形 9"/>
            <p:cNvSpPr>
              <a:spLocks noChangeArrowheads="1"/>
            </p:cNvSpPr>
            <p:nvPr/>
          </p:nvSpPr>
          <p:spPr bwMode="auto">
            <a:xfrm>
              <a:off x="6066678" y="2765426"/>
              <a:ext cx="39047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69" name="矩形 5"/>
            <p:cNvSpPr/>
            <p:nvPr/>
          </p:nvSpPr>
          <p:spPr bwMode="auto">
            <a:xfrm>
              <a:off x="6522235" y="2954338"/>
              <a:ext cx="526986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70" name="矩形 6"/>
            <p:cNvSpPr/>
            <p:nvPr/>
          </p:nvSpPr>
          <p:spPr bwMode="auto">
            <a:xfrm>
              <a:off x="5496835" y="2954338"/>
              <a:ext cx="526986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71" name="矩形 9"/>
            <p:cNvSpPr>
              <a:spLocks noChangeArrowheads="1"/>
            </p:cNvSpPr>
            <p:nvPr/>
          </p:nvSpPr>
          <p:spPr bwMode="auto">
            <a:xfrm>
              <a:off x="5046040" y="2765426"/>
              <a:ext cx="39047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72" name="矩形 8"/>
            <p:cNvSpPr/>
            <p:nvPr/>
          </p:nvSpPr>
          <p:spPr bwMode="auto">
            <a:xfrm>
              <a:off x="4476197" y="2954338"/>
              <a:ext cx="526986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73" name="矩形 9"/>
            <p:cNvSpPr>
              <a:spLocks noChangeArrowheads="1"/>
            </p:cNvSpPr>
            <p:nvPr/>
          </p:nvSpPr>
          <p:spPr bwMode="auto">
            <a:xfrm>
              <a:off x="4025402" y="2765426"/>
              <a:ext cx="39047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74" name="矩形 10"/>
            <p:cNvSpPr/>
            <p:nvPr/>
          </p:nvSpPr>
          <p:spPr bwMode="auto">
            <a:xfrm>
              <a:off x="3455559" y="2954338"/>
              <a:ext cx="526986" cy="527050"/>
            </a:xfrm>
            <a:prstGeom prst="rect">
              <a:avLst/>
            </a:prstGeom>
            <a:noFill/>
            <a:ln w="19050">
              <a:solidFill>
                <a:srgbClr val="EF0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275" name="TextBox 86"/>
          <p:cNvSpPr/>
          <p:nvPr/>
        </p:nvSpPr>
        <p:spPr>
          <a:xfrm>
            <a:off x="6337300" y="819150"/>
            <a:ext cx="60325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algn="ctr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76" name="TextBox 86"/>
          <p:cNvSpPr/>
          <p:nvPr/>
        </p:nvSpPr>
        <p:spPr>
          <a:xfrm>
            <a:off x="5378450" y="819150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77" name="TextBox 86"/>
          <p:cNvSpPr/>
          <p:nvPr/>
        </p:nvSpPr>
        <p:spPr>
          <a:xfrm>
            <a:off x="4352925" y="819150"/>
            <a:ext cx="398463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78" name="TextBox 86"/>
          <p:cNvSpPr/>
          <p:nvPr/>
        </p:nvSpPr>
        <p:spPr>
          <a:xfrm>
            <a:off x="3332163" y="819150"/>
            <a:ext cx="398462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79" name="TextBox 86"/>
          <p:cNvSpPr/>
          <p:nvPr/>
        </p:nvSpPr>
        <p:spPr>
          <a:xfrm>
            <a:off x="2311400" y="819150"/>
            <a:ext cx="398463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80" name="文本框 15"/>
          <p:cNvSpPr txBox="1">
            <a:spLocks noChangeArrowheads="1"/>
          </p:cNvSpPr>
          <p:nvPr/>
        </p:nvSpPr>
        <p:spPr bwMode="auto">
          <a:xfrm>
            <a:off x="1076325" y="1582738"/>
            <a:ext cx="6991350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相加，还可以用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乘法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计算，写成：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281" name="矩形 9"/>
          <p:cNvSpPr>
            <a:spLocks noChangeArrowheads="1"/>
          </p:cNvSpPr>
          <p:nvPr/>
        </p:nvSpPr>
        <p:spPr bwMode="auto">
          <a:xfrm>
            <a:off x="1917700" y="2316163"/>
            <a:ext cx="1997075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8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200" b="1" i="0" u="none" strike="noStrike" kern="1200" cap="none" spc="800" normalizeH="0" baseline="0" noProof="0">
                <a:ln>
                  <a:noFill/>
                </a:ln>
                <a:solidFill>
                  <a:srgbClr val="ED0093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200" b="1" i="0" u="none" strike="noStrike" kern="1200" cap="none" spc="8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2=8</a:t>
            </a:r>
            <a:endParaRPr kumimoji="0" lang="zh-CN" altLang="en-US" sz="3200" b="1" i="0" u="none" strike="noStrike" kern="1200" cap="none" spc="80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82" name="矩形 9"/>
          <p:cNvSpPr>
            <a:spLocks noChangeArrowheads="1"/>
          </p:cNvSpPr>
          <p:nvPr/>
        </p:nvSpPr>
        <p:spPr bwMode="auto">
          <a:xfrm>
            <a:off x="5127625" y="2316163"/>
            <a:ext cx="1997075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8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2×4=8</a:t>
            </a:r>
            <a:endParaRPr kumimoji="0" lang="zh-CN" altLang="en-US" sz="3200" b="1" i="0" u="none" strike="noStrike" kern="1200" cap="none" spc="80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83" name="文本框 15"/>
          <p:cNvSpPr txBox="1">
            <a:spLocks noChangeArrowheads="1"/>
          </p:cNvSpPr>
          <p:nvPr/>
        </p:nvSpPr>
        <p:spPr bwMode="auto">
          <a:xfrm>
            <a:off x="4186238" y="2265363"/>
            <a:ext cx="531813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284" name="组合 34"/>
          <p:cNvGrpSpPr/>
          <p:nvPr/>
        </p:nvGrpSpPr>
        <p:grpSpPr>
          <a:xfrm>
            <a:off x="2055813" y="2841625"/>
            <a:ext cx="955675" cy="1041400"/>
            <a:chOff x="2055461" y="2799468"/>
            <a:chExt cx="956310" cy="1041108"/>
          </a:xfrm>
        </p:grpSpPr>
        <p:sp>
          <p:nvSpPr>
            <p:cNvPr id="11285" name="矩形 9"/>
            <p:cNvSpPr>
              <a:spLocks noChangeArrowheads="1"/>
            </p:cNvSpPr>
            <p:nvPr/>
          </p:nvSpPr>
          <p:spPr bwMode="auto">
            <a:xfrm rot="5400000">
              <a:off x="2452048" y="2809549"/>
              <a:ext cx="515793" cy="49562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ED00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ED009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86" name="文本框 15"/>
            <p:cNvSpPr/>
            <p:nvPr/>
          </p:nvSpPr>
          <p:spPr>
            <a:xfrm>
              <a:off x="2055461" y="3280679"/>
              <a:ext cx="956310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ED0093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乘号</a:t>
              </a:r>
              <a:endParaRPr lang="zh-CN" altLang="en-US" sz="2800" b="1">
                <a:solidFill>
                  <a:srgbClr val="ED0093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1287" name="组合 35"/>
          <p:cNvGrpSpPr/>
          <p:nvPr/>
        </p:nvGrpSpPr>
        <p:grpSpPr>
          <a:xfrm>
            <a:off x="4835525" y="2841625"/>
            <a:ext cx="955675" cy="1041400"/>
            <a:chOff x="4834924" y="2799467"/>
            <a:chExt cx="956310" cy="1041108"/>
          </a:xfrm>
        </p:grpSpPr>
        <p:sp>
          <p:nvSpPr>
            <p:cNvPr id="11288" name="矩形 9"/>
            <p:cNvSpPr>
              <a:spLocks noChangeArrowheads="1"/>
            </p:cNvSpPr>
            <p:nvPr/>
          </p:nvSpPr>
          <p:spPr bwMode="auto">
            <a:xfrm rot="5400000">
              <a:off x="5231511" y="2809548"/>
              <a:ext cx="515793" cy="49562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ED00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ED009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89" name="文本框 15"/>
            <p:cNvSpPr/>
            <p:nvPr/>
          </p:nvSpPr>
          <p:spPr>
            <a:xfrm>
              <a:off x="4834924" y="3280678"/>
              <a:ext cx="956310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ED0093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ED0093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1290" name="组合 36"/>
          <p:cNvGrpSpPr/>
          <p:nvPr/>
        </p:nvGrpSpPr>
        <p:grpSpPr>
          <a:xfrm>
            <a:off x="5665788" y="2841625"/>
            <a:ext cx="957262" cy="1041400"/>
            <a:chOff x="5666137" y="2799467"/>
            <a:chExt cx="956310" cy="1041108"/>
          </a:xfrm>
        </p:grpSpPr>
        <p:sp>
          <p:nvSpPr>
            <p:cNvPr id="11291" name="矩形 9"/>
            <p:cNvSpPr>
              <a:spLocks noChangeArrowheads="1"/>
            </p:cNvSpPr>
            <p:nvPr/>
          </p:nvSpPr>
          <p:spPr bwMode="auto">
            <a:xfrm rot="5400000">
              <a:off x="6063224" y="2809959"/>
              <a:ext cx="515793" cy="49480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ED00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ED009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92" name="文本框 15"/>
            <p:cNvSpPr/>
            <p:nvPr/>
          </p:nvSpPr>
          <p:spPr>
            <a:xfrm>
              <a:off x="5666137" y="3280678"/>
              <a:ext cx="956310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ED0093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乘数</a:t>
              </a:r>
              <a:endParaRPr lang="zh-CN" altLang="en-US" sz="2800" b="1">
                <a:solidFill>
                  <a:srgbClr val="ED0093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1293" name="组合 37"/>
          <p:cNvGrpSpPr/>
          <p:nvPr/>
        </p:nvGrpSpPr>
        <p:grpSpPr>
          <a:xfrm>
            <a:off x="6508750" y="2841625"/>
            <a:ext cx="688975" cy="1041400"/>
            <a:chOff x="6508889" y="2799467"/>
            <a:chExt cx="689565" cy="1041108"/>
          </a:xfrm>
        </p:grpSpPr>
        <p:sp>
          <p:nvSpPr>
            <p:cNvPr id="11294" name="矩形 9"/>
            <p:cNvSpPr>
              <a:spLocks noChangeArrowheads="1"/>
            </p:cNvSpPr>
            <p:nvPr/>
          </p:nvSpPr>
          <p:spPr bwMode="auto">
            <a:xfrm rot="5400000">
              <a:off x="6692694" y="2809501"/>
              <a:ext cx="515793" cy="495724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800" normalizeH="0" baseline="0" noProof="0">
                  <a:ln>
                    <a:noFill/>
                  </a:ln>
                  <a:solidFill>
                    <a:srgbClr val="ED00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endParaRPr kumimoji="0" lang="zh-CN" altLang="en-US" sz="3200" b="1" i="0" u="none" strike="noStrike" kern="1200" cap="none" spc="800" normalizeH="0" baseline="0" noProof="0">
                <a:ln>
                  <a:noFill/>
                </a:ln>
                <a:solidFill>
                  <a:srgbClr val="ED009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95" name="文本框 15"/>
            <p:cNvSpPr/>
            <p:nvPr/>
          </p:nvSpPr>
          <p:spPr>
            <a:xfrm>
              <a:off x="6508889" y="3280678"/>
              <a:ext cx="495596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ED0093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积</a:t>
              </a:r>
              <a:endParaRPr lang="zh-CN" altLang="en-US" sz="2800" b="1">
                <a:solidFill>
                  <a:srgbClr val="ED0093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11296" name="矩形 9"/>
          <p:cNvSpPr>
            <a:spLocks noChangeArrowheads="1"/>
          </p:cNvSpPr>
          <p:nvPr/>
        </p:nvSpPr>
        <p:spPr bwMode="auto">
          <a:xfrm>
            <a:off x="1076325" y="4006850"/>
            <a:ext cx="32766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4×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读作：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97" name="矩形 9"/>
          <p:cNvSpPr>
            <a:spLocks noChangeArrowheads="1"/>
          </p:cNvSpPr>
          <p:nvPr/>
        </p:nvSpPr>
        <p:spPr bwMode="auto">
          <a:xfrm>
            <a:off x="4835525" y="4006850"/>
            <a:ext cx="3365500" cy="5254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读作：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 fill="hold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 fill="hold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 fill="hold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 fill="hold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 fill="hold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 fill="hold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 fill="hold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 fill="hold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 fill="hold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 fill="hold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6" grpId="0"/>
      <p:bldP spid="11277" grpId="0"/>
      <p:bldP spid="11278" grpId="0"/>
      <p:bldP spid="11279" grpId="0"/>
      <p:bldP spid="11280" grpId="0"/>
      <p:bldP spid="11281" grpId="0"/>
      <p:bldP spid="11282" grpId="0"/>
      <p:bldP spid="11283" grpId="0"/>
      <p:bldP spid="11296" grpId="0"/>
      <p:bldP spid="112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1525" y="561975"/>
            <a:ext cx="2058988" cy="5397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0" name="文本框 1"/>
          <p:cNvSpPr/>
          <p:nvPr/>
        </p:nvSpPr>
        <p:spPr>
          <a:xfrm>
            <a:off x="571500" y="2595563"/>
            <a:ext cx="4149725" cy="650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lang="zh-CN" altLang="en-US" sz="3200" b="1">
                <a:solidFill>
                  <a:srgbClr val="E0499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F54B9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ED009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相加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1" name="TextBox 86"/>
          <p:cNvSpPr/>
          <p:nvPr/>
        </p:nvSpPr>
        <p:spPr>
          <a:xfrm>
            <a:off x="1008063" y="2595563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2" name="TextBox 86"/>
          <p:cNvSpPr/>
          <p:nvPr/>
        </p:nvSpPr>
        <p:spPr>
          <a:xfrm>
            <a:off x="2432050" y="2595563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2293" name="组合 1"/>
          <p:cNvGrpSpPr/>
          <p:nvPr/>
        </p:nvGrpSpPr>
        <p:grpSpPr>
          <a:xfrm>
            <a:off x="1008063" y="1250950"/>
            <a:ext cx="7170737" cy="1538288"/>
            <a:chOff x="985838" y="1179513"/>
            <a:chExt cx="7170737" cy="1538287"/>
          </a:xfrm>
        </p:grpSpPr>
        <p:sp>
          <p:nvSpPr>
            <p:cNvPr id="12294" name="内容占位符 1"/>
            <p:cNvSpPr/>
            <p:nvPr/>
          </p:nvSpPr>
          <p:spPr>
            <a:xfrm>
              <a:off x="4159250" y="2279650"/>
              <a:ext cx="933450" cy="4381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marL="0" lvl="0" indent="0" defTabSz="685800" eaLnBrk="1" hangingPunct="1">
                <a:lnSpc>
                  <a:spcPct val="90000"/>
                </a:lnSpc>
                <a:spcBef>
                  <a:spcPts val="750"/>
                </a:spcBef>
              </a:pP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</a:rPr>
                <a:t>？只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2295" name="右大括号 3"/>
            <p:cNvSpPr/>
            <p:nvPr/>
          </p:nvSpPr>
          <p:spPr>
            <a:xfrm rot="5400000">
              <a:off x="4475162" y="-1427163"/>
              <a:ext cx="192088" cy="7170737"/>
            </a:xfrm>
            <a:prstGeom prst="rightBrace">
              <a:avLst>
                <a:gd name="adj1" fmla="val 93499"/>
                <a:gd name="adj2" fmla="val 50000"/>
              </a:avLst>
            </a:prstGeom>
            <a:noFill/>
            <a:ln w="12700">
              <a:solidFill>
                <a:srgbClr val="ED0093"/>
              </a:solidFill>
              <a:miter lim="800000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marL="0" marR="0" lvl="0" indent="0" algn="ctr" eaLnBrk="1" hangingPunct="1">
                <a:buClrTx/>
                <a:buFontTx/>
              </a:pPr>
              <a:endParaRPr lang="zh-CN" altLang="en-US" sz="1800">
                <a:ea typeface="等线" panose="02010600030101010101" pitchFamily="2" charset="-122"/>
              </a:endParaRPr>
            </a:p>
          </p:txBody>
        </p:sp>
        <p:pic>
          <p:nvPicPr>
            <p:cNvPr id="12296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85838" y="1179513"/>
              <a:ext cx="7170737" cy="8699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12297" name="文本框 1"/>
          <p:cNvSpPr/>
          <p:nvPr/>
        </p:nvSpPr>
        <p:spPr>
          <a:xfrm>
            <a:off x="571500" y="3263900"/>
            <a:ext cx="1955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加法算式：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1"/>
          <p:cNvSpPr/>
          <p:nvPr/>
        </p:nvSpPr>
        <p:spPr>
          <a:xfrm>
            <a:off x="2527300" y="3263900"/>
            <a:ext cx="5130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_______________________</a:t>
            </a:r>
            <a:endParaRPr lang="zh-CN" altLang="en-US" sz="32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9" name="文本框 1"/>
          <p:cNvSpPr/>
          <p:nvPr/>
        </p:nvSpPr>
        <p:spPr>
          <a:xfrm>
            <a:off x="571500" y="4086225"/>
            <a:ext cx="1955800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乘法算式：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13"/>
          <p:cNvSpPr txBox="1"/>
          <p:nvPr/>
        </p:nvSpPr>
        <p:spPr>
          <a:xfrm>
            <a:off x="2830513" y="3197225"/>
            <a:ext cx="4279900" cy="625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4+4+4+4+</a:t>
            </a:r>
            <a:r>
              <a:rPr kumimoji="0" lang="en-US" altLang="zh-CN" sz="3200" b="1" i="0" u="none" strike="noStrike" kern="1200" cap="none" spc="6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en-US" sz="1800" b="0" i="0" u="none" strike="noStrike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2301" name="组合 31"/>
          <p:cNvGrpSpPr/>
          <p:nvPr/>
        </p:nvGrpSpPr>
        <p:grpSpPr>
          <a:xfrm>
            <a:off x="2724150" y="3944938"/>
            <a:ext cx="2549525" cy="800100"/>
            <a:chOff x="2806738" y="3856671"/>
            <a:chExt cx="2549487" cy="800100"/>
          </a:xfrm>
        </p:grpSpPr>
        <p:sp>
          <p:nvSpPr>
            <p:cNvPr id="12302" name="矩形 14"/>
            <p:cNvSpPr>
              <a:spLocks noChangeArrowheads="1"/>
            </p:cNvSpPr>
            <p:nvPr/>
          </p:nvSpPr>
          <p:spPr bwMode="auto">
            <a:xfrm>
              <a:off x="4395802" y="3856671"/>
              <a:ext cx="341307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03" name="矩形 15"/>
            <p:cNvSpPr/>
            <p:nvPr/>
          </p:nvSpPr>
          <p:spPr>
            <a:xfrm>
              <a:off x="3287428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2304" name="组合 19"/>
            <p:cNvGrpSpPr/>
            <p:nvPr/>
          </p:nvGrpSpPr>
          <p:grpSpPr>
            <a:xfrm>
              <a:off x="2806738" y="4045583"/>
              <a:ext cx="2549487" cy="527993"/>
              <a:chOff x="2806738" y="4045583"/>
              <a:chExt cx="2549487" cy="527993"/>
            </a:xfrm>
          </p:grpSpPr>
          <p:sp>
            <p:nvSpPr>
              <p:cNvPr id="12305" name="矩形 16"/>
              <p:cNvSpPr/>
              <p:nvPr/>
            </p:nvSpPr>
            <p:spPr bwMode="auto">
              <a:xfrm>
                <a:off x="2806738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306" name="矩形 17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307" name="矩形 18"/>
              <p:cNvSpPr/>
              <p:nvPr/>
            </p:nvSpPr>
            <p:spPr bwMode="auto">
              <a:xfrm>
                <a:off x="4829183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2308" name="文本框 15"/>
          <p:cNvSpPr txBox="1">
            <a:spLocks noChangeArrowheads="1"/>
          </p:cNvSpPr>
          <p:nvPr/>
        </p:nvSpPr>
        <p:spPr bwMode="auto">
          <a:xfrm>
            <a:off x="5300663" y="4086225"/>
            <a:ext cx="531813" cy="627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309" name="TextBox 86"/>
          <p:cNvSpPr/>
          <p:nvPr/>
        </p:nvSpPr>
        <p:spPr>
          <a:xfrm>
            <a:off x="2782888" y="40592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310" name="TextBox 86"/>
          <p:cNvSpPr/>
          <p:nvPr/>
        </p:nvSpPr>
        <p:spPr>
          <a:xfrm>
            <a:off x="3805238" y="40592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311" name="TextBox 86"/>
          <p:cNvSpPr/>
          <p:nvPr/>
        </p:nvSpPr>
        <p:spPr>
          <a:xfrm>
            <a:off x="4745038" y="4059238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312" name="TextBox 86"/>
          <p:cNvSpPr/>
          <p:nvPr/>
        </p:nvSpPr>
        <p:spPr>
          <a:xfrm>
            <a:off x="5951538" y="40592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313" name="TextBox 86"/>
          <p:cNvSpPr/>
          <p:nvPr/>
        </p:nvSpPr>
        <p:spPr>
          <a:xfrm>
            <a:off x="6973888" y="4059238"/>
            <a:ext cx="396875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314" name="TextBox 86"/>
          <p:cNvSpPr/>
          <p:nvPr/>
        </p:nvSpPr>
        <p:spPr>
          <a:xfrm>
            <a:off x="7913688" y="4059238"/>
            <a:ext cx="603250" cy="63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2315" name="组合 34"/>
          <p:cNvGrpSpPr/>
          <p:nvPr/>
        </p:nvGrpSpPr>
        <p:grpSpPr>
          <a:xfrm>
            <a:off x="5892800" y="3944938"/>
            <a:ext cx="2549525" cy="800100"/>
            <a:chOff x="5975408" y="3856671"/>
            <a:chExt cx="2549487" cy="800100"/>
          </a:xfrm>
        </p:grpSpPr>
        <p:grpSp>
          <p:nvGrpSpPr>
            <p:cNvPr id="12316" name="组合 24"/>
            <p:cNvGrpSpPr/>
            <p:nvPr/>
          </p:nvGrpSpPr>
          <p:grpSpPr>
            <a:xfrm>
              <a:off x="5975408" y="4045583"/>
              <a:ext cx="2549487" cy="527993"/>
              <a:chOff x="2806738" y="4045583"/>
              <a:chExt cx="2549487" cy="527993"/>
            </a:xfrm>
          </p:grpSpPr>
          <p:sp>
            <p:nvSpPr>
              <p:cNvPr id="12317" name="矩形 25"/>
              <p:cNvSpPr/>
              <p:nvPr/>
            </p:nvSpPr>
            <p:spPr bwMode="auto">
              <a:xfrm>
                <a:off x="2806738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318" name="矩形 26"/>
              <p:cNvSpPr/>
              <p:nvPr/>
            </p:nvSpPr>
            <p:spPr bwMode="auto">
              <a:xfrm>
                <a:off x="3810023" y="4047171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319" name="矩形 27"/>
              <p:cNvSpPr/>
              <p:nvPr/>
            </p:nvSpPr>
            <p:spPr bwMode="auto">
              <a:xfrm>
                <a:off x="4829183" y="4045583"/>
                <a:ext cx="527042" cy="527050"/>
              </a:xfrm>
              <a:prstGeom prst="rect">
                <a:avLst/>
              </a:prstGeom>
              <a:noFill/>
              <a:ln w="19050">
                <a:solidFill>
                  <a:srgbClr val="EF008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2320" name="矩形 32"/>
            <p:cNvSpPr>
              <a:spLocks noChangeArrowheads="1"/>
            </p:cNvSpPr>
            <p:nvPr/>
          </p:nvSpPr>
          <p:spPr bwMode="auto">
            <a:xfrm>
              <a:off x="7572409" y="3856671"/>
              <a:ext cx="341308" cy="79375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6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200" b="1" i="0" u="none" strike="noStrike" kern="1200" cap="none" spc="6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21" name="矩形 33"/>
            <p:cNvSpPr/>
            <p:nvPr/>
          </p:nvSpPr>
          <p:spPr>
            <a:xfrm>
              <a:off x="6464747" y="3863021"/>
              <a:ext cx="516261" cy="7937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50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 fill="hold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2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 fill="hold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 fill="hold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 fill="hold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300" grpId="0"/>
      <p:bldP spid="12309" grpId="0"/>
      <p:bldP spid="12310" grpId="0"/>
      <p:bldP spid="12311" grpId="0"/>
      <p:bldP spid="12312" grpId="0"/>
      <p:bldP spid="12313" grpId="0"/>
      <p:bldP spid="1231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2098</Words>
  <Application>WPS 演示</Application>
  <PresentationFormat>全屏显示(16:9)</PresentationFormat>
  <Paragraphs>482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Calibri Light</vt:lpstr>
      <vt:lpstr>Calibri</vt:lpstr>
      <vt:lpstr>等线</vt:lpstr>
      <vt:lpstr>楷体</vt:lpstr>
      <vt:lpstr>Times New Roman</vt:lpstr>
      <vt:lpstr>黑体</vt:lpstr>
      <vt:lpstr>微软雅黑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2022-06-03T09:50:00Z</cp:lastPrinted>
  <dcterms:created xsi:type="dcterms:W3CDTF">2022-06-03T09:50:00Z</dcterms:created>
  <dcterms:modified xsi:type="dcterms:W3CDTF">2023-11-02T08:55:46Z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37CA6FE429B7492AA1EB12DF951806CE_12</vt:lpwstr>
  </property>
  <property fmtid="{D5CDD505-2E9C-101B-9397-08002B2CF9AE}" pid="3" name="KSOProductBuildVer">
    <vt:lpwstr>2052-12.1.0.15712</vt:lpwstr>
  </property>
</Properties>
</file>