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3"/>
    <p:sldId id="262" r:id="rId4"/>
    <p:sldId id="299" r:id="rId5"/>
    <p:sldId id="388" r:id="rId6"/>
    <p:sldId id="440" r:id="rId7"/>
    <p:sldId id="428" r:id="rId8"/>
    <p:sldId id="350" r:id="rId9"/>
    <p:sldId id="409" r:id="rId10"/>
    <p:sldId id="441" r:id="rId11"/>
    <p:sldId id="375" r:id="rId12"/>
    <p:sldId id="437" r:id="rId13"/>
  </p:sldIdLst>
  <p:sldSz cx="12601575" cy="7092950"/>
  <p:notesSz cx="6858000" cy="9144000"/>
  <p:custDataLst>
    <p:tags r:id="rId18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55" userDrawn="1">
          <p15:clr>
            <a:srgbClr val="A4A3A4"/>
          </p15:clr>
        </p15:guide>
        <p15:guide id="2" pos="3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1855"/>
        <p:guide pos="38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5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.xml"/><Relationship Id="rId26" Type="http://schemas.openxmlformats.org/officeDocument/2006/relationships/image" Target="../media/image7.png"/><Relationship Id="rId25" Type="http://schemas.openxmlformats.org/officeDocument/2006/relationships/tags" Target="../tags/tag2.xml"/><Relationship Id="rId24" Type="http://schemas.openxmlformats.org/officeDocument/2006/relationships/image" Target="../media/image6.png"/><Relationship Id="rId23" Type="http://schemas.openxmlformats.org/officeDocument/2006/relationships/tags" Target="../tags/tag1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4.xml"/><Relationship Id="rId2" Type="http://schemas.openxmlformats.org/officeDocument/2006/relationships/image" Target="../media/image8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" y="1397000"/>
            <a:ext cx="12601576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三</a:t>
            </a:r>
            <a:r>
              <a:rPr lang="zh-CN" altLang="zh-CN" sz="4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 </a:t>
            </a:r>
            <a:r>
              <a:rPr lang="en-US" altLang="zh-CN" sz="4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 </a:t>
            </a:r>
            <a:r>
              <a:rPr lang="zh-CN" altLang="en-US" sz="4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表内乘法</a:t>
            </a:r>
            <a:r>
              <a:rPr lang="zh-CN" altLang="en-US" sz="4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（一）</a:t>
            </a:r>
            <a:endParaRPr lang="zh-CN" altLang="en-US" sz="4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018580"/>
            <a:ext cx="12601575" cy="692785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乘加、乘减</a:t>
            </a:r>
            <a:endParaRPr lang="zh-CN" altLang="en-US" sz="6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组合 180"/>
          <p:cNvGrpSpPr/>
          <p:nvPr/>
        </p:nvGrpSpPr>
        <p:grpSpPr>
          <a:xfrm>
            <a:off x="1273809" y="3429000"/>
            <a:ext cx="8463281" cy="3070226"/>
            <a:chOff x="2006" y="5400"/>
            <a:chExt cx="13328" cy="4835"/>
          </a:xfrm>
        </p:grpSpPr>
        <p:sp>
          <p:nvSpPr>
            <p:cNvPr id="148" name="文本框 2"/>
            <p:cNvSpPr txBox="1"/>
            <p:nvPr/>
          </p:nvSpPr>
          <p:spPr>
            <a:xfrm>
              <a:off x="2006" y="5400"/>
              <a:ext cx="771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（1）一共画了多少个   ？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7778" y="5623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文本框 2"/>
            <p:cNvSpPr txBox="1"/>
            <p:nvPr/>
          </p:nvSpPr>
          <p:spPr>
            <a:xfrm>
              <a:off x="2006" y="6723"/>
              <a:ext cx="771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）一共画了多少个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圆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？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52" name="文本框 2"/>
            <p:cNvSpPr txBox="1"/>
            <p:nvPr/>
          </p:nvSpPr>
          <p:spPr>
            <a:xfrm>
              <a:off x="2006" y="8046"/>
              <a:ext cx="13328" cy="2041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r>
                <a:rPr lang="zh-CN" altLang="en-US"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如果接下去再画</a:t>
              </a:r>
              <a:r>
                <a:rPr lang="en-US" altLang="zh-CN"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zh-CN" altLang="en-US"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个圆，一共画了多少个圆</a:t>
              </a:r>
              <a:r>
                <a:rPr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？</a:t>
              </a:r>
              <a:endPara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54" name="文本框 2"/>
            <p:cNvSpPr txBox="1"/>
            <p:nvPr/>
          </p:nvSpPr>
          <p:spPr>
            <a:xfrm>
              <a:off x="10294" y="5420"/>
              <a:ext cx="4507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×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 =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9667" y="5558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11045" y="5558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12239" y="5558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文本框 2"/>
            <p:cNvSpPr txBox="1"/>
            <p:nvPr/>
          </p:nvSpPr>
          <p:spPr>
            <a:xfrm>
              <a:off x="10294" y="6729"/>
              <a:ext cx="4507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×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 =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9667" y="6867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11045" y="6867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12239" y="6867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文本框 2"/>
            <p:cNvSpPr txBox="1"/>
            <p:nvPr/>
          </p:nvSpPr>
          <p:spPr>
            <a:xfrm>
              <a:off x="7957" y="9140"/>
              <a:ext cx="565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×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 +   =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 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72" name="矩形 171"/>
            <p:cNvSpPr/>
            <p:nvPr/>
          </p:nvSpPr>
          <p:spPr>
            <a:xfrm>
              <a:off x="7330" y="9309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8708" y="9309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9902" y="9309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11087" y="9309"/>
              <a:ext cx="757" cy="744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7" name="图片 14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706" y="2367280"/>
            <a:ext cx="1263650" cy="1397000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1178560" y="857885"/>
            <a:ext cx="2157730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819785" y="1643380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4. </a:t>
            </a:r>
            <a:endParaRPr lang="zh-CN" altLang="en-US" sz="3200"/>
          </a:p>
        </p:txBody>
      </p:sp>
      <p:grpSp>
        <p:nvGrpSpPr>
          <p:cNvPr id="8" name="组合 7"/>
          <p:cNvGrpSpPr/>
          <p:nvPr/>
        </p:nvGrpSpPr>
        <p:grpSpPr>
          <a:xfrm>
            <a:off x="1630681" y="2367281"/>
            <a:ext cx="3917950" cy="692785"/>
            <a:chOff x="11276" y="2994"/>
            <a:chExt cx="1796" cy="1091"/>
          </a:xfrm>
        </p:grpSpPr>
        <p:sp>
          <p:nvSpPr>
            <p:cNvPr id="9" name="圆角矩形标注 8"/>
            <p:cNvSpPr/>
            <p:nvPr/>
          </p:nvSpPr>
          <p:spPr>
            <a:xfrm>
              <a:off x="11276" y="3175"/>
              <a:ext cx="1796" cy="908"/>
            </a:xfrm>
            <a:prstGeom prst="wedgeRoundRectCallout">
              <a:avLst>
                <a:gd name="adj1" fmla="val -56272"/>
                <a:gd name="adj2" fmla="val -7378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276" y="2994"/>
              <a:ext cx="1796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>
                  <a:latin typeface="楷体" panose="02010609060101010101" charset="-122"/>
                  <a:ea typeface="楷体" panose="02010609060101010101" charset="-122"/>
                </a:rPr>
                <a:t>你能按规律再画</a:t>
              </a:r>
              <a:r>
                <a:rPr lang="en-US" altLang="zh-CN" sz="26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zh-CN" altLang="en-US" sz="2600">
                  <a:latin typeface="楷体" panose="02010609060101010101" charset="-122"/>
                  <a:ea typeface="楷体" panose="02010609060101010101" charset="-122"/>
                </a:rPr>
                <a:t>个圆吗？</a:t>
              </a:r>
              <a:endParaRPr sz="26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1630681" y="1711325"/>
            <a:ext cx="6059170" cy="447040"/>
            <a:chOff x="2568" y="2695"/>
            <a:chExt cx="9542" cy="704"/>
          </a:xfrm>
        </p:grpSpPr>
        <p:sp>
          <p:nvSpPr>
            <p:cNvPr id="36" name="椭圆 35"/>
            <p:cNvSpPr/>
            <p:nvPr/>
          </p:nvSpPr>
          <p:spPr>
            <a:xfrm>
              <a:off x="4532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5514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496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568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F75D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550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F75D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9442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10424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11406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7478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F75D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8460" y="2695"/>
              <a:ext cx="705" cy="705"/>
            </a:xfrm>
            <a:prstGeom prst="ellipse">
              <a:avLst/>
            </a:prstGeom>
            <a:noFill/>
            <a:ln w="25400">
              <a:solidFill>
                <a:srgbClr val="F75D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1" name="椭圆 140"/>
          <p:cNvSpPr/>
          <p:nvPr/>
        </p:nvSpPr>
        <p:spPr>
          <a:xfrm>
            <a:off x="9113520" y="1711326"/>
            <a:ext cx="447676" cy="447675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9737090" y="1711326"/>
            <a:ext cx="447676" cy="447675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10360660" y="1711326"/>
            <a:ext cx="447676" cy="447675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>
            <a:off x="7866380" y="1711326"/>
            <a:ext cx="447676" cy="447675"/>
          </a:xfrm>
          <a:prstGeom prst="ellipse">
            <a:avLst/>
          </a:prstGeom>
          <a:noFill/>
          <a:ln w="25400">
            <a:solidFill>
              <a:srgbClr val="F75D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>
            <a:off x="8489950" y="1711326"/>
            <a:ext cx="447676" cy="447675"/>
          </a:xfrm>
          <a:prstGeom prst="ellipse">
            <a:avLst/>
          </a:prstGeom>
          <a:noFill/>
          <a:ln w="25400">
            <a:solidFill>
              <a:srgbClr val="F75D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46" name="直接连接符 145"/>
          <p:cNvCxnSpPr/>
          <p:nvPr/>
        </p:nvCxnSpPr>
        <p:spPr>
          <a:xfrm>
            <a:off x="7786370" y="2226945"/>
            <a:ext cx="31413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2"/>
          <p:cNvSpPr txBox="1"/>
          <p:nvPr/>
        </p:nvSpPr>
        <p:spPr>
          <a:xfrm>
            <a:off x="6176647" y="340042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7" name="文本框 2"/>
          <p:cNvSpPr txBox="1"/>
          <p:nvPr/>
        </p:nvSpPr>
        <p:spPr>
          <a:xfrm>
            <a:off x="7051676" y="340042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9" name="文本框 2"/>
          <p:cNvSpPr txBox="1"/>
          <p:nvPr/>
        </p:nvSpPr>
        <p:spPr>
          <a:xfrm>
            <a:off x="7809867" y="340042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1" name="文本框 2"/>
          <p:cNvSpPr txBox="1"/>
          <p:nvPr/>
        </p:nvSpPr>
        <p:spPr>
          <a:xfrm>
            <a:off x="8384541" y="340042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endParaRPr lang="zh-CN" altLang="en-US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3" name="文本框 2"/>
          <p:cNvSpPr txBox="1"/>
          <p:nvPr/>
        </p:nvSpPr>
        <p:spPr>
          <a:xfrm>
            <a:off x="6176647" y="423164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5" name="文本框 2"/>
          <p:cNvSpPr txBox="1"/>
          <p:nvPr/>
        </p:nvSpPr>
        <p:spPr>
          <a:xfrm>
            <a:off x="7051676" y="423164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7" name="文本框 2"/>
          <p:cNvSpPr txBox="1"/>
          <p:nvPr/>
        </p:nvSpPr>
        <p:spPr>
          <a:xfrm>
            <a:off x="7724142" y="423164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9" name="文本框 2"/>
          <p:cNvSpPr txBox="1"/>
          <p:nvPr/>
        </p:nvSpPr>
        <p:spPr>
          <a:xfrm>
            <a:off x="8384541" y="423164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endParaRPr lang="zh-CN" altLang="en-US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1" name="文本框 2"/>
          <p:cNvSpPr txBox="1"/>
          <p:nvPr/>
        </p:nvSpPr>
        <p:spPr>
          <a:xfrm>
            <a:off x="4692651" y="57823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3" name="文本框 2"/>
          <p:cNvSpPr txBox="1"/>
          <p:nvPr/>
        </p:nvSpPr>
        <p:spPr>
          <a:xfrm>
            <a:off x="5567681" y="57823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5" name="文本框 2"/>
          <p:cNvSpPr txBox="1"/>
          <p:nvPr/>
        </p:nvSpPr>
        <p:spPr>
          <a:xfrm>
            <a:off x="6325871" y="57823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7" name="文本框 2"/>
          <p:cNvSpPr txBox="1"/>
          <p:nvPr/>
        </p:nvSpPr>
        <p:spPr>
          <a:xfrm>
            <a:off x="7653021" y="57823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endParaRPr lang="zh-CN" altLang="en-US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8" name="文本框 2"/>
          <p:cNvSpPr txBox="1"/>
          <p:nvPr/>
        </p:nvSpPr>
        <p:spPr>
          <a:xfrm>
            <a:off x="6983096" y="578231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17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/>
      <p:bldP spid="142" grpId="0" animBg="1"/>
      <p:bldP spid="143" grpId="0" animBg="1"/>
      <p:bldP spid="144" grpId="0" animBg="1"/>
      <p:bldP spid="145" grpId="0" animBg="1"/>
      <p:bldP spid="155" grpId="0"/>
      <p:bldP spid="157" grpId="0"/>
      <p:bldP spid="159" grpId="0"/>
      <p:bldP spid="161" grpId="0"/>
      <p:bldP spid="163" grpId="0"/>
      <p:bldP spid="165" grpId="0"/>
      <p:bldP spid="167" grpId="0"/>
      <p:bldP spid="169" grpId="0"/>
      <p:bldP spid="171" grpId="0"/>
      <p:bldP spid="173" grpId="0"/>
      <p:bldP spid="175" grpId="0"/>
      <p:bldP spid="177" grpId="0"/>
      <p:bldP spid="1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560" y="857885"/>
            <a:ext cx="2157730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819785" y="1776731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5.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1403986" y="1687196"/>
            <a:ext cx="423100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算一算，填一填。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478915" y="243649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3+1=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78915" y="3211831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2=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098415" y="2449196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4+1=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98415" y="3224530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3=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8717916" y="243649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5+1=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4" name="文本框 2"/>
          <p:cNvSpPr txBox="1"/>
          <p:nvPr/>
        </p:nvSpPr>
        <p:spPr>
          <a:xfrm>
            <a:off x="2835276" y="24206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6" name="文本框 2"/>
          <p:cNvSpPr txBox="1"/>
          <p:nvPr/>
        </p:nvSpPr>
        <p:spPr>
          <a:xfrm>
            <a:off x="2454276" y="32042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"/>
          <p:cNvSpPr txBox="1"/>
          <p:nvPr/>
        </p:nvSpPr>
        <p:spPr>
          <a:xfrm>
            <a:off x="6452871" y="2426335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5" name="文本框 2"/>
          <p:cNvSpPr txBox="1"/>
          <p:nvPr/>
        </p:nvSpPr>
        <p:spPr>
          <a:xfrm>
            <a:off x="6071872" y="321119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6" name="文本框 2"/>
          <p:cNvSpPr txBox="1"/>
          <p:nvPr/>
        </p:nvSpPr>
        <p:spPr>
          <a:xfrm>
            <a:off x="10070466" y="242062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16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4" name="文本框 2"/>
          <p:cNvSpPr txBox="1"/>
          <p:nvPr/>
        </p:nvSpPr>
        <p:spPr>
          <a:xfrm>
            <a:off x="9097646" y="3267076"/>
            <a:ext cx="135382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   =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5" name="文本框 2"/>
          <p:cNvSpPr txBox="1"/>
          <p:nvPr/>
        </p:nvSpPr>
        <p:spPr>
          <a:xfrm>
            <a:off x="8737601" y="322580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8699501" y="335470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57" name="文本框 2"/>
          <p:cNvSpPr txBox="1"/>
          <p:nvPr/>
        </p:nvSpPr>
        <p:spPr>
          <a:xfrm>
            <a:off x="9612631" y="322580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9574530" y="335470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59" name="文本框 2"/>
          <p:cNvSpPr txBox="1"/>
          <p:nvPr/>
        </p:nvSpPr>
        <p:spPr>
          <a:xfrm>
            <a:off x="10218421" y="322580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16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6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185400" y="125730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6" grpId="0"/>
      <p:bldP spid="27" grpId="0"/>
      <p:bldP spid="35" grpId="0"/>
      <p:bldP spid="36" grpId="0"/>
      <p:bldP spid="155" grpId="0"/>
      <p:bldP spid="157" grpId="0"/>
      <p:bldP spid="1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7535" y="1063626"/>
            <a:ext cx="299847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496" y="1726566"/>
            <a:ext cx="10669905" cy="217294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理解乘加、乘减算式的意义，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掌握乘加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乘减的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算式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计算方法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能利用乘加、乘减解决简单的实际问题。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407535" y="3472181"/>
            <a:ext cx="299847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1324611" y="4070985"/>
            <a:ext cx="4877435" cy="217294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掌握乘加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乘减的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算式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计算方法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6571615" y="4100830"/>
            <a:ext cx="4877435" cy="217294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能利用乘加、乘减解决简单的实际问题。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4387424" y="66738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8167372" y="3839210"/>
            <a:ext cx="286194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   = 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"/>
          <p:cNvSpPr txBox="1"/>
          <p:nvPr/>
        </p:nvSpPr>
        <p:spPr>
          <a:xfrm>
            <a:off x="7807327" y="37795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769225" y="390842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"/>
          <p:cNvSpPr txBox="1"/>
          <p:nvPr/>
        </p:nvSpPr>
        <p:spPr>
          <a:xfrm>
            <a:off x="8682356" y="37795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644254" y="390842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2"/>
          <p:cNvSpPr txBox="1"/>
          <p:nvPr/>
        </p:nvSpPr>
        <p:spPr>
          <a:xfrm>
            <a:off x="9440547" y="37795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402445" y="390842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714501" y="1957070"/>
            <a:ext cx="8999855" cy="1353820"/>
            <a:chOff x="2097" y="2512"/>
            <a:chExt cx="10545" cy="2132"/>
          </a:xfrm>
        </p:grpSpPr>
        <p:pic>
          <p:nvPicPr>
            <p:cNvPr id="8" name="图片 7" descr="3－例6－5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602" y="2512"/>
              <a:ext cx="2041" cy="1750"/>
            </a:xfrm>
            <a:prstGeom prst="rect">
              <a:avLst/>
            </a:prstGeom>
          </p:spPr>
        </p:pic>
        <p:pic>
          <p:nvPicPr>
            <p:cNvPr id="10" name="图片 9" descr="3－例6－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4" y="2512"/>
              <a:ext cx="3341" cy="2028"/>
            </a:xfrm>
            <a:prstGeom prst="rect">
              <a:avLst/>
            </a:prstGeom>
          </p:spPr>
        </p:pic>
        <p:pic>
          <p:nvPicPr>
            <p:cNvPr id="11" name="图片 10" descr="3－例6－3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7" y="2512"/>
              <a:ext cx="3250" cy="2132"/>
            </a:xfrm>
            <a:prstGeom prst="rect">
              <a:avLst/>
            </a:prstGeom>
          </p:spPr>
        </p:pic>
      </p:grpSp>
      <p:sp>
        <p:nvSpPr>
          <p:cNvPr id="12" name="文本框 2"/>
          <p:cNvSpPr txBox="1"/>
          <p:nvPr/>
        </p:nvSpPr>
        <p:spPr>
          <a:xfrm>
            <a:off x="1064261" y="3768725"/>
            <a:ext cx="452691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）跳绳的有多少人？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064262" y="4964430"/>
            <a:ext cx="636587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）跳绳的和拍球的一共有多少人？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10015221" y="37795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endParaRPr lang="zh-CN" altLang="en-US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8272147" y="4983480"/>
            <a:ext cx="286194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3000" spc="601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  = 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7807327" y="49644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69225" y="5093336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2"/>
          <p:cNvSpPr txBox="1"/>
          <p:nvPr/>
        </p:nvSpPr>
        <p:spPr>
          <a:xfrm>
            <a:off x="8682356" y="49644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44254" y="5093336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"/>
          <p:cNvSpPr txBox="1"/>
          <p:nvPr/>
        </p:nvSpPr>
        <p:spPr>
          <a:xfrm>
            <a:off x="9440547" y="49644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402445" y="5093336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"/>
          <p:cNvSpPr txBox="1"/>
          <p:nvPr/>
        </p:nvSpPr>
        <p:spPr>
          <a:xfrm>
            <a:off x="10015221" y="49644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endParaRPr lang="zh-CN" altLang="en-US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 flipH="1">
            <a:off x="8068946" y="4411981"/>
            <a:ext cx="1494790" cy="65024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31" grpId="0"/>
      <p:bldP spid="14" grpId="0"/>
      <p:bldP spid="16" grpId="0"/>
      <p:bldP spid="18" grpId="0"/>
      <p:bldP spid="21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785991" y="372390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7" name="图片 26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29896" y="4495800"/>
            <a:ext cx="1212851" cy="14782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61703" y="866776"/>
            <a:ext cx="2037727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716" y="1487170"/>
            <a:ext cx="6814185" cy="3111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003426" y="5073651"/>
            <a:ext cx="2384096" cy="692785"/>
            <a:chOff x="11276" y="2994"/>
            <a:chExt cx="1796" cy="1091"/>
          </a:xfrm>
        </p:grpSpPr>
        <p:sp>
          <p:nvSpPr>
            <p:cNvPr id="9" name="圆角矩形标注 8"/>
            <p:cNvSpPr/>
            <p:nvPr/>
          </p:nvSpPr>
          <p:spPr>
            <a:xfrm>
              <a:off x="11276" y="3175"/>
              <a:ext cx="1796" cy="908"/>
            </a:xfrm>
            <a:prstGeom prst="wedgeRoundRectCallout">
              <a:avLst>
                <a:gd name="adj1" fmla="val -60946"/>
                <a:gd name="adj2" fmla="val -42511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276" y="2994"/>
              <a:ext cx="1796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你想怎样计算？</a:t>
              </a:r>
              <a:endParaRPr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112136" y="1912621"/>
            <a:ext cx="3565525" cy="692785"/>
            <a:chOff x="11276" y="2994"/>
            <a:chExt cx="2686" cy="1091"/>
          </a:xfrm>
        </p:grpSpPr>
        <p:sp>
          <p:nvSpPr>
            <p:cNvPr id="29" name="圆角矩形标注 28"/>
            <p:cNvSpPr/>
            <p:nvPr/>
          </p:nvSpPr>
          <p:spPr>
            <a:xfrm>
              <a:off x="11276" y="3175"/>
              <a:ext cx="2510" cy="908"/>
            </a:xfrm>
            <a:prstGeom prst="wedgeRoundRectCallout">
              <a:avLst>
                <a:gd name="adj1" fmla="val 57945"/>
                <a:gd name="adj2" fmla="val 6277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276" y="2994"/>
              <a:ext cx="2686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这是生物组养的金鱼</a:t>
              </a: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42" name="右大括号 41"/>
          <p:cNvSpPr/>
          <p:nvPr/>
        </p:nvSpPr>
        <p:spPr>
          <a:xfrm rot="5400000">
            <a:off x="6136640" y="1469391"/>
            <a:ext cx="456565" cy="6508749"/>
          </a:xfrm>
          <a:prstGeom prst="rightBrace">
            <a:avLst>
              <a:gd name="adj1" fmla="val 119785"/>
              <a:gd name="adj2" fmla="val 50000"/>
            </a:avLst>
          </a:prstGeom>
          <a:ln w="19050">
            <a:solidFill>
              <a:srgbClr val="EE50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2"/>
          <p:cNvSpPr txBox="1"/>
          <p:nvPr/>
        </p:nvSpPr>
        <p:spPr>
          <a:xfrm>
            <a:off x="6051551" y="4836161"/>
            <a:ext cx="103441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条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826750" y="4186555"/>
            <a:ext cx="1343026" cy="149796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875" y="4312920"/>
            <a:ext cx="1055370" cy="13042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61703" y="866776"/>
            <a:ext cx="2037727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82470" y="3652520"/>
            <a:ext cx="2836545" cy="1292860"/>
            <a:chOff x="11276" y="2994"/>
            <a:chExt cx="1796" cy="2036"/>
          </a:xfrm>
        </p:grpSpPr>
        <p:sp>
          <p:nvSpPr>
            <p:cNvPr id="9" name="圆角矩形标注 8"/>
            <p:cNvSpPr/>
            <p:nvPr/>
          </p:nvSpPr>
          <p:spPr>
            <a:xfrm>
              <a:off x="11276" y="3175"/>
              <a:ext cx="1796" cy="1853"/>
            </a:xfrm>
            <a:prstGeom prst="wedgeRoundRectCallout">
              <a:avLst>
                <a:gd name="adj1" fmla="val -61058"/>
                <a:gd name="adj2" fmla="val 34187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276" y="2994"/>
              <a:ext cx="1796" cy="2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把几个鱼缸里金鱼的条数加起来。</a:t>
              </a:r>
              <a:endParaRPr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804785" y="3622676"/>
            <a:ext cx="2702560" cy="1292861"/>
            <a:chOff x="11276" y="2994"/>
            <a:chExt cx="2264" cy="2036"/>
          </a:xfrm>
        </p:grpSpPr>
        <p:sp>
          <p:nvSpPr>
            <p:cNvPr id="40" name="圆角矩形标注 39"/>
            <p:cNvSpPr/>
            <p:nvPr/>
          </p:nvSpPr>
          <p:spPr>
            <a:xfrm>
              <a:off x="11276" y="3175"/>
              <a:ext cx="2130" cy="1853"/>
            </a:xfrm>
            <a:prstGeom prst="wedgeRoundRectCallout">
              <a:avLst>
                <a:gd name="adj1" fmla="val 65531"/>
                <a:gd name="adj2" fmla="val 28143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1276" y="2994"/>
              <a:ext cx="2264" cy="2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先算</a:t>
              </a:r>
              <a:r>
                <a:rPr lang="en-US" altLang="zh-CN" sz="2600" dirty="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个</a:t>
              </a:r>
              <a:r>
                <a:rPr lang="en-US" altLang="zh-CN" sz="2600" dirty="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条是多少，再加上</a:t>
              </a:r>
              <a:r>
                <a:rPr lang="en-US" altLang="zh-CN" sz="2600" dirty="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条。</a:t>
              </a:r>
              <a:endParaRPr lang="zh-CN" altLang="en-US"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080" y="1612901"/>
            <a:ext cx="7555865" cy="1503680"/>
          </a:xfrm>
          <a:prstGeom prst="rect">
            <a:avLst/>
          </a:prstGeom>
        </p:spPr>
      </p:pic>
      <p:sp>
        <p:nvSpPr>
          <p:cNvPr id="3" name="右大括号 2"/>
          <p:cNvSpPr/>
          <p:nvPr/>
        </p:nvSpPr>
        <p:spPr>
          <a:xfrm rot="5400000">
            <a:off x="5998846" y="-234314"/>
            <a:ext cx="456565" cy="7184390"/>
          </a:xfrm>
          <a:prstGeom prst="rightBrace">
            <a:avLst>
              <a:gd name="adj1" fmla="val 119785"/>
              <a:gd name="adj2" fmla="val 50000"/>
            </a:avLst>
          </a:prstGeom>
          <a:ln w="19050">
            <a:solidFill>
              <a:srgbClr val="EE50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2"/>
          <p:cNvSpPr txBox="1"/>
          <p:nvPr/>
        </p:nvSpPr>
        <p:spPr>
          <a:xfrm>
            <a:off x="5917565" y="3513456"/>
            <a:ext cx="103441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条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39585" y="5750561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"/>
          <p:cNvSpPr txBox="1"/>
          <p:nvPr/>
        </p:nvSpPr>
        <p:spPr>
          <a:xfrm>
            <a:off x="6796406" y="5620386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2625726" y="5010151"/>
            <a:ext cx="15494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4+4+4+1</a:t>
            </a:r>
            <a:endParaRPr 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8424546" y="5010151"/>
            <a:ext cx="15494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4+1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5402581" y="5617210"/>
            <a:ext cx="15494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4+1=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" grpId="0"/>
      <p:bldP spid="19" grpId="0"/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1117" y="937895"/>
            <a:ext cx="1574460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474710" y="3919854"/>
            <a:ext cx="1712120" cy="692785"/>
            <a:chOff x="11276" y="2964"/>
            <a:chExt cx="2057" cy="1091"/>
          </a:xfrm>
        </p:grpSpPr>
        <p:sp>
          <p:nvSpPr>
            <p:cNvPr id="11" name="圆角矩形标注 10"/>
            <p:cNvSpPr/>
            <p:nvPr/>
          </p:nvSpPr>
          <p:spPr>
            <a:xfrm>
              <a:off x="11276" y="3175"/>
              <a:ext cx="2056" cy="879"/>
            </a:xfrm>
            <a:prstGeom prst="wedgeRoundRectCallout">
              <a:avLst>
                <a:gd name="adj1" fmla="val 38610"/>
                <a:gd name="adj2" fmla="val 79465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276" y="2964"/>
              <a:ext cx="2057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>
                  <a:latin typeface="楷体" panose="02010609060101010101" charset="-122"/>
                  <a:ea typeface="楷体" panose="02010609060101010101" charset="-122"/>
                </a:rPr>
                <a:t>先算什么？</a:t>
              </a:r>
              <a:endParaRPr lang="zh-CN" altLang="en-US" sz="26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86035" y="4398646"/>
            <a:ext cx="1557019" cy="14090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55614" y="2447926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2"/>
          <p:cNvSpPr txBox="1"/>
          <p:nvPr/>
        </p:nvSpPr>
        <p:spPr>
          <a:xfrm>
            <a:off x="5512436" y="2317751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8" name="文本框 2"/>
          <p:cNvSpPr txBox="1"/>
          <p:nvPr/>
        </p:nvSpPr>
        <p:spPr>
          <a:xfrm>
            <a:off x="4118611" y="2314575"/>
            <a:ext cx="15494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4+1=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55614" y="3818255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2"/>
          <p:cNvSpPr txBox="1"/>
          <p:nvPr/>
        </p:nvSpPr>
        <p:spPr>
          <a:xfrm>
            <a:off x="5512436" y="368808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7" name="文本框 2"/>
          <p:cNvSpPr txBox="1"/>
          <p:nvPr/>
        </p:nvSpPr>
        <p:spPr>
          <a:xfrm>
            <a:off x="4118611" y="3684906"/>
            <a:ext cx="15494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4-3=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4164965" y="4280536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164965" y="2870835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02857" y="598805"/>
            <a:ext cx="1701097" cy="76943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1410" y="1478727"/>
            <a:ext cx="571671" cy="1050878"/>
          </a:xfrm>
          <a:prstGeom prst="rect">
            <a:avLst/>
          </a:prstGeom>
          <a:noFill/>
        </p:spPr>
      </p:pic>
      <p:sp>
        <p:nvSpPr>
          <p:cNvPr id="12" name="圆角矩形 11"/>
          <p:cNvSpPr/>
          <p:nvPr/>
        </p:nvSpPr>
        <p:spPr>
          <a:xfrm>
            <a:off x="1798955" y="1694180"/>
            <a:ext cx="2953385" cy="50419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r>
              <a:rPr lang="zh-CN" altLang="en-US" sz="2800" b="1" dirty="0"/>
              <a:t>乘加、乘减</a:t>
            </a:r>
            <a:endParaRPr lang="zh-CN" altLang="en-US" sz="2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134870" y="2621916"/>
            <a:ext cx="791845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算式中既有乘法又有加法的，叫乘加算式；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算式中既有乘法又有减法的，叫乘减算式。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4870" y="4350385"/>
            <a:ext cx="8843011" cy="78794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在计算乘加、乘减算式时，先算乘法再算加减法。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615" y="857596"/>
            <a:ext cx="2862581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972185" y="1776731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1. </a:t>
            </a:r>
            <a:endParaRPr lang="zh-CN" altLang="en-US" sz="3200"/>
          </a:p>
        </p:txBody>
      </p:sp>
      <p:sp>
        <p:nvSpPr>
          <p:cNvPr id="32" name="文本框 2"/>
          <p:cNvSpPr txBox="1"/>
          <p:nvPr/>
        </p:nvSpPr>
        <p:spPr>
          <a:xfrm>
            <a:off x="5077461" y="4585335"/>
            <a:ext cx="2446656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5+    =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22795" y="4715510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2"/>
          <p:cNvSpPr txBox="1"/>
          <p:nvPr/>
        </p:nvSpPr>
        <p:spPr>
          <a:xfrm>
            <a:off x="7079616" y="4585335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8715" y="4715510"/>
            <a:ext cx="480696" cy="4724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2"/>
          <p:cNvSpPr txBox="1"/>
          <p:nvPr/>
        </p:nvSpPr>
        <p:spPr>
          <a:xfrm>
            <a:off x="6261736" y="4585335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70405" y="1776731"/>
            <a:ext cx="9135110" cy="985520"/>
          </a:xfrm>
          <a:prstGeom prst="rect">
            <a:avLst/>
          </a:prstGeom>
        </p:spPr>
      </p:pic>
      <p:sp>
        <p:nvSpPr>
          <p:cNvPr id="9" name="右大括号 8"/>
          <p:cNvSpPr/>
          <p:nvPr/>
        </p:nvSpPr>
        <p:spPr>
          <a:xfrm rot="5400000">
            <a:off x="6303646" y="-1628139"/>
            <a:ext cx="456565" cy="9147175"/>
          </a:xfrm>
          <a:prstGeom prst="rightBrace">
            <a:avLst>
              <a:gd name="adj1" fmla="val 119785"/>
              <a:gd name="adj2" fmla="val 50000"/>
            </a:avLst>
          </a:prstGeom>
          <a:ln w="19050">
            <a:solidFill>
              <a:srgbClr val="EE50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"/>
          <p:cNvSpPr txBox="1"/>
          <p:nvPr/>
        </p:nvSpPr>
        <p:spPr>
          <a:xfrm>
            <a:off x="6140451" y="3135630"/>
            <a:ext cx="103441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?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615" y="857596"/>
            <a:ext cx="2862581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972185" y="1776731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2. </a:t>
            </a:r>
            <a:endParaRPr lang="zh-CN" altLang="en-US" sz="3200"/>
          </a:p>
        </p:txBody>
      </p:sp>
      <p:sp>
        <p:nvSpPr>
          <p:cNvPr id="10" name="文本框 2"/>
          <p:cNvSpPr txBox="1"/>
          <p:nvPr/>
        </p:nvSpPr>
        <p:spPr>
          <a:xfrm>
            <a:off x="1478915" y="243649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2+3=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1403986" y="1687196"/>
            <a:ext cx="423100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说说先算什么，再计算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8915" y="3211831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4-3=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5098415" y="2449196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4+3=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98415" y="3224530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2-4=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8717916" y="243649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3-2=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17916" y="3211831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4+4=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72185" y="4446271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3. </a:t>
            </a:r>
            <a:endParaRPr lang="zh-CN" altLang="en-US" sz="3200"/>
          </a:p>
        </p:txBody>
      </p:sp>
      <p:sp>
        <p:nvSpPr>
          <p:cNvPr id="34" name="文本框 2"/>
          <p:cNvSpPr txBox="1"/>
          <p:nvPr/>
        </p:nvSpPr>
        <p:spPr>
          <a:xfrm>
            <a:off x="2835276" y="242062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2835276" y="320421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6452871" y="2426335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11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6452871" y="321119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0070466" y="242062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0070466" y="3209925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1478915" y="434657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5+5=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59915" y="5121911"/>
            <a:ext cx="1136650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5098415" y="435927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5+5=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79415" y="5134611"/>
            <a:ext cx="1136650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"/>
          <p:cNvSpPr txBox="1"/>
          <p:nvPr/>
        </p:nvSpPr>
        <p:spPr>
          <a:xfrm>
            <a:off x="8717916" y="4346575"/>
            <a:ext cx="1562101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5+5=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915" y="5121911"/>
            <a:ext cx="1136650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×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5=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2835276" y="433070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2835276" y="511429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6" name="文本框 2"/>
          <p:cNvSpPr txBox="1"/>
          <p:nvPr/>
        </p:nvSpPr>
        <p:spPr>
          <a:xfrm>
            <a:off x="6452871" y="4336416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"/>
          <p:cNvSpPr txBox="1"/>
          <p:nvPr/>
        </p:nvSpPr>
        <p:spPr>
          <a:xfrm>
            <a:off x="6452871" y="5121276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8" name="文本框 2"/>
          <p:cNvSpPr txBox="1"/>
          <p:nvPr/>
        </p:nvSpPr>
        <p:spPr>
          <a:xfrm>
            <a:off x="10070466" y="4330700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9" name="文本框 2"/>
          <p:cNvSpPr txBox="1"/>
          <p:nvPr/>
        </p:nvSpPr>
        <p:spPr>
          <a:xfrm>
            <a:off x="10070466" y="5120006"/>
            <a:ext cx="55943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1507489" y="2971165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1507489" y="3766186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5136516" y="2978151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36516" y="3773170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8775065" y="2985135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8775065" y="3780156"/>
            <a:ext cx="841376" cy="6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4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771,&quot;width&quot;:2157}"/>
</p:tagLst>
</file>

<file path=ppt/tags/tag2.xml><?xml version="1.0" encoding="utf-8"?>
<p:tagLst xmlns:p="http://schemas.openxmlformats.org/presentationml/2006/main">
  <p:tag name="KSO_WM_UNIT_PLACING_PICTURE_USER_VIEWPORT" val="{&quot;height&quot;:4900,&quot;width&quot;:10353}"/>
</p:tagLst>
</file>

<file path=ppt/tags/tag3.xml><?xml version="1.0" encoding="utf-8"?>
<p:tagLst xmlns:p="http://schemas.openxmlformats.org/presentationml/2006/main">
  <p:tag name="KSO_WM_UNIT_PLACING_PICTURE_USER_VIEWPORT" val="{&quot;height&quot;:2359,&quot;width&quot;:2069}"/>
</p:tagLst>
</file>

<file path=ppt/tags/tag4.xml><?xml version="1.0" encoding="utf-8"?>
<p:tagLst xmlns:p="http://schemas.openxmlformats.org/presentationml/2006/main">
  <p:tag name="KSO_WM_UNIT_PLACING_PICTURE_USER_VIEWPORT" val="{&quot;height&quot;:2769,&quot;width&quot;:2241}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YwODc5OWFhNGJjMGExNmRmZTFhNTczZjcyNGUzZj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1495</Words>
  <Application>WPS 演示</Application>
  <PresentationFormat>自定义</PresentationFormat>
  <Paragraphs>247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Arial</vt:lpstr>
      <vt:lpstr>Arial Unicode MS</vt:lpstr>
      <vt:lpstr>Calibri Light</vt:lpstr>
      <vt:lpstr>第一PPT模板网-WWW.1PPT.COM</vt:lpstr>
      <vt:lpstr>三  表内乘法（一）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2022-06-15T18:15:00Z</cp:lastPrinted>
  <dcterms:created xsi:type="dcterms:W3CDTF">2022-06-15T18:15:00Z</dcterms:created>
  <dcterms:modified xsi:type="dcterms:W3CDTF">2023-11-02T08:57:46Z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79E36173029E4AB0886C406EF07B90A5_12</vt:lpwstr>
  </property>
  <property fmtid="{D5CDD505-2E9C-101B-9397-08002B2CF9AE}" pid="3" name="KSOProductBuildVer">
    <vt:lpwstr>2052-12.1.0.15712</vt:lpwstr>
  </property>
</Properties>
</file>