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62" r:id="rId4"/>
    <p:sldId id="299" r:id="rId5"/>
    <p:sldId id="388" r:id="rId6"/>
    <p:sldId id="428" r:id="rId7"/>
    <p:sldId id="445" r:id="rId8"/>
    <p:sldId id="452" r:id="rId9"/>
    <p:sldId id="453" r:id="rId10"/>
    <p:sldId id="350" r:id="rId11"/>
    <p:sldId id="409" r:id="rId12"/>
    <p:sldId id="437" r:id="rId13"/>
    <p:sldId id="441" r:id="rId14"/>
  </p:sldIdLst>
  <p:sldSz cx="12601575" cy="7092950"/>
  <p:notesSz cx="6858000" cy="9144000"/>
  <p:custDataLst>
    <p:tags r:id="rId19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5" userDrawn="1">
          <p15:clr>
            <a:srgbClr val="A4A3A4"/>
          </p15:clr>
        </p15:guide>
        <p15:guide id="2" pos="36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1685"/>
        <p:guide pos="36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1.xml"/><Relationship Id="rId26" Type="http://schemas.openxmlformats.org/officeDocument/2006/relationships/image" Target="../media/image7.png"/><Relationship Id="rId25" Type="http://schemas.openxmlformats.org/officeDocument/2006/relationships/image" Target="../media/image6.png"/><Relationship Id="rId24" Type="http://schemas.openxmlformats.org/officeDocument/2006/relationships/image" Target="../media/image5.pn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1699896"/>
            <a:ext cx="12601575" cy="1786255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altLang="en-US"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认识平均分</a:t>
            </a:r>
            <a:endParaRPr lang="en-US" altLang="zh-CN" sz="73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65911" y="2840991"/>
            <a:ext cx="9180830" cy="2026920"/>
            <a:chOff x="2521" y="4181"/>
            <a:chExt cx="14458" cy="3192"/>
          </a:xfrm>
          <a:solidFill>
            <a:srgbClr val="9C95C8">
              <a:alpha val="17000"/>
            </a:srgbClr>
          </a:solidFill>
        </p:grpSpPr>
        <p:sp>
          <p:nvSpPr>
            <p:cNvPr id="5" name="圆角矩形 4"/>
            <p:cNvSpPr/>
            <p:nvPr/>
          </p:nvSpPr>
          <p:spPr>
            <a:xfrm>
              <a:off x="2521" y="4181"/>
              <a:ext cx="6818" cy="3193"/>
            </a:xfrm>
            <a:prstGeom prst="roundRect">
              <a:avLst/>
            </a:prstGeom>
            <a:grpFill/>
            <a:ln w="34925">
              <a:solidFill>
                <a:srgbClr val="7030A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0161" y="4181"/>
              <a:ext cx="6818" cy="3193"/>
            </a:xfrm>
            <a:prstGeom prst="roundRect">
              <a:avLst/>
            </a:prstGeom>
            <a:grpFill/>
            <a:ln w="34925">
              <a:solidFill>
                <a:srgbClr val="7030A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矩形 71"/>
          <p:cNvSpPr/>
          <p:nvPr/>
        </p:nvSpPr>
        <p:spPr>
          <a:xfrm>
            <a:off x="1178615" y="857596"/>
            <a:ext cx="2862581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932181" y="1926591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1.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1368426" y="1827530"/>
            <a:ext cx="452691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下面哪种分法是平均分。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EEEDF5">
                  <a:alpha val="100000"/>
                </a:srgbClr>
              </a:clrFrom>
              <a:clrTo>
                <a:srgbClr val="EEEDF5">
                  <a:alpha val="100000"/>
                  <a:alpha val="0"/>
                </a:srgbClr>
              </a:clrTo>
            </a:clrChange>
            <a:lum bright="12000" contrast="-18000"/>
          </a:blip>
          <a:stretch>
            <a:fillRect/>
          </a:stretch>
        </p:blipFill>
        <p:spPr>
          <a:xfrm>
            <a:off x="1824355" y="3050540"/>
            <a:ext cx="3935095" cy="15627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EEDF5">
                  <a:alpha val="100000"/>
                </a:srgbClr>
              </a:clrFrom>
              <a:clrTo>
                <a:srgbClr val="EEEDF5">
                  <a:alpha val="100000"/>
                  <a:alpha val="0"/>
                </a:srgbClr>
              </a:clrTo>
            </a:clrChange>
            <a:lum bright="12000" contrast="-18000"/>
          </a:blip>
          <a:stretch>
            <a:fillRect/>
          </a:stretch>
        </p:blipFill>
        <p:spPr>
          <a:xfrm>
            <a:off x="6956425" y="3050541"/>
            <a:ext cx="3251835" cy="1620520"/>
          </a:xfrm>
          <a:prstGeom prst="rect">
            <a:avLst/>
          </a:prstGeom>
        </p:spPr>
      </p:pic>
      <p:sp>
        <p:nvSpPr>
          <p:cNvPr id="27" name="文本框 2"/>
          <p:cNvSpPr txBox="1"/>
          <p:nvPr/>
        </p:nvSpPr>
        <p:spPr>
          <a:xfrm>
            <a:off x="8068310" y="4613276"/>
            <a:ext cx="1435099" cy="1555849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73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Verdana" panose="020B0604030504040204" charset="0"/>
                <a:sym typeface="+mn-ea"/>
              </a:rPr>
              <a:t>√</a:t>
            </a:r>
            <a:endParaRPr lang="en-US" altLang="zh-CN" sz="73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Verdana" panose="020B0604030504040204" charset="0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560" y="857885"/>
            <a:ext cx="2157730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1419861" y="1614806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2.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1938020" y="1513206"/>
            <a:ext cx="342138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先圈一圈，再填空。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769111" y="2202181"/>
            <a:ext cx="8484235" cy="1368426"/>
            <a:chOff x="2786" y="3468"/>
            <a:chExt cx="13361" cy="2155"/>
          </a:xfrm>
        </p:grpSpPr>
        <p:sp>
          <p:nvSpPr>
            <p:cNvPr id="7" name="文本框 2"/>
            <p:cNvSpPr txBox="1"/>
            <p:nvPr/>
          </p:nvSpPr>
          <p:spPr>
            <a:xfrm>
              <a:off x="2786" y="3468"/>
              <a:ext cx="1685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1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endPara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0" name="文本框 2"/>
            <p:cNvSpPr txBox="1"/>
            <p:nvPr/>
          </p:nvSpPr>
          <p:spPr>
            <a:xfrm>
              <a:off x="4413" y="4528"/>
              <a:ext cx="11734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3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10块   ，每2块一份，分成了(   )份。</a:t>
              </a:r>
              <a:endParaRPr sz="3000" dirty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696" y="3569"/>
              <a:ext cx="9669" cy="976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713" y="4724"/>
              <a:ext cx="872" cy="788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1769111" y="3632835"/>
            <a:ext cx="8484235" cy="1415415"/>
            <a:chOff x="2786" y="5721"/>
            <a:chExt cx="13361" cy="2229"/>
          </a:xfrm>
        </p:grpSpPr>
        <p:sp>
          <p:nvSpPr>
            <p:cNvPr id="5" name="文本框 2"/>
            <p:cNvSpPr txBox="1"/>
            <p:nvPr/>
          </p:nvSpPr>
          <p:spPr>
            <a:xfrm>
              <a:off x="2786" y="5795"/>
              <a:ext cx="1685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endPara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6" name="文本框 2"/>
            <p:cNvSpPr txBox="1"/>
            <p:nvPr/>
          </p:nvSpPr>
          <p:spPr>
            <a:xfrm>
              <a:off x="4413" y="6855"/>
              <a:ext cx="11734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9</a:t>
              </a: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块   ，每</a:t>
              </a:r>
              <a:r>
                <a:rPr 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块一份，分成了(   )份。</a:t>
              </a:r>
              <a:endParaRPr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413" y="5721"/>
              <a:ext cx="7572" cy="133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530" y="6845"/>
              <a:ext cx="624" cy="1100"/>
            </a:xfrm>
            <a:prstGeom prst="rect">
              <a:avLst/>
            </a:prstGeom>
          </p:spPr>
        </p:pic>
      </p:grpSp>
      <p:grpSp>
        <p:nvGrpSpPr>
          <p:cNvPr id="68" name="组合 67"/>
          <p:cNvGrpSpPr/>
          <p:nvPr/>
        </p:nvGrpSpPr>
        <p:grpSpPr>
          <a:xfrm>
            <a:off x="1769111" y="5135247"/>
            <a:ext cx="8484235" cy="1368426"/>
            <a:chOff x="2786" y="8087"/>
            <a:chExt cx="13361" cy="2155"/>
          </a:xfrm>
        </p:grpSpPr>
        <p:sp>
          <p:nvSpPr>
            <p:cNvPr id="12" name="文本框 2"/>
            <p:cNvSpPr txBox="1"/>
            <p:nvPr/>
          </p:nvSpPr>
          <p:spPr>
            <a:xfrm>
              <a:off x="2786" y="8087"/>
              <a:ext cx="1685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（</a:t>
              </a:r>
              <a:r>
                <a:rPr lang="en-US" altLang="zh-CN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）</a:t>
              </a:r>
              <a:endPara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13" name="文本框 2"/>
            <p:cNvSpPr txBox="1"/>
            <p:nvPr/>
          </p:nvSpPr>
          <p:spPr>
            <a:xfrm>
              <a:off x="4413" y="9147"/>
              <a:ext cx="11734" cy="1095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1</a:t>
              </a:r>
              <a:r>
                <a:rPr 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块   ，每</a:t>
              </a:r>
              <a:r>
                <a:rPr lang="en-US"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r>
                <a:rPr sz="3000">
                  <a:latin typeface="楷体" panose="02010609060101010101" charset="-122"/>
                  <a:ea typeface="楷体" panose="02010609060101010101" charset="-122"/>
                  <a:sym typeface="+mn-ea"/>
                </a:rPr>
                <a:t>块一份，分成了(   )份。</a:t>
              </a:r>
              <a:endParaRPr sz="30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269" y="8186"/>
              <a:ext cx="10227" cy="102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5634" y="9246"/>
              <a:ext cx="865" cy="947"/>
            </a:xfrm>
            <a:prstGeom prst="rect">
              <a:avLst/>
            </a:prstGeom>
          </p:spPr>
        </p:pic>
      </p:grpSp>
      <p:sp>
        <p:nvSpPr>
          <p:cNvPr id="18" name="文本框 2"/>
          <p:cNvSpPr txBox="1"/>
          <p:nvPr/>
        </p:nvSpPr>
        <p:spPr>
          <a:xfrm>
            <a:off x="7949566" y="5813426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7748907" y="43421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7951472" y="28689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001011" y="2279650"/>
            <a:ext cx="6094730" cy="605790"/>
            <a:chOff x="4726" y="3590"/>
            <a:chExt cx="9598" cy="954"/>
          </a:xfrm>
        </p:grpSpPr>
        <p:sp>
          <p:nvSpPr>
            <p:cNvPr id="93" name="圆角矩形 92"/>
            <p:cNvSpPr/>
            <p:nvPr/>
          </p:nvSpPr>
          <p:spPr>
            <a:xfrm>
              <a:off x="4726" y="3590"/>
              <a:ext cx="1803" cy="95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8624" y="3590"/>
              <a:ext cx="1803" cy="95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10573" y="3590"/>
              <a:ext cx="1803" cy="95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6675" y="3590"/>
              <a:ext cx="1803" cy="95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2522" y="3590"/>
              <a:ext cx="1803" cy="95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802255" y="3676651"/>
            <a:ext cx="4744720" cy="731520"/>
            <a:chOff x="4413" y="5790"/>
            <a:chExt cx="7472" cy="1152"/>
          </a:xfrm>
        </p:grpSpPr>
        <p:sp>
          <p:nvSpPr>
            <p:cNvPr id="58" name="圆角矩形 57"/>
            <p:cNvSpPr/>
            <p:nvPr/>
          </p:nvSpPr>
          <p:spPr>
            <a:xfrm>
              <a:off x="4413" y="5790"/>
              <a:ext cx="2423" cy="1153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6938" y="5790"/>
              <a:ext cx="2423" cy="1153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9463" y="5790"/>
              <a:ext cx="2423" cy="1153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858771" y="5272405"/>
            <a:ext cx="6268720" cy="510540"/>
            <a:chOff x="4502" y="8303"/>
            <a:chExt cx="9872" cy="804"/>
          </a:xfrm>
        </p:grpSpPr>
        <p:sp>
          <p:nvSpPr>
            <p:cNvPr id="62" name="圆角矩形 61"/>
            <p:cNvSpPr/>
            <p:nvPr/>
          </p:nvSpPr>
          <p:spPr>
            <a:xfrm>
              <a:off x="4502" y="8303"/>
              <a:ext cx="3253" cy="80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7812" y="8303"/>
              <a:ext cx="3253" cy="80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11122" y="8303"/>
              <a:ext cx="3253" cy="80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560" y="857885"/>
            <a:ext cx="2157730" cy="646327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819785" y="1976755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3.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2653030" y="5205730"/>
            <a:ext cx="704215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个   ，每人分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个，可以分给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sym typeface="+mn-ea"/>
              </a:rPr>
              <a:t>(   )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人。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2000" contrast="-12000"/>
          </a:blip>
          <a:stretch>
            <a:fillRect/>
          </a:stretch>
        </p:blipFill>
        <p:spPr>
          <a:xfrm>
            <a:off x="1871981" y="1976120"/>
            <a:ext cx="8604884" cy="30353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49650" y="5091430"/>
            <a:ext cx="464186" cy="1060450"/>
          </a:xfrm>
          <a:prstGeom prst="rect">
            <a:avLst/>
          </a:prstGeom>
        </p:spPr>
      </p:pic>
      <p:sp>
        <p:nvSpPr>
          <p:cNvPr id="19" name="文本框 2"/>
          <p:cNvSpPr txBox="1"/>
          <p:nvPr/>
        </p:nvSpPr>
        <p:spPr>
          <a:xfrm>
            <a:off x="8168007" y="5205730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84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4900" y="119380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07535" y="1063626"/>
            <a:ext cx="299847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496" y="1619885"/>
            <a:ext cx="10669905" cy="1572777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经历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把一些物体平均分的活动过程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平均分的含义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掌握把一些物体按几个一份平均分的方法。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407535" y="3612516"/>
            <a:ext cx="299847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1262380" y="4660265"/>
            <a:ext cx="867283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掌握把一些物体按几个一份平均分的方法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平均分的含义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4387424" y="10140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情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景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导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入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2247266" y="2243456"/>
            <a:ext cx="7197090" cy="1572777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苏苏有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块糖果，想要分给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个好朋友。她可以怎样分？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29865" y="4111626"/>
            <a:ext cx="6197600" cy="102171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5131722" y="504670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1703" y="866776"/>
            <a:ext cx="2037727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6" y="1661796"/>
            <a:ext cx="9516110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把                   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分成两堆，可以怎样分？先用圆片分一分，再和同学交流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130426" y="1755140"/>
            <a:ext cx="3222625" cy="489585"/>
            <a:chOff x="4601" y="6833"/>
            <a:chExt cx="6574" cy="998"/>
          </a:xfrm>
        </p:grpSpPr>
        <p:pic>
          <p:nvPicPr>
            <p:cNvPr id="4" name="Picture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01" y="6833"/>
              <a:ext cx="905" cy="9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35" y="6833"/>
              <a:ext cx="905" cy="9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Picture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69" y="6833"/>
              <a:ext cx="905" cy="9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03" y="6833"/>
              <a:ext cx="905" cy="9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" name="Picture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37" y="6833"/>
              <a:ext cx="905" cy="9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" name="Picture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71" y="6833"/>
              <a:ext cx="905" cy="99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56571" y="4434841"/>
            <a:ext cx="1179829" cy="124015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5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9381" y="4434840"/>
            <a:ext cx="1184910" cy="146494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6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11726" y="4658361"/>
            <a:ext cx="1326516" cy="1241424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2686049" y="3834766"/>
            <a:ext cx="1742916" cy="1292861"/>
            <a:chOff x="11276" y="2964"/>
            <a:chExt cx="2094" cy="2036"/>
          </a:xfrm>
        </p:grpSpPr>
        <p:sp>
          <p:nvSpPr>
            <p:cNvPr id="40" name="圆角矩形标注 39"/>
            <p:cNvSpPr/>
            <p:nvPr/>
          </p:nvSpPr>
          <p:spPr>
            <a:xfrm>
              <a:off x="11276" y="3175"/>
              <a:ext cx="1832" cy="1757"/>
            </a:xfrm>
            <a:prstGeom prst="wedgeRoundRectCallout">
              <a:avLst>
                <a:gd name="adj1" fmla="val -67531"/>
                <a:gd name="adj2" fmla="val 34462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1276" y="2964"/>
              <a:ext cx="2094" cy="2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一堆2个，一堆4个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lang="zh-CN" altLang="en-US"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336031" y="3834765"/>
            <a:ext cx="1646365" cy="1292860"/>
            <a:chOff x="11276" y="2964"/>
            <a:chExt cx="1978" cy="2036"/>
          </a:xfrm>
        </p:grpSpPr>
        <p:sp>
          <p:nvSpPr>
            <p:cNvPr id="43" name="圆角矩形标注 42"/>
            <p:cNvSpPr/>
            <p:nvPr/>
          </p:nvSpPr>
          <p:spPr>
            <a:xfrm>
              <a:off x="11276" y="3175"/>
              <a:ext cx="1832" cy="1757"/>
            </a:xfrm>
            <a:prstGeom prst="wedgeRoundRectCallout">
              <a:avLst>
                <a:gd name="adj1" fmla="val -64200"/>
                <a:gd name="adj2" fmla="val 42657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1276" y="2964"/>
              <a:ext cx="1978" cy="2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两</a:t>
              </a: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堆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都是</a:t>
              </a:r>
              <a:r>
                <a:rPr lang="en-US" altLang="zh-CN" sz="2600" dirty="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个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lang="zh-CN" altLang="en-US"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769987" y="3834766"/>
            <a:ext cx="1737089" cy="1292861"/>
            <a:chOff x="11276" y="2964"/>
            <a:chExt cx="2087" cy="2036"/>
          </a:xfrm>
        </p:grpSpPr>
        <p:sp>
          <p:nvSpPr>
            <p:cNvPr id="47" name="圆角矩形标注 46"/>
            <p:cNvSpPr/>
            <p:nvPr/>
          </p:nvSpPr>
          <p:spPr>
            <a:xfrm>
              <a:off x="11276" y="3175"/>
              <a:ext cx="1832" cy="1757"/>
            </a:xfrm>
            <a:prstGeom prst="wedgeRoundRectCallout">
              <a:avLst>
                <a:gd name="adj1" fmla="val 69433"/>
                <a:gd name="adj2" fmla="val 37194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1276" y="2964"/>
              <a:ext cx="2087" cy="2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一堆</a:t>
              </a:r>
              <a:r>
                <a:rPr lang="en-US" sz="2600" dirty="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个，一堆</a:t>
              </a:r>
              <a:r>
                <a:rPr lang="en-US" sz="2600" dirty="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sz="2600" dirty="0">
                  <a:latin typeface="楷体" panose="02010609060101010101" charset="-122"/>
                  <a:ea typeface="楷体" panose="02010609060101010101" charset="-122"/>
                </a:rPr>
                <a:t>个</a:t>
              </a:r>
              <a:r>
                <a:rPr lang="zh-CN" altLang="en-US" sz="2600" dirty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lang="zh-CN" altLang="en-US" sz="2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0" name="文本框 2"/>
          <p:cNvSpPr txBox="1"/>
          <p:nvPr/>
        </p:nvSpPr>
        <p:spPr>
          <a:xfrm>
            <a:off x="5353540" y="5899786"/>
            <a:ext cx="6039947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每份分得同样多，叫作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平均分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442719" y="3169285"/>
            <a:ext cx="2801621" cy="356870"/>
            <a:chOff x="1828" y="5548"/>
            <a:chExt cx="4412" cy="562"/>
          </a:xfrm>
        </p:grpSpPr>
        <p:sp>
          <p:nvSpPr>
            <p:cNvPr id="51" name="椭圆 50"/>
            <p:cNvSpPr/>
            <p:nvPr/>
          </p:nvSpPr>
          <p:spPr>
            <a:xfrm>
              <a:off x="1828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526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584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282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980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5678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9" name="直接连接符 58"/>
          <p:cNvCxnSpPr/>
          <p:nvPr/>
        </p:nvCxnSpPr>
        <p:spPr>
          <a:xfrm flipH="1">
            <a:off x="4642486" y="3070861"/>
            <a:ext cx="0" cy="2966720"/>
          </a:xfrm>
          <a:prstGeom prst="line">
            <a:avLst/>
          </a:prstGeom>
          <a:ln w="2540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8376285" y="3070861"/>
            <a:ext cx="0" cy="2966720"/>
          </a:xfrm>
          <a:prstGeom prst="line">
            <a:avLst/>
          </a:prstGeom>
          <a:ln w="2540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>
            <a:off x="5040630" y="3168015"/>
            <a:ext cx="2801621" cy="356870"/>
            <a:chOff x="7893" y="5548"/>
            <a:chExt cx="4412" cy="562"/>
          </a:xfrm>
        </p:grpSpPr>
        <p:sp>
          <p:nvSpPr>
            <p:cNvPr id="70" name="椭圆 69"/>
            <p:cNvSpPr/>
            <p:nvPr/>
          </p:nvSpPr>
          <p:spPr>
            <a:xfrm>
              <a:off x="7893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8591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9289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0347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1045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1743" y="5548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769985" y="3169920"/>
            <a:ext cx="2801621" cy="356870"/>
            <a:chOff x="13418" y="5549"/>
            <a:chExt cx="4412" cy="562"/>
          </a:xfrm>
        </p:grpSpPr>
        <p:sp>
          <p:nvSpPr>
            <p:cNvPr id="77" name="椭圆 76"/>
            <p:cNvSpPr/>
            <p:nvPr/>
          </p:nvSpPr>
          <p:spPr>
            <a:xfrm>
              <a:off x="13418" y="5549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4476" y="5549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15174" y="5549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15872" y="5549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16570" y="5549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7268" y="5549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Text Box 8"/>
          <p:cNvSpPr txBox="1">
            <a:spLocks noChangeArrowheads="1"/>
          </p:cNvSpPr>
          <p:nvPr/>
        </p:nvSpPr>
        <p:spPr bwMode="auto">
          <a:xfrm>
            <a:off x="1075055" y="1755140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1. </a:t>
            </a:r>
            <a:endParaRPr lang="zh-CN" altLang="en-US" sz="32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0302 0" pathEditMode="relative" ptsTypes="">
                                      <p:cBhvr>
                                        <p:cTn id="76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0302 0" pathEditMode="relative" ptsTypes="">
                                      <p:cBhvr>
                                        <p:cTn id="7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0302 0" pathEditMode="relative" ptsTypes="">
                                      <p:cBhvr>
                                        <p:cTn id="80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563245" y="4580255"/>
            <a:ext cx="4442460" cy="1516380"/>
            <a:chOff x="887" y="7213"/>
            <a:chExt cx="6996" cy="2388"/>
          </a:xfrm>
        </p:grpSpPr>
        <p:grpSp>
          <p:nvGrpSpPr>
            <p:cNvPr id="61" name="组合 60"/>
            <p:cNvGrpSpPr/>
            <p:nvPr/>
          </p:nvGrpSpPr>
          <p:grpSpPr>
            <a:xfrm>
              <a:off x="3868" y="7213"/>
              <a:ext cx="4015" cy="1091"/>
              <a:chOff x="11276" y="2964"/>
              <a:chExt cx="3063" cy="1091"/>
            </a:xfrm>
          </p:grpSpPr>
          <p:sp>
            <p:nvSpPr>
              <p:cNvPr id="62" name="圆角矩形标注 61"/>
              <p:cNvSpPr/>
              <p:nvPr/>
            </p:nvSpPr>
            <p:spPr>
              <a:xfrm>
                <a:off x="11276" y="3175"/>
                <a:ext cx="3063" cy="878"/>
              </a:xfrm>
              <a:prstGeom prst="wedgeRoundRectCallout">
                <a:avLst>
                  <a:gd name="adj1" fmla="val -60934"/>
                  <a:gd name="adj2" fmla="val 27334"/>
                  <a:gd name="adj3" fmla="val 16667"/>
                </a:avLst>
              </a:prstGeom>
              <a:solidFill>
                <a:srgbClr val="FFFFFF"/>
              </a:solidFill>
              <a:ln w="25400">
                <a:solidFill>
                  <a:srgbClr val="33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11276" y="2964"/>
                <a:ext cx="3063" cy="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sz="2600" dirty="0">
                    <a:latin typeface="楷体" panose="02010609060101010101" charset="-122"/>
                    <a:ea typeface="楷体" panose="02010609060101010101" charset="-122"/>
                  </a:rPr>
                  <a:t>每2个桃圈一份</a:t>
                </a:r>
                <a:r>
                  <a:rPr lang="zh-CN" altLang="en-US" sz="2600" dirty="0">
                    <a:latin typeface="楷体" panose="02010609060101010101" charset="-122"/>
                    <a:ea typeface="楷体" panose="02010609060101010101" charset="-122"/>
                  </a:rPr>
                  <a:t>。</a:t>
                </a:r>
                <a:endParaRPr lang="zh-CN" altLang="en-US" sz="2600" dirty="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87" y="7375"/>
              <a:ext cx="2358" cy="2226"/>
            </a:xfrm>
            <a:prstGeom prst="rect">
              <a:avLst/>
            </a:prstGeom>
          </p:spPr>
        </p:pic>
      </p:grpSp>
      <p:grpSp>
        <p:nvGrpSpPr>
          <p:cNvPr id="74" name="组合 73"/>
          <p:cNvGrpSpPr/>
          <p:nvPr/>
        </p:nvGrpSpPr>
        <p:grpSpPr>
          <a:xfrm>
            <a:off x="5735321" y="4280535"/>
            <a:ext cx="5422900" cy="1892300"/>
            <a:chOff x="9032" y="6741"/>
            <a:chExt cx="8540" cy="2980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5331" y="6952"/>
              <a:ext cx="2241" cy="2769"/>
            </a:xfrm>
            <a:prstGeom prst="rect">
              <a:avLst/>
            </a:prstGeom>
          </p:spPr>
        </p:pic>
        <p:grpSp>
          <p:nvGrpSpPr>
            <p:cNvPr id="66" name="组合 65"/>
            <p:cNvGrpSpPr/>
            <p:nvPr/>
          </p:nvGrpSpPr>
          <p:grpSpPr>
            <a:xfrm>
              <a:off x="9032" y="6741"/>
              <a:ext cx="6152" cy="2036"/>
              <a:chOff x="11276" y="2964"/>
              <a:chExt cx="4579" cy="2036"/>
            </a:xfrm>
          </p:grpSpPr>
          <p:sp>
            <p:nvSpPr>
              <p:cNvPr id="67" name="圆角矩形标注 66"/>
              <p:cNvSpPr/>
              <p:nvPr/>
            </p:nvSpPr>
            <p:spPr>
              <a:xfrm>
                <a:off x="11277" y="3175"/>
                <a:ext cx="4578" cy="1823"/>
              </a:xfrm>
              <a:prstGeom prst="wedgeRoundRectCallout">
                <a:avLst>
                  <a:gd name="adj1" fmla="val 60024"/>
                  <a:gd name="adj2" fmla="val -6280"/>
                  <a:gd name="adj3" fmla="val 16667"/>
                </a:avLst>
              </a:prstGeom>
              <a:solidFill>
                <a:srgbClr val="FFFFFF"/>
              </a:solidFill>
              <a:ln w="25400">
                <a:solidFill>
                  <a:srgbClr val="33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11276" y="2964"/>
                <a:ext cx="4367" cy="2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sz="2600" dirty="0">
                    <a:latin typeface="楷体" panose="02010609060101010101" charset="-122"/>
                    <a:ea typeface="楷体" panose="02010609060101010101" charset="-122"/>
                  </a:rPr>
                  <a:t>一共圈出4份，可以分给4个小朋友</a:t>
                </a:r>
                <a:r>
                  <a:rPr lang="zh-CN" altLang="en-US" sz="2600" dirty="0">
                    <a:latin typeface="楷体" panose="02010609060101010101" charset="-122"/>
                    <a:ea typeface="楷体" panose="02010609060101010101" charset="-122"/>
                  </a:rPr>
                  <a:t>。</a:t>
                </a:r>
                <a:endParaRPr lang="zh-CN" altLang="en-US" sz="2600" dirty="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961703" y="866776"/>
            <a:ext cx="2037727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6" y="1661796"/>
            <a:ext cx="951611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有8个桃，每个小朋友分2个，可以分给几个小朋友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endParaRPr 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6" name="Text Box 8"/>
          <p:cNvSpPr txBox="1">
            <a:spLocks noChangeArrowheads="1"/>
          </p:cNvSpPr>
          <p:nvPr/>
        </p:nvSpPr>
        <p:spPr bwMode="auto">
          <a:xfrm>
            <a:off x="1075055" y="1755140"/>
            <a:ext cx="81089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2. </a:t>
            </a:r>
            <a:endParaRPr lang="zh-CN" altLang="en-US" sz="3200"/>
          </a:p>
        </p:txBody>
      </p:sp>
      <p:grpSp>
        <p:nvGrpSpPr>
          <p:cNvPr id="75" name="组合 74"/>
          <p:cNvGrpSpPr/>
          <p:nvPr/>
        </p:nvGrpSpPr>
        <p:grpSpPr>
          <a:xfrm>
            <a:off x="2232025" y="3081021"/>
            <a:ext cx="8066405" cy="725170"/>
            <a:chOff x="3515" y="4852"/>
            <a:chExt cx="12703" cy="1142"/>
          </a:xfrm>
        </p:grpSpPr>
        <p:pic>
          <p:nvPicPr>
            <p:cNvPr id="22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5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3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82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49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16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83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850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517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3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184" y="4852"/>
              <a:ext cx="1034" cy="114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" name="文本框 2"/>
          <p:cNvSpPr txBox="1"/>
          <p:nvPr/>
        </p:nvSpPr>
        <p:spPr>
          <a:xfrm>
            <a:off x="2351405" y="5070475"/>
            <a:ext cx="7696200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8个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，每人分2个，可以分给（    ）人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42" name="Picture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8321" y="5090796"/>
            <a:ext cx="600710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文本框 2"/>
          <p:cNvSpPr txBox="1"/>
          <p:nvPr/>
        </p:nvSpPr>
        <p:spPr>
          <a:xfrm>
            <a:off x="8126731" y="5070475"/>
            <a:ext cx="55943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098676" y="2920365"/>
            <a:ext cx="1977390" cy="111633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4225291" y="2920365"/>
            <a:ext cx="1977390" cy="111633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351906" y="2920365"/>
            <a:ext cx="1977390" cy="111633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8478521" y="2920365"/>
            <a:ext cx="1977390" cy="111633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69" grpId="0" animBg="1"/>
      <p:bldP spid="70" grpId="0" animBg="1"/>
      <p:bldP spid="71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3337" y="866776"/>
            <a:ext cx="1574460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6" y="1661796"/>
            <a:ext cx="979868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12根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，每2根一份，可以分成几份？每3根、4根一份呢？</a:t>
            </a:r>
            <a:endParaRPr 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472057" y="3309621"/>
            <a:ext cx="6937375" cy="906780"/>
            <a:chOff x="3623" y="5659"/>
            <a:chExt cx="10925" cy="142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0" y="5659"/>
              <a:ext cx="596" cy="14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79" y="5659"/>
              <a:ext cx="596" cy="142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18" y="5659"/>
              <a:ext cx="596" cy="142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57" y="5659"/>
              <a:ext cx="596" cy="142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96" y="5659"/>
              <a:ext cx="596" cy="142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23" y="5659"/>
              <a:ext cx="596" cy="142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62" y="5659"/>
              <a:ext cx="596" cy="142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01" y="5659"/>
              <a:ext cx="596" cy="142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35" y="5659"/>
              <a:ext cx="596" cy="142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074" y="5659"/>
              <a:ext cx="596" cy="142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13" y="5659"/>
              <a:ext cx="596" cy="142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952" y="5659"/>
              <a:ext cx="596" cy="1428"/>
            </a:xfrm>
            <a:prstGeom prst="rect">
              <a:avLst/>
            </a:prstGeom>
          </p:spPr>
        </p:pic>
      </p:grpSp>
      <p:grpSp>
        <p:nvGrpSpPr>
          <p:cNvPr id="78" name="组合 77"/>
          <p:cNvGrpSpPr/>
          <p:nvPr/>
        </p:nvGrpSpPr>
        <p:grpSpPr>
          <a:xfrm>
            <a:off x="2421891" y="3195321"/>
            <a:ext cx="7028815" cy="1135380"/>
            <a:chOff x="3814" y="5032"/>
            <a:chExt cx="11069" cy="1788"/>
          </a:xfrm>
        </p:grpSpPr>
        <p:sp>
          <p:nvSpPr>
            <p:cNvPr id="60" name="圆角矩形 59"/>
            <p:cNvSpPr/>
            <p:nvPr/>
          </p:nvSpPr>
          <p:spPr>
            <a:xfrm>
              <a:off x="3814" y="5032"/>
              <a:ext cx="1644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圆角矩形 72"/>
            <p:cNvSpPr/>
            <p:nvPr/>
          </p:nvSpPr>
          <p:spPr>
            <a:xfrm>
              <a:off x="5699" y="5032"/>
              <a:ext cx="1644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7584" y="5032"/>
              <a:ext cx="1644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9469" y="5032"/>
              <a:ext cx="1644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11354" y="5032"/>
              <a:ext cx="1644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13239" y="5032"/>
              <a:ext cx="1644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8" name="文本框 2"/>
          <p:cNvSpPr txBox="1"/>
          <p:nvPr/>
        </p:nvSpPr>
        <p:spPr>
          <a:xfrm>
            <a:off x="3898901" y="4820286"/>
            <a:ext cx="450786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每2根一份，可以分成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份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1736" y="1640206"/>
            <a:ext cx="339090" cy="8134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3337" y="866776"/>
            <a:ext cx="1574460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6" y="1661796"/>
            <a:ext cx="979868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12根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，每2根一份，可以分成几份？每3根、4根一份呢？</a:t>
            </a:r>
            <a:endParaRPr 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1736" y="1640206"/>
            <a:ext cx="339090" cy="813435"/>
          </a:xfrm>
          <a:prstGeom prst="rect">
            <a:avLst/>
          </a:prstGeom>
        </p:spPr>
      </p:pic>
      <p:grpSp>
        <p:nvGrpSpPr>
          <p:cNvPr id="59" name="组合 58"/>
          <p:cNvGrpSpPr/>
          <p:nvPr/>
        </p:nvGrpSpPr>
        <p:grpSpPr>
          <a:xfrm>
            <a:off x="2472057" y="3309621"/>
            <a:ext cx="6937375" cy="906780"/>
            <a:chOff x="3623" y="5659"/>
            <a:chExt cx="10925" cy="142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0" y="5659"/>
              <a:ext cx="596" cy="14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79" y="5659"/>
              <a:ext cx="596" cy="142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18" y="5659"/>
              <a:ext cx="596" cy="142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57" y="5659"/>
              <a:ext cx="596" cy="142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96" y="5659"/>
              <a:ext cx="596" cy="142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23" y="5659"/>
              <a:ext cx="596" cy="142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62" y="5659"/>
              <a:ext cx="596" cy="142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01" y="5659"/>
              <a:ext cx="596" cy="142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35" y="5659"/>
              <a:ext cx="596" cy="142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074" y="5659"/>
              <a:ext cx="596" cy="142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13" y="5659"/>
              <a:ext cx="596" cy="142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952" y="5659"/>
              <a:ext cx="596" cy="1428"/>
            </a:xfrm>
            <a:prstGeom prst="rect">
              <a:avLst/>
            </a:prstGeom>
          </p:spPr>
        </p:pic>
      </p:grpSp>
      <p:grpSp>
        <p:nvGrpSpPr>
          <p:cNvPr id="92" name="组合 91"/>
          <p:cNvGrpSpPr/>
          <p:nvPr/>
        </p:nvGrpSpPr>
        <p:grpSpPr>
          <a:xfrm>
            <a:off x="2425067" y="3195321"/>
            <a:ext cx="6998335" cy="1135380"/>
            <a:chOff x="3819" y="5032"/>
            <a:chExt cx="11021" cy="1788"/>
          </a:xfrm>
        </p:grpSpPr>
        <p:sp>
          <p:nvSpPr>
            <p:cNvPr id="80" name="圆角矩形 79"/>
            <p:cNvSpPr/>
            <p:nvPr/>
          </p:nvSpPr>
          <p:spPr>
            <a:xfrm>
              <a:off x="3819" y="5032"/>
              <a:ext cx="2548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6658" y="5032"/>
              <a:ext cx="2548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9453" y="5032"/>
              <a:ext cx="2548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>
              <a:off x="12292" y="5032"/>
              <a:ext cx="2548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文本框 2"/>
          <p:cNvSpPr txBox="1"/>
          <p:nvPr/>
        </p:nvSpPr>
        <p:spPr>
          <a:xfrm>
            <a:off x="3898901" y="4820286"/>
            <a:ext cx="450786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每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根一份，可以分成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份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3337" y="866776"/>
            <a:ext cx="1574460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6" y="1661796"/>
            <a:ext cx="9798685" cy="1295778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12根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，每2根一份，可以分成几份？每3根、4根一份呢？</a:t>
            </a:r>
            <a:endParaRPr 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1736" y="1640206"/>
            <a:ext cx="339090" cy="813435"/>
          </a:xfrm>
          <a:prstGeom prst="rect">
            <a:avLst/>
          </a:prstGeom>
        </p:spPr>
      </p:pic>
      <p:grpSp>
        <p:nvGrpSpPr>
          <p:cNvPr id="59" name="组合 58"/>
          <p:cNvGrpSpPr/>
          <p:nvPr/>
        </p:nvGrpSpPr>
        <p:grpSpPr>
          <a:xfrm>
            <a:off x="2472057" y="3309621"/>
            <a:ext cx="6937375" cy="906780"/>
            <a:chOff x="3623" y="5659"/>
            <a:chExt cx="10925" cy="142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0" y="5659"/>
              <a:ext cx="596" cy="14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79" y="5659"/>
              <a:ext cx="596" cy="142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18" y="5659"/>
              <a:ext cx="596" cy="142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57" y="5659"/>
              <a:ext cx="596" cy="142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96" y="5659"/>
              <a:ext cx="596" cy="142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23" y="5659"/>
              <a:ext cx="596" cy="142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62" y="5659"/>
              <a:ext cx="596" cy="142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01" y="5659"/>
              <a:ext cx="596" cy="142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35" y="5659"/>
              <a:ext cx="596" cy="142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074" y="5659"/>
              <a:ext cx="596" cy="142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13" y="5659"/>
              <a:ext cx="596" cy="142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952" y="5659"/>
              <a:ext cx="596" cy="1428"/>
            </a:xfrm>
            <a:prstGeom prst="rect">
              <a:avLst/>
            </a:prstGeom>
          </p:spPr>
        </p:pic>
      </p:grpSp>
      <p:grpSp>
        <p:nvGrpSpPr>
          <p:cNvPr id="97" name="组合 96"/>
          <p:cNvGrpSpPr/>
          <p:nvPr/>
        </p:nvGrpSpPr>
        <p:grpSpPr>
          <a:xfrm>
            <a:off x="2406014" y="3185160"/>
            <a:ext cx="7071361" cy="1135380"/>
            <a:chOff x="3789" y="5989"/>
            <a:chExt cx="11136" cy="1788"/>
          </a:xfrm>
        </p:grpSpPr>
        <p:sp>
          <p:nvSpPr>
            <p:cNvPr id="93" name="圆角矩形 92"/>
            <p:cNvSpPr/>
            <p:nvPr/>
          </p:nvSpPr>
          <p:spPr>
            <a:xfrm>
              <a:off x="3789" y="5989"/>
              <a:ext cx="3570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7572" y="5989"/>
              <a:ext cx="3570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圆角矩形 95"/>
            <p:cNvSpPr/>
            <p:nvPr/>
          </p:nvSpPr>
          <p:spPr>
            <a:xfrm>
              <a:off x="11355" y="5989"/>
              <a:ext cx="3570" cy="178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8" name="文本框 2"/>
          <p:cNvSpPr txBox="1"/>
          <p:nvPr/>
        </p:nvSpPr>
        <p:spPr>
          <a:xfrm>
            <a:off x="3898901" y="4820286"/>
            <a:ext cx="4507865" cy="695613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30000"/>
              </a:lnSpc>
            </a:pP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每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根一份，可以分成</a:t>
            </a:r>
            <a:r>
              <a:rPr 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sz="3000">
                <a:latin typeface="楷体" panose="02010609060101010101" charset="-122"/>
                <a:ea typeface="楷体" panose="02010609060101010101" charset="-122"/>
                <a:sym typeface="+mn-ea"/>
              </a:rPr>
              <a:t>份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02857" y="598805"/>
            <a:ext cx="1701097" cy="76943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1410" y="1478727"/>
            <a:ext cx="571671" cy="1050878"/>
          </a:xfrm>
          <a:prstGeom prst="rect">
            <a:avLst/>
          </a:prstGeom>
          <a:noFill/>
        </p:spPr>
      </p:pic>
      <p:sp>
        <p:nvSpPr>
          <p:cNvPr id="12" name="圆角矩形 11"/>
          <p:cNvSpPr/>
          <p:nvPr/>
        </p:nvSpPr>
        <p:spPr>
          <a:xfrm>
            <a:off x="1798956" y="1694180"/>
            <a:ext cx="3166745" cy="50419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r>
              <a:rPr lang="zh-CN" altLang="en-US" sz="2800" b="1"/>
              <a:t>认识平均分</a:t>
            </a:r>
            <a:endParaRPr lang="zh-CN" altLang="en-US" sz="2800" b="1"/>
          </a:p>
        </p:txBody>
      </p:sp>
      <p:sp>
        <p:nvSpPr>
          <p:cNvPr id="29" name="文本框 2"/>
          <p:cNvSpPr txBox="1"/>
          <p:nvPr/>
        </p:nvSpPr>
        <p:spPr>
          <a:xfrm>
            <a:off x="2341881" y="2582546"/>
            <a:ext cx="8654416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把一些物体分成若干份，每份分的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同样多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，叫作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平均分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41881" y="4128771"/>
            <a:ext cx="8654416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把一些物体按每几个一份平均分。分的时候可以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借助学具分一分，也可以按每几个一份圈一圈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DYwODc5OWFhNGJjMGExNmRmZTFhNTczZjcyNGUzZj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1511</Words>
  <Application>WPS 演示</Application>
  <PresentationFormat>自定义</PresentationFormat>
  <Paragraphs>126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Calibri</vt:lpstr>
      <vt:lpstr>楷体_GB2312</vt:lpstr>
      <vt:lpstr>新宋体</vt:lpstr>
      <vt:lpstr>Verdana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2022-06-15T18:19:00Z</cp:lastPrinted>
  <dcterms:created xsi:type="dcterms:W3CDTF">2022-06-15T18:19:00Z</dcterms:created>
  <dcterms:modified xsi:type="dcterms:W3CDTF">2023-11-02T08:59:17Z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038B0CBEA1E24C27A4B31291C3230C60_12</vt:lpwstr>
  </property>
  <property fmtid="{D5CDD505-2E9C-101B-9397-08002B2CF9AE}" pid="3" name="KSOProductBuildVer">
    <vt:lpwstr>2052-12.1.0.15712</vt:lpwstr>
  </property>
</Properties>
</file>