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3"/>
    <p:sldId id="262" r:id="rId4"/>
    <p:sldId id="299" r:id="rId5"/>
    <p:sldId id="428" r:id="rId6"/>
    <p:sldId id="460" r:id="rId7"/>
    <p:sldId id="445" r:id="rId8"/>
    <p:sldId id="458" r:id="rId9"/>
    <p:sldId id="459" r:id="rId10"/>
    <p:sldId id="350" r:id="rId11"/>
    <p:sldId id="409" r:id="rId12"/>
    <p:sldId id="452" r:id="rId13"/>
    <p:sldId id="441" r:id="rId14"/>
    <p:sldId id="453" r:id="rId15"/>
    <p:sldId id="454" r:id="rId16"/>
    <p:sldId id="461" r:id="rId17"/>
  </p:sldIdLst>
  <p:sldSz cx="12601575" cy="7092950"/>
  <p:notesSz cx="6858000" cy="9144000"/>
  <p:custDataLst>
    <p:tags r:id="rId22"/>
  </p:custDataLst>
  <p:defaultTextStyle>
    <a:defPPr>
      <a:defRPr lang="zh-CN"/>
    </a:defPPr>
    <a:lvl1pPr marL="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4" userDrawn="1">
          <p15:clr>
            <a:srgbClr val="A4A3A4"/>
          </p15:clr>
        </p15:guide>
        <p15:guide id="2" pos="35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312" y="-78"/>
      </p:cViewPr>
      <p:guideLst>
        <p:guide orient="horz" pos="1684"/>
        <p:guide pos="350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2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8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5" y="1768313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5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9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7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9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7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4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4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29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31" tIns="47265" rIns="94531" bIns="4726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31" tIns="47265" rIns="94531" bIns="4726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1.xml"/><Relationship Id="rId25" Type="http://schemas.openxmlformats.org/officeDocument/2006/relationships/image" Target="../media/image7.png"/><Relationship Id="rId24" Type="http://schemas.openxmlformats.org/officeDocument/2006/relationships/image" Target="../media/image6.png"/><Relationship Id="rId23" Type="http://schemas.openxmlformats.org/officeDocument/2006/relationships/image" Target="../media/image5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/>
          <p:nvPr/>
        </p:nvSpPr>
        <p:spPr>
          <a:xfrm>
            <a:off x="0" y="1699896"/>
            <a:ext cx="12601575" cy="1786255"/>
          </a:xfrm>
        </p:spPr>
        <p:txBody>
          <a:bodyPr lIns="94525" tIns="47263" rIns="94525" bIns="47263">
            <a:noAutofit/>
          </a:bodyPr>
          <a:lstStyle>
            <a:lvl1pPr marL="236220" indent="-236220" algn="l" defTabSz="945515" rtl="0" eaLnBrk="1" latinLnBrk="0" hangingPunct="1">
              <a:lnSpc>
                <a:spcPct val="90000"/>
              </a:lnSpc>
              <a:spcBef>
                <a:spcPts val="1035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9295" indent="-236220" algn="l" defTabSz="945515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1735" indent="-236220" algn="l" defTabSz="945515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4175" indent="-236220" algn="l" defTabSz="945515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27250" indent="-236220" algn="l" defTabSz="945515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99690" indent="-236220" algn="l" defTabSz="945515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72130" indent="-236220" algn="l" defTabSz="945515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5205" indent="-236220" algn="l" defTabSz="945515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17645" indent="-236220" algn="l" defTabSz="945515" rtl="0" eaLnBrk="1" latinLnBrk="0" hangingPunct="1">
              <a:lnSpc>
                <a:spcPct val="90000"/>
              </a:lnSpc>
              <a:spcBef>
                <a:spcPts val="51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73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认识平均分</a:t>
            </a:r>
            <a:endParaRPr lang="en-US" altLang="zh-CN" sz="7300" b="1" dirty="0" smtClean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</a:t>
            </a:r>
            <a:endParaRPr lang="zh-CN" altLang="en-US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178615" y="857595"/>
            <a:ext cx="286258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随堂小测</a:t>
            </a:r>
            <a:endParaRPr lang="zh-CN" alt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897890" y="1702435"/>
            <a:ext cx="81089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1. </a:t>
            </a:r>
            <a:endParaRPr lang="zh-CN" altLang="en-US" sz="3200"/>
          </a:p>
        </p:txBody>
      </p:sp>
      <p:sp>
        <p:nvSpPr>
          <p:cNvPr id="4" name="文本框 2"/>
          <p:cNvSpPr txBox="1"/>
          <p:nvPr/>
        </p:nvSpPr>
        <p:spPr>
          <a:xfrm>
            <a:off x="1334135" y="1603375"/>
            <a:ext cx="3469640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29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先分一分，再填空。</a:t>
            </a:r>
            <a:endParaRPr lang="zh-CN" sz="2900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1670685" y="2523490"/>
            <a:ext cx="106997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9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29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29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endParaRPr lang="en-US" altLang="zh-CN" sz="2900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2"/>
          <p:cNvSpPr txBox="1"/>
          <p:nvPr/>
        </p:nvSpPr>
        <p:spPr>
          <a:xfrm>
            <a:off x="2551430" y="5082540"/>
            <a:ext cx="795591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sz="29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6个苹果，平均放在2个盘里，每盘放（  ）个</a:t>
            </a:r>
            <a:r>
              <a:rPr lang="zh-CN" sz="29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sz="2900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5410" y="3911600"/>
            <a:ext cx="1798320" cy="881380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3832860" y="2571115"/>
            <a:ext cx="4412615" cy="677545"/>
            <a:chOff x="4451" y="3682"/>
            <a:chExt cx="6020" cy="924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lum bright="6000" contrast="-6000"/>
            </a:blip>
            <a:stretch>
              <a:fillRect/>
            </a:stretch>
          </p:blipFill>
          <p:spPr>
            <a:xfrm>
              <a:off x="4451" y="3682"/>
              <a:ext cx="860" cy="924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lum bright="6000" contrast="-6000"/>
            </a:blip>
            <a:stretch>
              <a:fillRect/>
            </a:stretch>
          </p:blipFill>
          <p:spPr>
            <a:xfrm>
              <a:off x="5483" y="3682"/>
              <a:ext cx="860" cy="924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lum bright="6000" contrast="-6000"/>
            </a:blip>
            <a:stretch>
              <a:fillRect/>
            </a:stretch>
          </p:blipFill>
          <p:spPr>
            <a:xfrm>
              <a:off x="6515" y="3682"/>
              <a:ext cx="860" cy="924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lum bright="6000" contrast="-6000"/>
            </a:blip>
            <a:stretch>
              <a:fillRect/>
            </a:stretch>
          </p:blipFill>
          <p:spPr>
            <a:xfrm>
              <a:off x="7547" y="3682"/>
              <a:ext cx="860" cy="924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lum bright="6000" contrast="-6000"/>
            </a:blip>
            <a:stretch>
              <a:fillRect/>
            </a:stretch>
          </p:blipFill>
          <p:spPr>
            <a:xfrm>
              <a:off x="8579" y="3682"/>
              <a:ext cx="860" cy="924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lum bright="6000" contrast="-6000"/>
            </a:blip>
            <a:stretch>
              <a:fillRect/>
            </a:stretch>
          </p:blipFill>
          <p:spPr>
            <a:xfrm>
              <a:off x="9611" y="3682"/>
              <a:ext cx="860" cy="924"/>
            </a:xfrm>
            <a:prstGeom prst="rect">
              <a:avLst/>
            </a:prstGeom>
          </p:spPr>
        </p:pic>
      </p:grpSp>
      <p:sp>
        <p:nvSpPr>
          <p:cNvPr id="23" name="文本框 2"/>
          <p:cNvSpPr txBox="1"/>
          <p:nvPr/>
        </p:nvSpPr>
        <p:spPr>
          <a:xfrm>
            <a:off x="8903970" y="5081270"/>
            <a:ext cx="55943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90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290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4925" y="3884295"/>
            <a:ext cx="1798320" cy="881380"/>
          </a:xfrm>
          <a:prstGeom prst="rect">
            <a:avLst/>
          </a:prstGeom>
        </p:spPr>
      </p:pic>
      <p:cxnSp>
        <p:nvCxnSpPr>
          <p:cNvPr id="38" name="直接箭头连接符 37"/>
          <p:cNvCxnSpPr/>
          <p:nvPr/>
        </p:nvCxnSpPr>
        <p:spPr>
          <a:xfrm>
            <a:off x="4175125" y="3248660"/>
            <a:ext cx="205740" cy="742315"/>
          </a:xfrm>
          <a:prstGeom prst="straightConnector1">
            <a:avLst/>
          </a:prstGeom>
          <a:ln w="15875">
            <a:solidFill>
              <a:srgbClr val="D6028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4878705" y="3244215"/>
            <a:ext cx="1740535" cy="694690"/>
          </a:xfrm>
          <a:prstGeom prst="straightConnector1">
            <a:avLst/>
          </a:prstGeom>
          <a:ln w="15875">
            <a:solidFill>
              <a:srgbClr val="D6028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 flipH="1">
            <a:off x="4664075" y="3244215"/>
            <a:ext cx="943610" cy="68008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>
            <a:off x="6395720" y="3244215"/>
            <a:ext cx="649605" cy="67500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flipH="1">
            <a:off x="5106670" y="3244215"/>
            <a:ext cx="2044065" cy="67500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flipH="1">
            <a:off x="7521575" y="3244215"/>
            <a:ext cx="354965" cy="66103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178615" y="857595"/>
            <a:ext cx="286258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1670685" y="2313940"/>
            <a:ext cx="106997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endParaRPr lang="en-US" altLang="zh-CN" sz="29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2"/>
          <p:cNvSpPr txBox="1"/>
          <p:nvPr/>
        </p:nvSpPr>
        <p:spPr>
          <a:xfrm>
            <a:off x="2551430" y="5206365"/>
            <a:ext cx="795591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sz="29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9棵白菜，平均放在3个筐里，每筐放（  ）棵。</a:t>
            </a:r>
            <a:endParaRPr sz="2900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"/>
          <p:cNvSpPr txBox="1"/>
          <p:nvPr/>
        </p:nvSpPr>
        <p:spPr>
          <a:xfrm>
            <a:off x="8903970" y="5205095"/>
            <a:ext cx="55943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90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290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263265" y="2387600"/>
            <a:ext cx="5496560" cy="709930"/>
            <a:chOff x="4365" y="5971"/>
            <a:chExt cx="8656" cy="1118"/>
          </a:xfrm>
        </p:grpSpPr>
        <p:pic>
          <p:nvPicPr>
            <p:cNvPr id="29" name="图片 28" descr="白菜.png"/>
            <p:cNvPicPr>
              <a:picLocks noChangeAspect="1"/>
            </p:cNvPicPr>
            <p:nvPr/>
          </p:nvPicPr>
          <p:blipFill>
            <a:blip r:embed="rId1" cstate="email">
              <a:lum bright="6000" contrast="-6000"/>
            </a:blip>
            <a:stretch>
              <a:fillRect/>
            </a:stretch>
          </p:blipFill>
          <p:spPr>
            <a:xfrm>
              <a:off x="4365" y="5971"/>
              <a:ext cx="856" cy="1119"/>
            </a:xfrm>
            <a:prstGeom prst="rect">
              <a:avLst/>
            </a:prstGeom>
          </p:spPr>
        </p:pic>
        <p:pic>
          <p:nvPicPr>
            <p:cNvPr id="24" name="图片 23" descr="白菜.png"/>
            <p:cNvPicPr>
              <a:picLocks noChangeAspect="1"/>
            </p:cNvPicPr>
            <p:nvPr/>
          </p:nvPicPr>
          <p:blipFill>
            <a:blip r:embed="rId1" cstate="email">
              <a:lum bright="6000" contrast="-6000"/>
            </a:blip>
            <a:stretch>
              <a:fillRect/>
            </a:stretch>
          </p:blipFill>
          <p:spPr>
            <a:xfrm>
              <a:off x="5340" y="5971"/>
              <a:ext cx="856" cy="1119"/>
            </a:xfrm>
            <a:prstGeom prst="rect">
              <a:avLst/>
            </a:prstGeom>
          </p:spPr>
        </p:pic>
        <p:pic>
          <p:nvPicPr>
            <p:cNvPr id="25" name="图片 24" descr="白菜.png"/>
            <p:cNvPicPr>
              <a:picLocks noChangeAspect="1"/>
            </p:cNvPicPr>
            <p:nvPr/>
          </p:nvPicPr>
          <p:blipFill>
            <a:blip r:embed="rId1" cstate="email">
              <a:lum bright="6000" contrast="-6000"/>
            </a:blip>
            <a:stretch>
              <a:fillRect/>
            </a:stretch>
          </p:blipFill>
          <p:spPr>
            <a:xfrm>
              <a:off x="6315" y="5971"/>
              <a:ext cx="856" cy="1119"/>
            </a:xfrm>
            <a:prstGeom prst="rect">
              <a:avLst/>
            </a:prstGeom>
          </p:spPr>
        </p:pic>
        <p:pic>
          <p:nvPicPr>
            <p:cNvPr id="26" name="图片 25" descr="白菜.png"/>
            <p:cNvPicPr>
              <a:picLocks noChangeAspect="1"/>
            </p:cNvPicPr>
            <p:nvPr/>
          </p:nvPicPr>
          <p:blipFill>
            <a:blip r:embed="rId1" cstate="email">
              <a:lum bright="6000" contrast="-6000"/>
            </a:blip>
            <a:stretch>
              <a:fillRect/>
            </a:stretch>
          </p:blipFill>
          <p:spPr>
            <a:xfrm>
              <a:off x="7290" y="5971"/>
              <a:ext cx="856" cy="1119"/>
            </a:xfrm>
            <a:prstGeom prst="rect">
              <a:avLst/>
            </a:prstGeom>
          </p:spPr>
        </p:pic>
        <p:pic>
          <p:nvPicPr>
            <p:cNvPr id="28" name="图片 27" descr="白菜.png"/>
            <p:cNvPicPr>
              <a:picLocks noChangeAspect="1"/>
            </p:cNvPicPr>
            <p:nvPr/>
          </p:nvPicPr>
          <p:blipFill>
            <a:blip r:embed="rId1" cstate="email">
              <a:lum bright="6000" contrast="-6000"/>
            </a:blip>
            <a:stretch>
              <a:fillRect/>
            </a:stretch>
          </p:blipFill>
          <p:spPr>
            <a:xfrm>
              <a:off x="8265" y="5971"/>
              <a:ext cx="856" cy="1119"/>
            </a:xfrm>
            <a:prstGeom prst="rect">
              <a:avLst/>
            </a:prstGeom>
          </p:spPr>
        </p:pic>
        <p:pic>
          <p:nvPicPr>
            <p:cNvPr id="30" name="图片 29" descr="白菜.png"/>
            <p:cNvPicPr>
              <a:picLocks noChangeAspect="1"/>
            </p:cNvPicPr>
            <p:nvPr/>
          </p:nvPicPr>
          <p:blipFill>
            <a:blip r:embed="rId1" cstate="email">
              <a:lum bright="6000" contrast="-6000"/>
            </a:blip>
            <a:stretch>
              <a:fillRect/>
            </a:stretch>
          </p:blipFill>
          <p:spPr>
            <a:xfrm>
              <a:off x="9240" y="5971"/>
              <a:ext cx="856" cy="1119"/>
            </a:xfrm>
            <a:prstGeom prst="rect">
              <a:avLst/>
            </a:prstGeom>
          </p:spPr>
        </p:pic>
        <p:pic>
          <p:nvPicPr>
            <p:cNvPr id="31" name="图片 30" descr="白菜.png"/>
            <p:cNvPicPr>
              <a:picLocks noChangeAspect="1"/>
            </p:cNvPicPr>
            <p:nvPr/>
          </p:nvPicPr>
          <p:blipFill>
            <a:blip r:embed="rId1" cstate="email">
              <a:lum bright="6000" contrast="-6000"/>
            </a:blip>
            <a:stretch>
              <a:fillRect/>
            </a:stretch>
          </p:blipFill>
          <p:spPr>
            <a:xfrm>
              <a:off x="10215" y="5971"/>
              <a:ext cx="856" cy="1119"/>
            </a:xfrm>
            <a:prstGeom prst="rect">
              <a:avLst/>
            </a:prstGeom>
          </p:spPr>
        </p:pic>
        <p:pic>
          <p:nvPicPr>
            <p:cNvPr id="32" name="图片 31" descr="白菜.png"/>
            <p:cNvPicPr>
              <a:picLocks noChangeAspect="1"/>
            </p:cNvPicPr>
            <p:nvPr/>
          </p:nvPicPr>
          <p:blipFill>
            <a:blip r:embed="rId1" cstate="email">
              <a:lum bright="6000" contrast="-6000"/>
            </a:blip>
            <a:stretch>
              <a:fillRect/>
            </a:stretch>
          </p:blipFill>
          <p:spPr>
            <a:xfrm>
              <a:off x="11190" y="5971"/>
              <a:ext cx="856" cy="1119"/>
            </a:xfrm>
            <a:prstGeom prst="rect">
              <a:avLst/>
            </a:prstGeom>
          </p:spPr>
        </p:pic>
        <p:pic>
          <p:nvPicPr>
            <p:cNvPr id="33" name="图片 32" descr="白菜.png"/>
            <p:cNvPicPr>
              <a:picLocks noChangeAspect="1"/>
            </p:cNvPicPr>
            <p:nvPr/>
          </p:nvPicPr>
          <p:blipFill>
            <a:blip r:embed="rId1" cstate="email">
              <a:lum bright="6000" contrast="-6000"/>
            </a:blip>
            <a:stretch>
              <a:fillRect/>
            </a:stretch>
          </p:blipFill>
          <p:spPr>
            <a:xfrm>
              <a:off x="12165" y="5971"/>
              <a:ext cx="856" cy="1119"/>
            </a:xfrm>
            <a:prstGeom prst="rect">
              <a:avLst/>
            </a:prstGeom>
          </p:spPr>
        </p:pic>
      </p:grpSp>
      <p:cxnSp>
        <p:nvCxnSpPr>
          <p:cNvPr id="38" name="直接箭头连接符 37"/>
          <p:cNvCxnSpPr/>
          <p:nvPr/>
        </p:nvCxnSpPr>
        <p:spPr>
          <a:xfrm>
            <a:off x="3612515" y="3152775"/>
            <a:ext cx="381635" cy="89281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4176395" y="3148330"/>
            <a:ext cx="1584325" cy="92583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>
            <a:off x="4807585" y="3148330"/>
            <a:ext cx="2756535" cy="92583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 flipH="1">
            <a:off x="4351020" y="3148330"/>
            <a:ext cx="1037590" cy="84328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>
            <a:off x="6022975" y="3148330"/>
            <a:ext cx="118745" cy="86868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>
            <a:off x="6642735" y="3148330"/>
            <a:ext cx="1251585" cy="90678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897890" y="1702435"/>
            <a:ext cx="81089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1. 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1334135" y="1603375"/>
            <a:ext cx="3469640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先分一分，再填空。</a:t>
            </a:r>
            <a:endParaRPr lang="zh-CN" sz="29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12515" y="4069715"/>
            <a:ext cx="5069840" cy="895350"/>
            <a:chOff x="5640" y="6138"/>
            <a:chExt cx="7984" cy="1410"/>
          </a:xfrm>
        </p:grpSpPr>
        <p:pic>
          <p:nvPicPr>
            <p:cNvPr id="44" name="图片 43" descr="筐.png"/>
            <p:cNvPicPr>
              <a:picLocks noChangeAspect="1"/>
            </p:cNvPicPr>
            <p:nvPr/>
          </p:nvPicPr>
          <p:blipFill>
            <a:blip r:embed="rId2">
              <a:lum bright="6000" contrast="-6000"/>
            </a:blip>
            <a:stretch>
              <a:fillRect/>
            </a:stretch>
          </p:blipFill>
          <p:spPr>
            <a:xfrm>
              <a:off x="5640" y="6138"/>
              <a:ext cx="2253" cy="1410"/>
            </a:xfrm>
            <a:prstGeom prst="rect">
              <a:avLst/>
            </a:prstGeom>
          </p:spPr>
        </p:pic>
        <p:pic>
          <p:nvPicPr>
            <p:cNvPr id="5" name="图片 4" descr="筐.png"/>
            <p:cNvPicPr>
              <a:picLocks noChangeAspect="1"/>
            </p:cNvPicPr>
            <p:nvPr/>
          </p:nvPicPr>
          <p:blipFill>
            <a:blip r:embed="rId2">
              <a:lum bright="6000" contrast="-6000"/>
            </a:blip>
            <a:stretch>
              <a:fillRect/>
            </a:stretch>
          </p:blipFill>
          <p:spPr>
            <a:xfrm>
              <a:off x="8506" y="6138"/>
              <a:ext cx="2253" cy="1410"/>
            </a:xfrm>
            <a:prstGeom prst="rect">
              <a:avLst/>
            </a:prstGeom>
          </p:spPr>
        </p:pic>
        <p:pic>
          <p:nvPicPr>
            <p:cNvPr id="6" name="图片 5" descr="筐.png"/>
            <p:cNvPicPr>
              <a:picLocks noChangeAspect="1"/>
            </p:cNvPicPr>
            <p:nvPr/>
          </p:nvPicPr>
          <p:blipFill>
            <a:blip r:embed="rId2">
              <a:lum bright="6000" contrast="-6000"/>
            </a:blip>
            <a:stretch>
              <a:fillRect/>
            </a:stretch>
          </p:blipFill>
          <p:spPr>
            <a:xfrm>
              <a:off x="11372" y="6138"/>
              <a:ext cx="2253" cy="1410"/>
            </a:xfrm>
            <a:prstGeom prst="rect">
              <a:avLst/>
            </a:prstGeom>
          </p:spPr>
        </p:pic>
      </p:grpSp>
      <p:cxnSp>
        <p:nvCxnSpPr>
          <p:cNvPr id="9" name="直接箭头连接符 8"/>
          <p:cNvCxnSpPr/>
          <p:nvPr/>
        </p:nvCxnSpPr>
        <p:spPr>
          <a:xfrm flipH="1">
            <a:off x="4732020" y="3152775"/>
            <a:ext cx="2510790" cy="87058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6459220" y="3167380"/>
            <a:ext cx="1435100" cy="83693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8122920" y="3152775"/>
            <a:ext cx="365125" cy="87058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178560" y="857885"/>
            <a:ext cx="215773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981710" y="1910080"/>
            <a:ext cx="81089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2. </a:t>
            </a:r>
            <a:endParaRPr lang="zh-CN" altLang="en-US" sz="3200"/>
          </a:p>
        </p:txBody>
      </p:sp>
      <p:sp>
        <p:nvSpPr>
          <p:cNvPr id="4" name="文本框 2"/>
          <p:cNvSpPr txBox="1"/>
          <p:nvPr/>
        </p:nvSpPr>
        <p:spPr>
          <a:xfrm>
            <a:off x="2246630" y="4800600"/>
            <a:ext cx="8108950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根</a:t>
            </a: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，平均分给4只免，每只兔分得（</a:t>
            </a: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）根。</a:t>
            </a:r>
            <a:endParaRPr lang="zh-CN" sz="29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9064625" y="4791075"/>
            <a:ext cx="55943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90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290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2150" y="1805940"/>
            <a:ext cx="9347200" cy="2811145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3063169">
            <a:off x="2715260" y="4989195"/>
            <a:ext cx="951865" cy="32956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178560" y="857885"/>
            <a:ext cx="215773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981710" y="1798320"/>
            <a:ext cx="81089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3. </a:t>
            </a:r>
            <a:endParaRPr lang="zh-CN" altLang="en-US" sz="3200"/>
          </a:p>
        </p:txBody>
      </p:sp>
      <p:sp>
        <p:nvSpPr>
          <p:cNvPr id="4" name="文本框 2"/>
          <p:cNvSpPr txBox="1"/>
          <p:nvPr/>
        </p:nvSpPr>
        <p:spPr>
          <a:xfrm>
            <a:off x="2018030" y="4800600"/>
            <a:ext cx="896048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10个   ，平均分给5只松鼠，每只松鼠分得(   )个</a:t>
            </a:r>
            <a:r>
              <a:rPr 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sz="29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9385935" y="4794885"/>
            <a:ext cx="55943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90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290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8200" y="1704340"/>
            <a:ext cx="8386445" cy="29527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4915535"/>
            <a:ext cx="485775" cy="53086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178615" y="857595"/>
            <a:ext cx="286258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897890" y="1702435"/>
            <a:ext cx="81089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4. 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1334135" y="1603375"/>
            <a:ext cx="9268460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15</a:t>
            </a: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</a:t>
            </a: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，能平均分几份？先分一分，再说一说</a:t>
            </a:r>
            <a:r>
              <a:rPr 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sz="29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2265045" y="1805940"/>
            <a:ext cx="357505" cy="357505"/>
          </a:xfrm>
          <a:prstGeom prst="ellipse">
            <a:avLst/>
          </a:prstGeom>
          <a:solidFill>
            <a:srgbClr val="FED3DE"/>
          </a:solidFill>
          <a:ln>
            <a:solidFill>
              <a:srgbClr val="EE50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2118360" y="2673985"/>
            <a:ext cx="7957820" cy="356870"/>
            <a:chOff x="3336" y="4211"/>
            <a:chExt cx="12532" cy="562"/>
          </a:xfrm>
        </p:grpSpPr>
        <p:sp>
          <p:nvSpPr>
            <p:cNvPr id="4" name="椭圆 3"/>
            <p:cNvSpPr/>
            <p:nvPr/>
          </p:nvSpPr>
          <p:spPr>
            <a:xfrm>
              <a:off x="3336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4191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046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901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756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7611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8466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9321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76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31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886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741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3596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4451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5306" y="4211"/>
              <a:ext cx="563" cy="563"/>
            </a:xfrm>
            <a:prstGeom prst="ellipse">
              <a:avLst/>
            </a:prstGeom>
            <a:solidFill>
              <a:srgbClr val="FED3DE"/>
            </a:solidFill>
            <a:ln>
              <a:solidFill>
                <a:srgbClr val="EE50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194810" y="4122420"/>
            <a:ext cx="4067810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能平均分</a:t>
            </a: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份，每份</a:t>
            </a: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</a:t>
            </a:r>
            <a:r>
              <a:rPr 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sz="29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1504315" y="3369945"/>
            <a:ext cx="9579610" cy="356870"/>
            <a:chOff x="2369" y="5307"/>
            <a:chExt cx="15086" cy="562"/>
          </a:xfrm>
        </p:grpSpPr>
        <p:grpSp>
          <p:nvGrpSpPr>
            <p:cNvPr id="65" name="组合 64"/>
            <p:cNvGrpSpPr/>
            <p:nvPr/>
          </p:nvGrpSpPr>
          <p:grpSpPr>
            <a:xfrm>
              <a:off x="2369" y="5307"/>
              <a:ext cx="3982" cy="562"/>
              <a:chOff x="2481" y="5449"/>
              <a:chExt cx="3982" cy="562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81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3336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4191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5046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5901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7921" y="5307"/>
              <a:ext cx="3982" cy="562"/>
              <a:chOff x="6756" y="5449"/>
              <a:chExt cx="3982" cy="562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6756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7611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8466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9321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0176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13473" y="5307"/>
              <a:ext cx="3982" cy="562"/>
              <a:chOff x="11031" y="5449"/>
              <a:chExt cx="3982" cy="562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11031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11886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12741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13596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14451" y="5449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4194810" y="4122420"/>
            <a:ext cx="4067810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能平均分</a:t>
            </a: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份，每份</a:t>
            </a: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</a:t>
            </a:r>
            <a:r>
              <a:rPr 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sz="29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178615" y="857595"/>
            <a:ext cx="286258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897890" y="1702435"/>
            <a:ext cx="81089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4. 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1334135" y="1603375"/>
            <a:ext cx="9268460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15</a:t>
            </a: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个</a:t>
            </a:r>
            <a:r>
              <a:rPr lang="en-US" alt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，能平均分几份？先分一分，再说一说</a:t>
            </a:r>
            <a:r>
              <a:rPr lang="zh-CN" sz="290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sz="29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2265045" y="1805940"/>
            <a:ext cx="357505" cy="357505"/>
          </a:xfrm>
          <a:prstGeom prst="ellipse">
            <a:avLst/>
          </a:prstGeom>
          <a:solidFill>
            <a:srgbClr val="FED3DE"/>
          </a:solidFill>
          <a:ln>
            <a:solidFill>
              <a:srgbClr val="EE50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2" name="组合 91"/>
          <p:cNvGrpSpPr/>
          <p:nvPr/>
        </p:nvGrpSpPr>
        <p:grpSpPr>
          <a:xfrm>
            <a:off x="1169670" y="3367405"/>
            <a:ext cx="10198100" cy="356870"/>
            <a:chOff x="2000" y="1804"/>
            <a:chExt cx="16060" cy="562"/>
          </a:xfrm>
        </p:grpSpPr>
        <p:grpSp>
          <p:nvGrpSpPr>
            <p:cNvPr id="87" name="组合 86"/>
            <p:cNvGrpSpPr/>
            <p:nvPr/>
          </p:nvGrpSpPr>
          <p:grpSpPr>
            <a:xfrm>
              <a:off x="2000" y="1804"/>
              <a:ext cx="2272" cy="562"/>
              <a:chOff x="3628" y="1804"/>
              <a:chExt cx="2272" cy="562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3628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4483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5338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5447" y="1804"/>
              <a:ext cx="2272" cy="562"/>
              <a:chOff x="6193" y="1804"/>
              <a:chExt cx="2272" cy="562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6193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7048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7903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8894" y="1804"/>
              <a:ext cx="2272" cy="562"/>
              <a:chOff x="8758" y="1804"/>
              <a:chExt cx="2272" cy="562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8758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9613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10468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12341" y="1804"/>
              <a:ext cx="2272" cy="562"/>
              <a:chOff x="11323" y="1804"/>
              <a:chExt cx="2272" cy="562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11323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12178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13033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15788" y="1804"/>
              <a:ext cx="2272" cy="562"/>
              <a:chOff x="13888" y="1804"/>
              <a:chExt cx="2272" cy="562"/>
            </a:xfrm>
          </p:grpSpPr>
          <p:sp>
            <p:nvSpPr>
              <p:cNvPr id="83" name="椭圆 82"/>
              <p:cNvSpPr/>
              <p:nvPr/>
            </p:nvSpPr>
            <p:spPr>
              <a:xfrm>
                <a:off x="13888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14743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15598" y="1804"/>
                <a:ext cx="563" cy="563"/>
              </a:xfrm>
              <a:prstGeom prst="ellipse">
                <a:avLst/>
              </a:prstGeom>
              <a:solidFill>
                <a:srgbClr val="FED3DE"/>
              </a:solidFill>
              <a:ln>
                <a:solidFill>
                  <a:srgbClr val="EE508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9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734800" y="10985500"/>
            <a:ext cx="317500" cy="2286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07535" y="1063625"/>
            <a:ext cx="2998470" cy="66294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 algn="ctr"/>
            <a:r>
              <a:rPr lang="zh-CN" altLang="en-US" sz="37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03730" y="1726565"/>
            <a:ext cx="8346440" cy="1520825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经历</a:t>
            </a:r>
            <a:r>
              <a:rPr sz="2900" dirty="0" err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把一些物体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平均分成几份的</a:t>
            </a:r>
            <a:r>
              <a:rPr sz="2900" dirty="0" err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过程</a:t>
            </a:r>
            <a:r>
              <a:rPr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进一步理解</a:t>
            </a:r>
            <a:r>
              <a:rPr sz="2900" dirty="0" err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的含义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407535" y="3612515"/>
            <a:ext cx="2998470" cy="66294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 algn="ctr"/>
            <a:r>
              <a:rPr lang="zh-CN" altLang="en-US" sz="37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2092960" y="4203700"/>
            <a:ext cx="8672830" cy="143256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29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sz="2900" dirty="0" err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掌握把一些物体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平均分成几份的</a:t>
            </a:r>
            <a:r>
              <a:rPr sz="2900" dirty="0" err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方法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29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理解</a:t>
            </a:r>
            <a:r>
              <a:rPr sz="2900" dirty="0" err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平均分的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不同方式。</a:t>
            </a:r>
            <a:endParaRPr lang="zh-CN" altLang="en-US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4427539" y="1014095"/>
            <a:ext cx="2569845" cy="70675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回</a:t>
            </a:r>
            <a:r>
              <a:rPr lang="en-US" alt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顾</a:t>
            </a:r>
            <a:r>
              <a:rPr lang="en-US" alt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复</a:t>
            </a:r>
            <a:r>
              <a:rPr lang="en-US" alt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习</a:t>
            </a:r>
            <a:endParaRPr lang="zh-CN" sz="4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1837690" y="2033905"/>
            <a:ext cx="8463280" cy="832485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sz="32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什么是平均分？</a:t>
            </a:r>
            <a:r>
              <a:rPr lang="en-US" altLang="zh-CN" sz="32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  </a:t>
            </a:r>
            <a:r>
              <a:rPr lang="zh-CN" sz="32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下面这些是平均分吗？</a:t>
            </a:r>
            <a:endParaRPr lang="en-US" altLang="zh-CN" sz="320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81300" y="3265170"/>
            <a:ext cx="6097905" cy="11144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29940" y="4778375"/>
            <a:ext cx="5000625" cy="118237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1860239" y="582072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313305" y="2591435"/>
            <a:ext cx="7995920" cy="567690"/>
            <a:chOff x="3643" y="4081"/>
            <a:chExt cx="12592" cy="894"/>
          </a:xfrm>
        </p:grpSpPr>
        <p:sp>
          <p:nvSpPr>
            <p:cNvPr id="3" name="任意多边形 2"/>
            <p:cNvSpPr/>
            <p:nvPr/>
          </p:nvSpPr>
          <p:spPr>
            <a:xfrm>
              <a:off x="5309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975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8641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0307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1973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3639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643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15305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492885" y="5106035"/>
            <a:ext cx="6556656" cy="1667510"/>
            <a:chOff x="887" y="6975"/>
            <a:chExt cx="10326" cy="2626"/>
          </a:xfrm>
        </p:grpSpPr>
        <p:grpSp>
          <p:nvGrpSpPr>
            <p:cNvPr id="61" name="组合 60"/>
            <p:cNvGrpSpPr/>
            <p:nvPr/>
          </p:nvGrpSpPr>
          <p:grpSpPr>
            <a:xfrm>
              <a:off x="3471" y="6975"/>
              <a:ext cx="7742" cy="1089"/>
              <a:chOff x="10973" y="2726"/>
              <a:chExt cx="5906" cy="1089"/>
            </a:xfrm>
          </p:grpSpPr>
          <p:sp>
            <p:nvSpPr>
              <p:cNvPr id="62" name="圆角矩形标注 61"/>
              <p:cNvSpPr/>
              <p:nvPr/>
            </p:nvSpPr>
            <p:spPr>
              <a:xfrm>
                <a:off x="11006" y="2862"/>
                <a:ext cx="5762" cy="878"/>
              </a:xfrm>
              <a:prstGeom prst="wedgeRoundRectCallout">
                <a:avLst>
                  <a:gd name="adj1" fmla="val -53224"/>
                  <a:gd name="adj2" fmla="val 39635"/>
                  <a:gd name="adj3" fmla="val 16667"/>
                </a:avLst>
              </a:prstGeom>
              <a:solidFill>
                <a:srgbClr val="FFFFFF"/>
              </a:solidFill>
              <a:ln w="25400">
                <a:solidFill>
                  <a:srgbClr val="33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10973" y="2726"/>
                <a:ext cx="5906" cy="1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sz="2600" dirty="0" smtClean="0">
                    <a:latin typeface="楷体" panose="02010609060101010101" charset="-122"/>
                    <a:ea typeface="楷体" panose="02010609060101010101" charset="-122"/>
                  </a:rPr>
                  <a:t>每人先分1个，照这样接着再分</a:t>
                </a:r>
                <a:r>
                  <a:rPr lang="zh-CN" sz="2600" dirty="0" smtClean="0">
                    <a:latin typeface="楷体" panose="02010609060101010101" charset="-122"/>
                    <a:ea typeface="楷体" panose="02010609060101010101" charset="-122"/>
                  </a:rPr>
                  <a:t>。</a:t>
                </a:r>
                <a:endParaRPr lang="zh-CN" sz="2600" dirty="0" smtClean="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2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887" y="7375"/>
              <a:ext cx="2358" cy="2226"/>
            </a:xfrm>
            <a:prstGeom prst="rect">
              <a:avLst/>
            </a:prstGeom>
          </p:spPr>
        </p:pic>
      </p:grpSp>
      <p:grpSp>
        <p:nvGrpSpPr>
          <p:cNvPr id="35" name="组合 34"/>
          <p:cNvGrpSpPr/>
          <p:nvPr/>
        </p:nvGrpSpPr>
        <p:grpSpPr>
          <a:xfrm>
            <a:off x="5921992" y="4941570"/>
            <a:ext cx="5374023" cy="1758315"/>
            <a:chOff x="11193" y="8008"/>
            <a:chExt cx="8463" cy="2769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24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7415" y="8008"/>
              <a:ext cx="2241" cy="2769"/>
            </a:xfrm>
            <a:prstGeom prst="rect">
              <a:avLst/>
            </a:prstGeom>
          </p:spPr>
        </p:pic>
        <p:grpSp>
          <p:nvGrpSpPr>
            <p:cNvPr id="66" name="组合 65"/>
            <p:cNvGrpSpPr/>
            <p:nvPr/>
          </p:nvGrpSpPr>
          <p:grpSpPr>
            <a:xfrm>
              <a:off x="11193" y="9332"/>
              <a:ext cx="5582" cy="1089"/>
              <a:chOff x="11333" y="3734"/>
              <a:chExt cx="4155" cy="1089"/>
            </a:xfrm>
          </p:grpSpPr>
          <p:sp>
            <p:nvSpPr>
              <p:cNvPr id="67" name="圆角矩形标注 66"/>
              <p:cNvSpPr/>
              <p:nvPr/>
            </p:nvSpPr>
            <p:spPr>
              <a:xfrm>
                <a:off x="11344" y="3928"/>
                <a:ext cx="4144" cy="880"/>
              </a:xfrm>
              <a:prstGeom prst="wedgeRoundRectCallout">
                <a:avLst>
                  <a:gd name="adj1" fmla="val 60015"/>
                  <a:gd name="adj2" fmla="val -35568"/>
                  <a:gd name="adj3" fmla="val 16667"/>
                </a:avLst>
              </a:prstGeom>
              <a:solidFill>
                <a:srgbClr val="FFFFFF"/>
              </a:solidFill>
              <a:ln w="25400">
                <a:solidFill>
                  <a:srgbClr val="33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11333" y="3734"/>
                <a:ext cx="4144" cy="1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sz="2600" dirty="0" smtClean="0">
                    <a:latin typeface="楷体" panose="02010609060101010101" charset="-122"/>
                    <a:ea typeface="楷体" panose="02010609060101010101" charset="-122"/>
                  </a:rPr>
                  <a:t>每人分4个，正好分完</a:t>
                </a:r>
                <a:r>
                  <a:rPr lang="zh-CN" sz="2600" dirty="0" smtClean="0">
                    <a:latin typeface="楷体" panose="02010609060101010101" charset="-122"/>
                    <a:ea typeface="楷体" panose="02010609060101010101" charset="-122"/>
                  </a:rPr>
                  <a:t>。</a:t>
                </a:r>
                <a:endParaRPr lang="zh-CN" sz="2600" dirty="0" smtClean="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970915" y="866775"/>
            <a:ext cx="201930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例题解读</a:t>
            </a:r>
            <a:endParaRPr lang="zh-CN" alt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8" name="文本框 2"/>
          <p:cNvSpPr txBox="1"/>
          <p:nvPr/>
        </p:nvSpPr>
        <p:spPr>
          <a:xfrm>
            <a:off x="1542415" y="1661795"/>
            <a:ext cx="9516110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把</a:t>
            </a:r>
            <a:r>
              <a:rPr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8个桃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平均分给</a:t>
            </a:r>
            <a:r>
              <a:rPr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2个小朋友，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每个</a:t>
            </a:r>
            <a:r>
              <a:rPr sz="2900" dirty="0" err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小朋友分几个</a:t>
            </a:r>
            <a:r>
              <a:rPr 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?</a:t>
            </a:r>
            <a:endParaRPr lang="en-US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2" name="Picture 2"/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6950" y="248475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Picture 2"/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5495" y="248475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Picture 2"/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4040" y="248475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Picture 2"/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2585" y="248475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Picture 2"/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1130" y="248475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Picture 2"/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9675" y="248475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Picture 2"/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18220" y="248475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Picture 2"/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76765" y="248475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任意多边形 11"/>
          <p:cNvSpPr/>
          <p:nvPr/>
        </p:nvSpPr>
        <p:spPr>
          <a:xfrm>
            <a:off x="2308860" y="3989705"/>
            <a:ext cx="3871595" cy="962025"/>
          </a:xfrm>
          <a:custGeom>
            <a:avLst/>
            <a:gdLst>
              <a:gd name="connsiteX0" fmla="*/ 0 w 6277"/>
              <a:gd name="connsiteY0" fmla="*/ 863 h 1726"/>
              <a:gd name="connsiteX1" fmla="*/ 3139 w 6277"/>
              <a:gd name="connsiteY1" fmla="*/ 0 h 1726"/>
              <a:gd name="connsiteX2" fmla="*/ 6277 w 6277"/>
              <a:gd name="connsiteY2" fmla="*/ 863 h 1726"/>
              <a:gd name="connsiteX3" fmla="*/ 3139 w 6277"/>
              <a:gd name="connsiteY3" fmla="*/ 1726 h 1726"/>
              <a:gd name="connsiteX4" fmla="*/ 0 w 6277"/>
              <a:gd name="connsiteY4" fmla="*/ 863 h 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7" h="1726">
                <a:moveTo>
                  <a:pt x="0" y="863"/>
                </a:moveTo>
                <a:cubicBezTo>
                  <a:pt x="26" y="280"/>
                  <a:pt x="1405" y="0"/>
                  <a:pt x="3139" y="0"/>
                </a:cubicBezTo>
                <a:cubicBezTo>
                  <a:pt x="4872" y="0"/>
                  <a:pt x="6266" y="280"/>
                  <a:pt x="6277" y="863"/>
                </a:cubicBezTo>
                <a:cubicBezTo>
                  <a:pt x="6288" y="1446"/>
                  <a:pt x="4872" y="1726"/>
                  <a:pt x="3139" y="1726"/>
                </a:cubicBezTo>
                <a:cubicBezTo>
                  <a:pt x="1405" y="1726"/>
                  <a:pt x="-4" y="1420"/>
                  <a:pt x="0" y="86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6541135" y="3989705"/>
            <a:ext cx="3871595" cy="962025"/>
          </a:xfrm>
          <a:custGeom>
            <a:avLst/>
            <a:gdLst>
              <a:gd name="connsiteX0" fmla="*/ 0 w 6277"/>
              <a:gd name="connsiteY0" fmla="*/ 863 h 1726"/>
              <a:gd name="connsiteX1" fmla="*/ 3139 w 6277"/>
              <a:gd name="connsiteY1" fmla="*/ 0 h 1726"/>
              <a:gd name="connsiteX2" fmla="*/ 6277 w 6277"/>
              <a:gd name="connsiteY2" fmla="*/ 863 h 1726"/>
              <a:gd name="connsiteX3" fmla="*/ 3139 w 6277"/>
              <a:gd name="connsiteY3" fmla="*/ 1726 h 1726"/>
              <a:gd name="connsiteX4" fmla="*/ 0 w 6277"/>
              <a:gd name="connsiteY4" fmla="*/ 863 h 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7" h="1726">
                <a:moveTo>
                  <a:pt x="0" y="863"/>
                </a:moveTo>
                <a:cubicBezTo>
                  <a:pt x="26" y="280"/>
                  <a:pt x="1405" y="0"/>
                  <a:pt x="3139" y="0"/>
                </a:cubicBezTo>
                <a:cubicBezTo>
                  <a:pt x="4872" y="0"/>
                  <a:pt x="6266" y="280"/>
                  <a:pt x="6277" y="863"/>
                </a:cubicBezTo>
                <a:cubicBezTo>
                  <a:pt x="6288" y="1446"/>
                  <a:pt x="4872" y="1726"/>
                  <a:pt x="3139" y="1726"/>
                </a:cubicBezTo>
                <a:cubicBezTo>
                  <a:pt x="1405" y="1726"/>
                  <a:pt x="-4" y="1420"/>
                  <a:pt x="0" y="86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箭头连接符 35"/>
          <p:cNvCxnSpPr/>
          <p:nvPr/>
        </p:nvCxnSpPr>
        <p:spPr>
          <a:xfrm>
            <a:off x="2622550" y="3209925"/>
            <a:ext cx="247015" cy="82042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>
            <a:off x="3677920" y="3222625"/>
            <a:ext cx="3308350" cy="8382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H="1">
            <a:off x="3874135" y="3222625"/>
            <a:ext cx="845185" cy="6985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5811520" y="3212465"/>
            <a:ext cx="2145665" cy="74676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7900670" y="3222625"/>
            <a:ext cx="943610" cy="7239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 flipH="1">
            <a:off x="9872980" y="3209925"/>
            <a:ext cx="135890" cy="8001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flipH="1">
            <a:off x="4748530" y="3212465"/>
            <a:ext cx="2021840" cy="72771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 flipH="1">
            <a:off x="5707380" y="3222625"/>
            <a:ext cx="3232785" cy="8509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79667 0.222919" pathEditMode="relative" ptsTypes="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8002 0.222919" pathEditMode="relative" ptsTypes="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698917 0.222919" pathEditMode="relative" ptsTypes="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1809 0.221576" pathEditMode="relative" ptsTypes="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68556 0.221576" pathEditMode="relative" ptsTypes="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834971 0.222202" pathEditMode="relative" ptsTypes="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67977 0.222292" pathEditMode="relative" ptsTypes="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155203 0.222292" pathEditMode="relative" ptsTypes="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313305" y="2591435"/>
            <a:ext cx="7996555" cy="567690"/>
            <a:chOff x="3643" y="4081"/>
            <a:chExt cx="12593" cy="894"/>
          </a:xfrm>
        </p:grpSpPr>
        <p:sp>
          <p:nvSpPr>
            <p:cNvPr id="3" name="任意多边形 2"/>
            <p:cNvSpPr/>
            <p:nvPr/>
          </p:nvSpPr>
          <p:spPr>
            <a:xfrm>
              <a:off x="5309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975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8639" y="4081"/>
              <a:ext cx="933" cy="894"/>
            </a:xfrm>
            <a:custGeom>
              <a:avLst/>
              <a:gdLst>
                <a:gd name="connsiteX0" fmla="*/ 305 w 933"/>
                <a:gd name="connsiteY0" fmla="*/ 352 h 893"/>
                <a:gd name="connsiteX1" fmla="*/ 425 w 933"/>
                <a:gd name="connsiteY1" fmla="*/ 0 h 893"/>
                <a:gd name="connsiteX2" fmla="*/ 729 w 933"/>
                <a:gd name="connsiteY2" fmla="*/ 195 h 893"/>
                <a:gd name="connsiteX3" fmla="*/ 894 w 933"/>
                <a:gd name="connsiteY3" fmla="*/ 619 h 893"/>
                <a:gd name="connsiteX4" fmla="*/ 275 w 933"/>
                <a:gd name="connsiteY4" fmla="*/ 877 h 893"/>
                <a:gd name="connsiteX5" fmla="*/ 16 w 933"/>
                <a:gd name="connsiteY5" fmla="*/ 457 h 893"/>
                <a:gd name="connsiteX6" fmla="*/ 320 w 933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" h="894">
                  <a:moveTo>
                    <a:pt x="305" y="352"/>
                  </a:moveTo>
                  <a:cubicBezTo>
                    <a:pt x="295" y="172"/>
                    <a:pt x="377" y="82"/>
                    <a:pt x="425" y="0"/>
                  </a:cubicBezTo>
                  <a:cubicBezTo>
                    <a:pt x="475" y="101"/>
                    <a:pt x="482" y="127"/>
                    <a:pt x="729" y="195"/>
                  </a:cubicBezTo>
                  <a:cubicBezTo>
                    <a:pt x="939" y="274"/>
                    <a:pt x="973" y="420"/>
                    <a:pt x="894" y="619"/>
                  </a:cubicBezTo>
                  <a:cubicBezTo>
                    <a:pt x="781" y="862"/>
                    <a:pt x="556" y="930"/>
                    <a:pt x="275" y="877"/>
                  </a:cubicBezTo>
                  <a:cubicBezTo>
                    <a:pt x="17" y="751"/>
                    <a:pt x="-32" y="671"/>
                    <a:pt x="16" y="457"/>
                  </a:cubicBezTo>
                  <a:cubicBezTo>
                    <a:pt x="35" y="367"/>
                    <a:pt x="178" y="195"/>
                    <a:pt x="320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0307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1973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3639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643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15305" y="4081"/>
              <a:ext cx="931" cy="894"/>
            </a:xfrm>
            <a:custGeom>
              <a:avLst/>
              <a:gdLst>
                <a:gd name="connsiteX0" fmla="*/ 303 w 931"/>
                <a:gd name="connsiteY0" fmla="*/ 352 h 893"/>
                <a:gd name="connsiteX1" fmla="*/ 423 w 931"/>
                <a:gd name="connsiteY1" fmla="*/ 0 h 893"/>
                <a:gd name="connsiteX2" fmla="*/ 727 w 931"/>
                <a:gd name="connsiteY2" fmla="*/ 195 h 893"/>
                <a:gd name="connsiteX3" fmla="*/ 892 w 931"/>
                <a:gd name="connsiteY3" fmla="*/ 619 h 893"/>
                <a:gd name="connsiteX4" fmla="*/ 273 w 931"/>
                <a:gd name="connsiteY4" fmla="*/ 877 h 893"/>
                <a:gd name="connsiteX5" fmla="*/ 14 w 931"/>
                <a:gd name="connsiteY5" fmla="*/ 457 h 893"/>
                <a:gd name="connsiteX6" fmla="*/ 318 w 931"/>
                <a:gd name="connsiteY6" fmla="*/ 142 h 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" h="894">
                  <a:moveTo>
                    <a:pt x="303" y="352"/>
                  </a:moveTo>
                  <a:cubicBezTo>
                    <a:pt x="293" y="172"/>
                    <a:pt x="375" y="82"/>
                    <a:pt x="423" y="0"/>
                  </a:cubicBezTo>
                  <a:cubicBezTo>
                    <a:pt x="473" y="101"/>
                    <a:pt x="480" y="127"/>
                    <a:pt x="727" y="195"/>
                  </a:cubicBezTo>
                  <a:cubicBezTo>
                    <a:pt x="937" y="274"/>
                    <a:pt x="971" y="420"/>
                    <a:pt x="892" y="619"/>
                  </a:cubicBezTo>
                  <a:cubicBezTo>
                    <a:pt x="779" y="862"/>
                    <a:pt x="554" y="930"/>
                    <a:pt x="273" y="877"/>
                  </a:cubicBezTo>
                  <a:cubicBezTo>
                    <a:pt x="37" y="739"/>
                    <a:pt x="-34" y="671"/>
                    <a:pt x="14" y="457"/>
                  </a:cubicBezTo>
                  <a:cubicBezTo>
                    <a:pt x="33" y="367"/>
                    <a:pt x="176" y="195"/>
                    <a:pt x="318" y="14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970915" y="866775"/>
            <a:ext cx="201930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例题解读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8" name="文本框 2"/>
          <p:cNvSpPr txBox="1"/>
          <p:nvPr/>
        </p:nvSpPr>
        <p:spPr>
          <a:xfrm>
            <a:off x="1542415" y="1661795"/>
            <a:ext cx="9516110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把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8个桃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平均分给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2个小朋友，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每个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小朋友分几个</a:t>
            </a:r>
            <a:r>
              <a:rPr lang="en-US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?</a:t>
            </a:r>
            <a:endParaRPr lang="en-US" sz="290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2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3500" y="4055110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8375" y="4055110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3880" y="403542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9860" y="4046220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7045" y="405574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21600" y="403669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6630" y="4044950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71660" y="4045585"/>
            <a:ext cx="656590" cy="7251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" name="文本框 2"/>
          <p:cNvSpPr txBox="1"/>
          <p:nvPr/>
        </p:nvSpPr>
        <p:spPr>
          <a:xfrm>
            <a:off x="2446020" y="5287645"/>
            <a:ext cx="7696200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8个</a:t>
            </a:r>
            <a:r>
              <a:rPr lang="en-US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平均分给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人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每人分得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（    ）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个。</a:t>
            </a:r>
            <a:endParaRPr lang="en-US" sz="290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42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2935" y="5307965"/>
            <a:ext cx="600710" cy="663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" name="文本框 2"/>
          <p:cNvSpPr txBox="1"/>
          <p:nvPr/>
        </p:nvSpPr>
        <p:spPr>
          <a:xfrm>
            <a:off x="8592820" y="5287645"/>
            <a:ext cx="55943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90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290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308860" y="3989705"/>
            <a:ext cx="3871595" cy="962025"/>
          </a:xfrm>
          <a:custGeom>
            <a:avLst/>
            <a:gdLst>
              <a:gd name="connsiteX0" fmla="*/ 0 w 6277"/>
              <a:gd name="connsiteY0" fmla="*/ 863 h 1726"/>
              <a:gd name="connsiteX1" fmla="*/ 3139 w 6277"/>
              <a:gd name="connsiteY1" fmla="*/ 0 h 1726"/>
              <a:gd name="connsiteX2" fmla="*/ 6277 w 6277"/>
              <a:gd name="connsiteY2" fmla="*/ 863 h 1726"/>
              <a:gd name="connsiteX3" fmla="*/ 3139 w 6277"/>
              <a:gd name="connsiteY3" fmla="*/ 1726 h 1726"/>
              <a:gd name="connsiteX4" fmla="*/ 0 w 6277"/>
              <a:gd name="connsiteY4" fmla="*/ 863 h 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7" h="1726">
                <a:moveTo>
                  <a:pt x="0" y="863"/>
                </a:moveTo>
                <a:cubicBezTo>
                  <a:pt x="26" y="280"/>
                  <a:pt x="1405" y="0"/>
                  <a:pt x="3139" y="0"/>
                </a:cubicBezTo>
                <a:cubicBezTo>
                  <a:pt x="4872" y="0"/>
                  <a:pt x="6266" y="280"/>
                  <a:pt x="6277" y="863"/>
                </a:cubicBezTo>
                <a:cubicBezTo>
                  <a:pt x="6288" y="1446"/>
                  <a:pt x="4872" y="1726"/>
                  <a:pt x="3139" y="1726"/>
                </a:cubicBezTo>
                <a:cubicBezTo>
                  <a:pt x="1405" y="1726"/>
                  <a:pt x="-4" y="1420"/>
                  <a:pt x="0" y="86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6541135" y="3989705"/>
            <a:ext cx="3871595" cy="962025"/>
          </a:xfrm>
          <a:custGeom>
            <a:avLst/>
            <a:gdLst>
              <a:gd name="connsiteX0" fmla="*/ 0 w 6277"/>
              <a:gd name="connsiteY0" fmla="*/ 863 h 1726"/>
              <a:gd name="connsiteX1" fmla="*/ 3139 w 6277"/>
              <a:gd name="connsiteY1" fmla="*/ 0 h 1726"/>
              <a:gd name="connsiteX2" fmla="*/ 6277 w 6277"/>
              <a:gd name="connsiteY2" fmla="*/ 863 h 1726"/>
              <a:gd name="connsiteX3" fmla="*/ 3139 w 6277"/>
              <a:gd name="connsiteY3" fmla="*/ 1726 h 1726"/>
              <a:gd name="connsiteX4" fmla="*/ 0 w 6277"/>
              <a:gd name="connsiteY4" fmla="*/ 863 h 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7" h="1726">
                <a:moveTo>
                  <a:pt x="0" y="863"/>
                </a:moveTo>
                <a:cubicBezTo>
                  <a:pt x="26" y="280"/>
                  <a:pt x="1405" y="0"/>
                  <a:pt x="3139" y="0"/>
                </a:cubicBezTo>
                <a:cubicBezTo>
                  <a:pt x="4872" y="0"/>
                  <a:pt x="6266" y="280"/>
                  <a:pt x="6277" y="863"/>
                </a:cubicBezTo>
                <a:cubicBezTo>
                  <a:pt x="6288" y="1446"/>
                  <a:pt x="4872" y="1726"/>
                  <a:pt x="3139" y="1726"/>
                </a:cubicBezTo>
                <a:cubicBezTo>
                  <a:pt x="1405" y="1726"/>
                  <a:pt x="-4" y="1420"/>
                  <a:pt x="0" y="86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箭头连接符 35"/>
          <p:cNvCxnSpPr/>
          <p:nvPr/>
        </p:nvCxnSpPr>
        <p:spPr>
          <a:xfrm>
            <a:off x="2622550" y="3209925"/>
            <a:ext cx="247015" cy="82042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>
            <a:off x="3677920" y="3222625"/>
            <a:ext cx="3308350" cy="8382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H="1">
            <a:off x="3874135" y="3222625"/>
            <a:ext cx="845185" cy="6985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5811520" y="3212465"/>
            <a:ext cx="2145665" cy="74676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7900670" y="3222625"/>
            <a:ext cx="943610" cy="7239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 flipH="1">
            <a:off x="9872980" y="3209925"/>
            <a:ext cx="135890" cy="8001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flipH="1">
            <a:off x="4748530" y="3212465"/>
            <a:ext cx="2021840" cy="72771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 flipH="1">
            <a:off x="5707380" y="3222625"/>
            <a:ext cx="3232785" cy="8509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0468" y="866775"/>
            <a:ext cx="1560195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试一试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8" name="文本框 2"/>
          <p:cNvSpPr txBox="1"/>
          <p:nvPr/>
        </p:nvSpPr>
        <p:spPr>
          <a:xfrm>
            <a:off x="1542415" y="1661795"/>
            <a:ext cx="979868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把</a:t>
            </a:r>
            <a:r>
              <a:rPr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12根</a:t>
            </a:r>
            <a:r>
              <a:rPr 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平均分成</a:t>
            </a: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份，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每份几根</a:t>
            </a:r>
            <a:r>
              <a:rPr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平均分成</a:t>
            </a: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份、</a:t>
            </a: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</a:t>
            </a:r>
            <a:r>
              <a:rPr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呢？</a:t>
            </a:r>
            <a:endParaRPr lang="en-US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0040" y="1640205"/>
            <a:ext cx="339090" cy="813435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3638550" y="3124200"/>
            <a:ext cx="5366385" cy="906780"/>
            <a:chOff x="4855" y="4920"/>
            <a:chExt cx="8451" cy="142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15" y="4920"/>
              <a:ext cx="596" cy="142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95" y="4920"/>
              <a:ext cx="596" cy="142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655" y="4920"/>
              <a:ext cx="596" cy="142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470" y="4920"/>
              <a:ext cx="596" cy="1428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030" y="4920"/>
              <a:ext cx="596" cy="142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35" y="4920"/>
              <a:ext cx="596" cy="142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75" y="4920"/>
              <a:ext cx="596" cy="1428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55" y="4920"/>
              <a:ext cx="596" cy="1428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150" y="4920"/>
              <a:ext cx="596" cy="142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590" y="4920"/>
              <a:ext cx="596" cy="142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710" y="4920"/>
              <a:ext cx="596" cy="142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910" y="4920"/>
              <a:ext cx="596" cy="1428"/>
            </a:xfrm>
            <a:prstGeom prst="rect">
              <a:avLst/>
            </a:prstGeom>
          </p:spPr>
        </p:pic>
      </p:grpSp>
      <p:sp>
        <p:nvSpPr>
          <p:cNvPr id="98" name="文本框 2"/>
          <p:cNvSpPr txBox="1"/>
          <p:nvPr/>
        </p:nvSpPr>
        <p:spPr>
          <a:xfrm>
            <a:off x="4165600" y="4640580"/>
            <a:ext cx="419417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平均分成</a:t>
            </a: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份，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每份</a:t>
            </a: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根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031490" y="3124835"/>
            <a:ext cx="6156960" cy="906780"/>
            <a:chOff x="6101" y="695"/>
            <a:chExt cx="9696" cy="142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61" y="695"/>
              <a:ext cx="596" cy="1428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51" y="695"/>
              <a:ext cx="596" cy="142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11" y="695"/>
              <a:ext cx="596" cy="142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061" y="695"/>
              <a:ext cx="596" cy="142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21" y="695"/>
              <a:ext cx="596" cy="1428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891" y="695"/>
              <a:ext cx="596" cy="142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21" y="695"/>
              <a:ext cx="596" cy="1428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01" y="695"/>
              <a:ext cx="596" cy="1428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641" y="695"/>
              <a:ext cx="596" cy="1428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081" y="695"/>
              <a:ext cx="596" cy="1428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01" y="695"/>
              <a:ext cx="596" cy="1428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501" y="695"/>
              <a:ext cx="596" cy="1428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4165600" y="4640580"/>
            <a:ext cx="419417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平均分成</a:t>
            </a:r>
            <a:r>
              <a:rPr lang="en-US" alt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份，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每份</a:t>
            </a:r>
            <a:r>
              <a:rPr lang="en-US" alt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根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sz="290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00468" y="866775"/>
            <a:ext cx="1560195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试一试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8" name="文本框 2"/>
          <p:cNvSpPr txBox="1"/>
          <p:nvPr/>
        </p:nvSpPr>
        <p:spPr>
          <a:xfrm>
            <a:off x="1542415" y="1661795"/>
            <a:ext cx="979868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把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12根</a:t>
            </a:r>
            <a:r>
              <a:rPr lang="en-US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平均分成</a:t>
            </a:r>
            <a:r>
              <a:rPr lang="en-US" alt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份，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每份几根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平均分成</a:t>
            </a:r>
            <a:r>
              <a:rPr lang="en-US" alt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份、</a:t>
            </a:r>
            <a:r>
              <a:rPr lang="en-US" alt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呢？</a:t>
            </a:r>
            <a:endParaRPr lang="en-US" sz="290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0040" y="1640205"/>
            <a:ext cx="339090" cy="81343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3190240" y="3124835"/>
            <a:ext cx="5909310" cy="906780"/>
            <a:chOff x="9016" y="6940"/>
            <a:chExt cx="9306" cy="1428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576" y="6940"/>
              <a:ext cx="596" cy="1428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06" y="6940"/>
              <a:ext cx="596" cy="1428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166" y="6940"/>
              <a:ext cx="596" cy="1428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286" y="6940"/>
              <a:ext cx="596" cy="1428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046" y="6940"/>
              <a:ext cx="596" cy="1428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696" y="6940"/>
              <a:ext cx="596" cy="1428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36" y="6940"/>
              <a:ext cx="596" cy="1428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016" y="6940"/>
              <a:ext cx="596" cy="1428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166" y="6940"/>
              <a:ext cx="596" cy="1428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606" y="6940"/>
              <a:ext cx="596" cy="1428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726" y="6940"/>
              <a:ext cx="596" cy="1428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726" y="6940"/>
              <a:ext cx="596" cy="1428"/>
            </a:xfrm>
            <a:prstGeom prst="rect">
              <a:avLst/>
            </a:prstGeom>
          </p:spPr>
        </p:pic>
      </p:grpSp>
      <p:sp>
        <p:nvSpPr>
          <p:cNvPr id="4" name="文本框 2"/>
          <p:cNvSpPr txBox="1"/>
          <p:nvPr/>
        </p:nvSpPr>
        <p:spPr>
          <a:xfrm>
            <a:off x="4165600" y="4640580"/>
            <a:ext cx="419417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平均分成</a:t>
            </a:r>
            <a:r>
              <a:rPr lang="en-US" alt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份，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每份</a:t>
            </a:r>
            <a:r>
              <a:rPr lang="en-US" alt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根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sz="290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00468" y="866775"/>
            <a:ext cx="1560195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试一试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8" name="文本框 2"/>
          <p:cNvSpPr txBox="1"/>
          <p:nvPr/>
        </p:nvSpPr>
        <p:spPr>
          <a:xfrm>
            <a:off x="1542415" y="1661795"/>
            <a:ext cx="9798685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把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12根</a:t>
            </a:r>
            <a:r>
              <a:rPr lang="en-US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平均分成</a:t>
            </a:r>
            <a:r>
              <a:rPr lang="en-US" alt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份，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每份几根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r>
              <a:rPr 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平均分成</a:t>
            </a:r>
            <a:r>
              <a:rPr lang="en-US" alt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zh-CN" altLang="en-US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份、</a:t>
            </a:r>
            <a:r>
              <a:rPr lang="en-US" altLang="zh-CN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r>
              <a:rPr lang="zh-CN" altLang="en-US"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份</a:t>
            </a:r>
            <a:r>
              <a:rPr sz="290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呢？</a:t>
            </a:r>
            <a:endParaRPr lang="en-US" sz="290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0040" y="1640205"/>
            <a:ext cx="339090" cy="81343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11078" y="598805"/>
            <a:ext cx="1684655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小</a:t>
            </a:r>
            <a:r>
              <a:rPr lang="en-US" altLang="zh-CN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  </a:t>
            </a:r>
            <a:r>
              <a:rPr lang="zh-CN" alt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结</a:t>
            </a:r>
            <a:endParaRPr lang="zh-CN" altLang="en-US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91410" y="1478727"/>
            <a:ext cx="571671" cy="1050878"/>
          </a:xfrm>
          <a:prstGeom prst="rect">
            <a:avLst/>
          </a:prstGeom>
          <a:noFill/>
        </p:spPr>
      </p:pic>
      <p:sp>
        <p:nvSpPr>
          <p:cNvPr id="12" name="圆角矩形 11"/>
          <p:cNvSpPr/>
          <p:nvPr/>
        </p:nvSpPr>
        <p:spPr>
          <a:xfrm>
            <a:off x="1798955" y="1694180"/>
            <a:ext cx="4930775" cy="504190"/>
          </a:xfrm>
          <a:prstGeom prst="round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b="1" dirty="0" smtClean="0"/>
              <a:t>把一些物体分成指定的份数</a:t>
            </a:r>
            <a:endParaRPr lang="zh-CN" sz="2800" b="1" dirty="0" smtClean="0"/>
          </a:p>
        </p:txBody>
      </p:sp>
      <p:sp>
        <p:nvSpPr>
          <p:cNvPr id="29" name="文本框 2"/>
          <p:cNvSpPr txBox="1"/>
          <p:nvPr/>
        </p:nvSpPr>
        <p:spPr>
          <a:xfrm>
            <a:off x="2341880" y="2773045"/>
            <a:ext cx="6384290" cy="76327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先确定分成的份数，再按照份数分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29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41880" y="3729990"/>
            <a:ext cx="9110980" cy="76327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可以1个1个的分，也可以几个几个的分，直到分完。</a:t>
            </a:r>
            <a:endParaRPr lang="zh-CN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41880" y="4686935"/>
            <a:ext cx="9110980" cy="76327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3.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无论怎么分，平均分的结果是一样的。</a:t>
            </a:r>
            <a:endParaRPr lang="zh-CN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DYwODc5OWFhNGJjMGExNmRmZTFhNTczZjcyNGUzZj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1510</Words>
  <Application>WPS 演示</Application>
  <PresentationFormat>自定义</PresentationFormat>
  <Paragraphs>129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楷体</vt:lpstr>
      <vt:lpstr>Calibri</vt:lpstr>
      <vt:lpstr>楷体_GB2312</vt:lpstr>
      <vt:lpstr>新宋体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2022-06-15T18:19:00Z</cp:lastPrinted>
  <dcterms:created xsi:type="dcterms:W3CDTF">2022-06-15T18:19:00Z</dcterms:created>
  <dcterms:modified xsi:type="dcterms:W3CDTF">2023-11-02T09:00:06Z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A49D986E07C648E4BD534E685A2037E0_12</vt:lpwstr>
  </property>
  <property fmtid="{D5CDD505-2E9C-101B-9397-08002B2CF9AE}" pid="3" name="KSOProductBuildVer">
    <vt:lpwstr>2052-12.1.0.15712</vt:lpwstr>
  </property>
</Properties>
</file>