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9" r:id="rId4"/>
    <p:sldId id="307" r:id="rId5"/>
    <p:sldId id="265" r:id="rId6"/>
    <p:sldId id="302" r:id="rId7"/>
    <p:sldId id="360" r:id="rId8"/>
    <p:sldId id="359" r:id="rId9"/>
    <p:sldId id="352" r:id="rId10"/>
    <p:sldId id="361" r:id="rId11"/>
    <p:sldId id="342" r:id="rId12"/>
    <p:sldId id="362" r:id="rId13"/>
    <p:sldId id="345" r:id="rId14"/>
    <p:sldId id="285" r:id="rId15"/>
    <p:sldId id="334" r:id="rId16"/>
    <p:sldId id="358" r:id="rId17"/>
    <p:sldId id="363" r:id="rId18"/>
    <p:sldId id="271" r:id="rId19"/>
    <p:sldId id="292" r:id="rId20"/>
    <p:sldId id="272" r:id="rId21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CC4"/>
    <a:srgbClr val="EFF874"/>
    <a:srgbClr val="F3F6DA"/>
    <a:srgbClr val="D7D339"/>
    <a:srgbClr val="0000FF"/>
    <a:srgbClr val="FFCC99"/>
    <a:srgbClr val="0000CC"/>
    <a:srgbClr val="00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53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46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731992"/>
            <a:ext cx="9144000" cy="411507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TextBox 15"/>
          <p:cNvSpPr txBox="1"/>
          <p:nvPr userDrawn="1"/>
        </p:nvSpPr>
        <p:spPr>
          <a:xfrm>
            <a:off x="179512" y="9298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练习九</a:t>
            </a:r>
            <a:endParaRPr lang="zh-CN" altLang="en-US" sz="1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slide" Target="slide4.xml"/><Relationship Id="rId4" Type="http://schemas.openxmlformats.org/officeDocument/2006/relationships/slide" Target="slide19.xml"/><Relationship Id="rId3" Type="http://schemas.openxmlformats.org/officeDocument/2006/relationships/slide" Target="slide17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二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004488" y="295283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2195736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491630"/>
            <a:ext cx="9144000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口诀求商</a:t>
            </a:r>
            <a:endParaRPr lang="zh-CN" altLang="en-US" sz="5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2256301" y="285978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复习旧知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5076056" y="285978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矩形 23"/>
          <p:cNvSpPr/>
          <p:nvPr/>
        </p:nvSpPr>
        <p:spPr>
          <a:xfrm>
            <a:off x="1272122" y="599810"/>
            <a:ext cx="3011081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表内除法（</a:t>
            </a:r>
            <a:r>
              <a:rPr lang="zh-CN" altLang="en-US" sz="3200" dirty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2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 bwMode="auto">
          <a:xfrm>
            <a:off x="0" y="556806"/>
            <a:ext cx="1187624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61"/>
          <p:cNvSpPr/>
          <p:nvPr/>
        </p:nvSpPr>
        <p:spPr>
          <a:xfrm>
            <a:off x="992581" y="783165"/>
            <a:ext cx="501958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3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7544" y="73763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4" y="627536"/>
            <a:ext cx="5800725" cy="284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矩形 25"/>
          <p:cNvSpPr/>
          <p:nvPr/>
        </p:nvSpPr>
        <p:spPr>
          <a:xfrm>
            <a:off x="1187624" y="3435848"/>
            <a:ext cx="612068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）每只兔分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根，可以分给多少只兔？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627784" y="3920738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20÷5=4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（只）</a:t>
            </a:r>
            <a:endParaRPr lang="zh-CN" altLang="en-US" sz="2800" dirty="0"/>
          </a:p>
        </p:txBody>
      </p:sp>
      <p:sp>
        <p:nvSpPr>
          <p:cNvPr id="28" name="矩形 27"/>
          <p:cNvSpPr/>
          <p:nvPr/>
        </p:nvSpPr>
        <p:spPr>
          <a:xfrm>
            <a:off x="1475656" y="4383565"/>
            <a:ext cx="612068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答：可以分给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只兔。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61"/>
          <p:cNvSpPr/>
          <p:nvPr/>
        </p:nvSpPr>
        <p:spPr>
          <a:xfrm>
            <a:off x="992581" y="783165"/>
            <a:ext cx="501958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3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7544" y="73763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4" y="627536"/>
            <a:ext cx="5800725" cy="284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矩形 25"/>
          <p:cNvSpPr/>
          <p:nvPr/>
        </p:nvSpPr>
        <p:spPr>
          <a:xfrm>
            <a:off x="1187624" y="3435848"/>
            <a:ext cx="73448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）平均分给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只兔，每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只兔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分得多少根？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627784" y="3920738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20÷4=5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根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dirty="0"/>
          </a:p>
        </p:txBody>
      </p:sp>
      <p:sp>
        <p:nvSpPr>
          <p:cNvPr id="28" name="矩形 27"/>
          <p:cNvSpPr/>
          <p:nvPr/>
        </p:nvSpPr>
        <p:spPr>
          <a:xfrm>
            <a:off x="1475656" y="4383565"/>
            <a:ext cx="612068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答：每只兔分得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根。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1034548" y="927181"/>
            <a:ext cx="7467855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7544" y="73763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email"/>
          <a:srcRect l="1619"/>
          <a:stretch>
            <a:fillRect/>
          </a:stretch>
        </p:blipFill>
        <p:spPr bwMode="auto">
          <a:xfrm>
            <a:off x="1573622" y="881380"/>
            <a:ext cx="5950709" cy="2998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AutoShape 12"/>
          <p:cNvSpPr>
            <a:spLocks noChangeArrowheads="1"/>
          </p:cNvSpPr>
          <p:nvPr/>
        </p:nvSpPr>
        <p:spPr bwMode="auto">
          <a:xfrm>
            <a:off x="6300192" y="1071664"/>
            <a:ext cx="1512168" cy="940014"/>
          </a:xfrm>
          <a:prstGeom prst="wedgeRoundRectCallout">
            <a:avLst>
              <a:gd name="adj1" fmla="val 41007"/>
              <a:gd name="adj2" fmla="val 70532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2">
                <a:lumMod val="60000"/>
                <a:lumOff val="40000"/>
              </a:schemeClr>
            </a:solidFill>
            <a:miter lim="800000"/>
          </a:ln>
          <a:effectLst/>
        </p:spPr>
        <p:txBody>
          <a:bodyPr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可以栽多少行？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7417653" y="1995688"/>
            <a:ext cx="914336" cy="1265255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627784" y="379588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30÷5=6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（行）</a:t>
            </a:r>
            <a:endParaRPr lang="zh-CN" altLang="en-US" sz="2800" dirty="0"/>
          </a:p>
        </p:txBody>
      </p:sp>
      <p:sp>
        <p:nvSpPr>
          <p:cNvPr id="31" name="矩形 30"/>
          <p:cNvSpPr/>
          <p:nvPr/>
        </p:nvSpPr>
        <p:spPr>
          <a:xfrm>
            <a:off x="1475656" y="4258713"/>
            <a:ext cx="612068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答：可以栽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行。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7544" y="73763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矩形 20"/>
          <p:cNvSpPr/>
          <p:nvPr/>
        </p:nvSpPr>
        <p:spPr>
          <a:xfrm>
            <a:off x="827588" y="1245991"/>
            <a:ext cx="70358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4116326" y="1042332"/>
            <a:ext cx="59969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矩形 19"/>
          <p:cNvSpPr/>
          <p:nvPr/>
        </p:nvSpPr>
        <p:spPr>
          <a:xfrm>
            <a:off x="1187624" y="1215211"/>
            <a:ext cx="734481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个小朋友做了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    ，平均每个小朋友做多少个？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83768" y="2264554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24÷6=4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dirty="0"/>
          </a:p>
        </p:txBody>
      </p:sp>
      <p:sp>
        <p:nvSpPr>
          <p:cNvPr id="24" name="矩形 23"/>
          <p:cNvSpPr/>
          <p:nvPr/>
        </p:nvSpPr>
        <p:spPr>
          <a:xfrm>
            <a:off x="1835696" y="2943405"/>
            <a:ext cx="453650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平均每个小朋友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做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33910" y="3189626"/>
            <a:ext cx="1009150" cy="12652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9552" y="69954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1176419" y="627536"/>
            <a:ext cx="605988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01977" y="3091252"/>
            <a:ext cx="1009150" cy="1265255"/>
          </a:xfrm>
          <a:prstGeom prst="rect">
            <a:avLst/>
          </a:prstGeom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20173" y="627536"/>
            <a:ext cx="6155116" cy="1760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矩形 16"/>
          <p:cNvSpPr/>
          <p:nvPr/>
        </p:nvSpPr>
        <p:spPr>
          <a:xfrm>
            <a:off x="1547664" y="2139702"/>
            <a:ext cx="16379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4÷4=1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8÷4=2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12÷4=3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16÷4=4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20÷4=5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24÷4=6 </a:t>
            </a:r>
            <a:endParaRPr lang="zh-CN" altLang="en-US" sz="2800" dirty="0"/>
          </a:p>
        </p:txBody>
      </p:sp>
      <p:sp>
        <p:nvSpPr>
          <p:cNvPr id="21" name="矩形 20"/>
          <p:cNvSpPr/>
          <p:nvPr/>
        </p:nvSpPr>
        <p:spPr>
          <a:xfrm>
            <a:off x="3851920" y="2198350"/>
            <a:ext cx="16379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5÷5=1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10÷5=2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15÷5=3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20÷5=4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25÷5=5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30÷5=6 </a:t>
            </a:r>
            <a:endParaRPr lang="zh-CN" altLang="en-US" sz="2800" dirty="0"/>
          </a:p>
        </p:txBody>
      </p:sp>
      <p:sp>
        <p:nvSpPr>
          <p:cNvPr id="22" name="矩形 21"/>
          <p:cNvSpPr/>
          <p:nvPr/>
        </p:nvSpPr>
        <p:spPr>
          <a:xfrm>
            <a:off x="6030416" y="2198350"/>
            <a:ext cx="16379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6÷6=1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12÷6=2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18÷6=3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24÷6=4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30÷6=5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36÷6=6 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971602" y="1520068"/>
          <a:ext cx="7632846" cy="2022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8160"/>
                <a:gridCol w="882098"/>
                <a:gridCol w="882098"/>
                <a:gridCol w="882098"/>
                <a:gridCol w="882098"/>
                <a:gridCol w="882098"/>
                <a:gridCol w="882098"/>
                <a:gridCol w="882098"/>
              </a:tblGrid>
              <a:tr h="9372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被除数</a:t>
                      </a:r>
                      <a:endParaRPr lang="zh-CN" altLang="en-US" sz="2800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18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25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24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36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24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54258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除数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zh-CN" altLang="en-US" sz="28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54258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商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tint val="66000"/>
                            <a:satMod val="160000"/>
                          </a:schemeClr>
                        </a:gs>
                        <a:gs pos="50000">
                          <a:schemeClr val="accent3">
                            <a:tint val="44500"/>
                            <a:satMod val="160000"/>
                          </a:schemeClr>
                        </a:gs>
                        <a:gs pos="100000">
                          <a:schemeClr val="accent3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</a:tbl>
          </a:graphicData>
        </a:graphic>
      </p:graphicFrame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9552" y="69954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8987" y="3278865"/>
            <a:ext cx="1009150" cy="126525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043612" y="883610"/>
            <a:ext cx="501958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10.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08176" y="2643760"/>
            <a:ext cx="567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572272" y="2643760"/>
            <a:ext cx="639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436368" y="2643759"/>
            <a:ext cx="639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72472" y="2643760"/>
            <a:ext cx="639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36568" y="2643760"/>
            <a:ext cx="567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92280" y="2643760"/>
            <a:ext cx="567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036768" y="2643760"/>
            <a:ext cx="639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5" grpId="0"/>
      <p:bldP spid="26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9552" y="69954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01977" y="3334510"/>
            <a:ext cx="1009150" cy="126525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122562" y="627534"/>
            <a:ext cx="66897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0170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11.</a:t>
            </a:r>
            <a:r>
              <a:rPr lang="zh-CN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本故事书有</a:t>
            </a:r>
            <a:r>
              <a:rPr lang="en-US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r>
              <a:rPr lang="zh-CN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kern="1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3128650"/>
            <a:ext cx="7425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90170"/>
            <a:r>
              <a:rPr lang="zh-CN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如果每天看</a:t>
            </a:r>
            <a:r>
              <a:rPr lang="en-US" altLang="zh-CN" sz="2800" b="1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2800" b="1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，看完这本书要多少天</a:t>
            </a:r>
            <a:r>
              <a:rPr lang="zh-CN" altLang="zh-CN" sz="2800" b="1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78539" y="1131572"/>
            <a:ext cx="74187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0170"/>
            <a:r>
              <a:rPr lang="zh-CN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）明明打算</a:t>
            </a:r>
            <a:r>
              <a:rPr lang="en-US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看完这本书，平均每天要看多少页</a:t>
            </a:r>
            <a:r>
              <a:rPr lang="zh-CN" altLang="zh-CN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83768" y="204853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36÷9=4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（页）</a:t>
            </a:r>
            <a:endParaRPr lang="zh-CN" altLang="en-US" sz="2800" b="1" dirty="0"/>
          </a:p>
        </p:txBody>
      </p:sp>
      <p:sp>
        <p:nvSpPr>
          <p:cNvPr id="19" name="矩形 18"/>
          <p:cNvSpPr/>
          <p:nvPr/>
        </p:nvSpPr>
        <p:spPr>
          <a:xfrm>
            <a:off x="1835696" y="2583365"/>
            <a:ext cx="453650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平均每天要</a:t>
            </a:r>
            <a:r>
              <a:rPr lang="zh-CN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636168" y="3716327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36÷6=6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/>
          </a:p>
        </p:txBody>
      </p:sp>
      <p:sp>
        <p:nvSpPr>
          <p:cNvPr id="22" name="矩形 21"/>
          <p:cNvSpPr/>
          <p:nvPr/>
        </p:nvSpPr>
        <p:spPr>
          <a:xfrm>
            <a:off x="1988096" y="4239549"/>
            <a:ext cx="453650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看完这本书</a:t>
            </a:r>
            <a:r>
              <a:rPr lang="zh-CN" altLang="zh-CN" sz="2400" b="1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2400" b="1" kern="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" grpId="0"/>
      <p:bldP spid="16" grpId="0"/>
      <p:bldP spid="18" grpId="0"/>
      <p:bldP spid="19" grpId="0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616" y="2427736"/>
            <a:ext cx="7056784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我们认识了除法。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2197" y="411511"/>
            <a:ext cx="2246579" cy="561692"/>
            <a:chOff x="212193" y="411510"/>
            <a:chExt cx="2246579" cy="5616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12193" y="492071"/>
              <a:ext cx="366860" cy="456339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115616" y="3151735"/>
            <a:ext cx="7056784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我们可以根据乘法算式计算除法。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2197" y="411511"/>
            <a:ext cx="2246579" cy="561692"/>
            <a:chOff x="212193" y="411510"/>
            <a:chExt cx="2246579" cy="5616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12193" y="492071"/>
              <a:ext cx="366860" cy="456339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043608" y="2216790"/>
            <a:ext cx="7056784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一道乘法口诀可以计算一道或两道乘法算式。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3608" y="3367759"/>
            <a:ext cx="7056784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用除法可以解决一些实际问题。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12197" y="425882"/>
            <a:ext cx="2246579" cy="561692"/>
            <a:chOff x="212193" y="425882"/>
            <a:chExt cx="2246579" cy="56169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12193" y="494144"/>
              <a:ext cx="366861" cy="456339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/>
          </p:nvSpPr>
          <p:spPr>
            <a:xfrm>
              <a:off x="611560" y="425882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课后作业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2149606" y="1673247"/>
            <a:ext cx="460851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从补充习题中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选取。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2086" y="439396"/>
            <a:ext cx="2266689" cy="561692"/>
            <a:chOff x="192083" y="439395"/>
            <a:chExt cx="2266689" cy="56169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复习旧知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1403648" y="1131592"/>
            <a:ext cx="3384376" cy="516619"/>
          </a:xfrm>
          <a:prstGeom prst="wedgeRoundRectCallout">
            <a:avLst>
              <a:gd name="adj1" fmla="val -56276"/>
              <a:gd name="adj2" fmla="val 48225"/>
              <a:gd name="adj3" fmla="val 16667"/>
            </a:avLst>
          </a:prstGeom>
          <a:solidFill>
            <a:srgbClr val="FDD3E2"/>
          </a:solidFill>
          <a:ln w="9525">
            <a:solidFill>
              <a:srgbClr val="CC0066"/>
            </a:solidFill>
            <a:miter lim="800000"/>
          </a:ln>
          <a:effectLst/>
        </p:spPr>
        <p:txBody>
          <a:bodyPr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我们学习了哪些知识？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458772" y="2113678"/>
            <a:ext cx="5101140" cy="602090"/>
          </a:xfrm>
          <a:prstGeom prst="wedgeRoundRectCallout">
            <a:avLst>
              <a:gd name="adj1" fmla="val 35704"/>
              <a:gd name="adj2" fmla="val 73644"/>
              <a:gd name="adj3" fmla="val 16667"/>
            </a:avLst>
          </a:prstGeom>
          <a:solidFill>
            <a:srgbClr val="FFFFCC"/>
          </a:solidFill>
          <a:ln w="9525">
            <a:solidFill>
              <a:srgbClr val="FF6600"/>
            </a:solidFill>
            <a:miter lim="800000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我们学习了根据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1-6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的乘法口诀求商。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12"/>
          <p:cNvSpPr>
            <a:spLocks noChangeArrowheads="1"/>
          </p:cNvSpPr>
          <p:nvPr/>
        </p:nvSpPr>
        <p:spPr bwMode="auto">
          <a:xfrm>
            <a:off x="1560610" y="3063245"/>
            <a:ext cx="5459662" cy="516619"/>
          </a:xfrm>
          <a:prstGeom prst="wedgeRoundRectCallout">
            <a:avLst>
              <a:gd name="adj1" fmla="val -59263"/>
              <a:gd name="adj2" fmla="val -40273"/>
              <a:gd name="adj3" fmla="val 16667"/>
            </a:avLst>
          </a:prstGeom>
          <a:solidFill>
            <a:srgbClr val="FDD3E2"/>
          </a:solidFill>
          <a:ln w="9525">
            <a:solidFill>
              <a:srgbClr val="CC0066"/>
            </a:solidFill>
            <a:miter lim="800000"/>
          </a:ln>
          <a:effectLst/>
        </p:spPr>
        <p:txBody>
          <a:bodyPr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每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句乘法口诀可以计算几道除法算式？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AutoShape 12"/>
          <p:cNvSpPr>
            <a:spLocks noChangeArrowheads="1"/>
          </p:cNvSpPr>
          <p:nvPr/>
        </p:nvSpPr>
        <p:spPr bwMode="auto">
          <a:xfrm>
            <a:off x="2123728" y="4011912"/>
            <a:ext cx="5767762" cy="576064"/>
          </a:xfrm>
          <a:prstGeom prst="wedgeRoundRectCallout">
            <a:avLst>
              <a:gd name="adj1" fmla="val 36968"/>
              <a:gd name="adj2" fmla="val -70270"/>
              <a:gd name="adj3" fmla="val 16667"/>
            </a:avLst>
          </a:prstGeom>
          <a:solidFill>
            <a:srgbClr val="FFFFCC"/>
          </a:solidFill>
          <a:ln w="9525">
            <a:solidFill>
              <a:srgbClr val="FF6600"/>
            </a:solidFill>
            <a:miter lim="800000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每句乘法口诀可以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计算两道除法算式。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2086" y="439396"/>
            <a:ext cx="2266689" cy="561692"/>
            <a:chOff x="192083" y="439395"/>
            <a:chExt cx="2266689" cy="56169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92083" y="479078"/>
              <a:ext cx="366860" cy="456339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611560" y="439395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复习旧知</a:t>
              </a:r>
              <a:endParaRPr lang="zh-CN" altLang="en-US" sz="3200" b="1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1985343" y="1275608"/>
            <a:ext cx="4741266" cy="866241"/>
          </a:xfrm>
          <a:prstGeom prst="wedgeRoundRectCallout">
            <a:avLst>
              <a:gd name="adj1" fmla="val -55017"/>
              <a:gd name="adj2" fmla="val -14855"/>
              <a:gd name="adj3" fmla="val 16667"/>
            </a:avLst>
          </a:prstGeom>
          <a:solidFill>
            <a:srgbClr val="FDD3E2"/>
          </a:solidFill>
          <a:ln w="9525">
            <a:solidFill>
              <a:srgbClr val="CC0066"/>
            </a:solidFill>
            <a:miter lim="800000"/>
          </a:ln>
          <a:effectLst/>
        </p:spPr>
        <p:txBody>
          <a:bodyPr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根据乘法口诀“二五一十”你能计算哪两道除法算式？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AutoShape 12"/>
          <p:cNvSpPr>
            <a:spLocks noChangeArrowheads="1"/>
          </p:cNvSpPr>
          <p:nvPr/>
        </p:nvSpPr>
        <p:spPr bwMode="auto">
          <a:xfrm>
            <a:off x="2051719" y="2571751"/>
            <a:ext cx="5498107" cy="1584176"/>
          </a:xfrm>
          <a:prstGeom prst="wedgeRoundRectCallout">
            <a:avLst>
              <a:gd name="adj1" fmla="val 54282"/>
              <a:gd name="adj2" fmla="val -35574"/>
              <a:gd name="adj3" fmla="val 16667"/>
            </a:avLst>
          </a:prstGeom>
          <a:solidFill>
            <a:srgbClr val="FFFFCC"/>
          </a:solidFill>
          <a:ln w="9525">
            <a:solidFill>
              <a:srgbClr val="FF6600"/>
            </a:solidFill>
            <a:miter lim="800000"/>
          </a:ln>
          <a:effectLst/>
        </p:spPr>
        <p:txBody>
          <a:bodyPr/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根据乘法口诀“二五一十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”我能计算这两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道除法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算式：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10÷5=2    10÷2=5</a:t>
            </a:r>
            <a:endParaRPr lang="zh-CN" altLang="en-US" sz="2800" dirty="0"/>
          </a:p>
          <a:p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92082" y="411511"/>
            <a:ext cx="2266690" cy="561692"/>
            <a:chOff x="192082" y="411510"/>
            <a:chExt cx="2266690" cy="56169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19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巩固</a:t>
              </a:r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992581" y="1347616"/>
            <a:ext cx="501958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口诀，写得数。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145771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94498" y="2499744"/>
            <a:ext cx="1009150" cy="1265255"/>
          </a:xfrm>
          <a:prstGeom prst="rect">
            <a:avLst/>
          </a:prstGeom>
        </p:spPr>
      </p:pic>
      <p:sp>
        <p:nvSpPr>
          <p:cNvPr id="39" name="标题 3"/>
          <p:cNvSpPr>
            <a:spLocks noGrp="1" noChangeArrowheads="1"/>
          </p:cNvSpPr>
          <p:nvPr/>
        </p:nvSpPr>
        <p:spPr bwMode="auto">
          <a:xfrm>
            <a:off x="1403648" y="1949188"/>
            <a:ext cx="1512168" cy="5040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二四得八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5" name="标题 3"/>
          <p:cNvSpPr>
            <a:spLocks noGrp="1" noChangeArrowheads="1"/>
          </p:cNvSpPr>
          <p:nvPr/>
        </p:nvSpPr>
        <p:spPr bwMode="auto">
          <a:xfrm>
            <a:off x="3851920" y="1929751"/>
            <a:ext cx="2016224" cy="5040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三五十五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2" name="标题 3"/>
          <p:cNvSpPr>
            <a:spLocks noGrp="1" noChangeArrowheads="1"/>
          </p:cNvSpPr>
          <p:nvPr/>
        </p:nvSpPr>
        <p:spPr bwMode="auto">
          <a:xfrm>
            <a:off x="6228184" y="1929751"/>
            <a:ext cx="2016224" cy="5040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四六二十四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03648" y="2427736"/>
            <a:ext cx="17281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8÷2=    8÷4=</a:t>
            </a:r>
            <a:endParaRPr lang="zh-CN" altLang="en-US" sz="2800" dirty="0"/>
          </a:p>
        </p:txBody>
      </p:sp>
      <p:sp>
        <p:nvSpPr>
          <p:cNvPr id="31" name="TextBox 30"/>
          <p:cNvSpPr txBox="1"/>
          <p:nvPr/>
        </p:nvSpPr>
        <p:spPr>
          <a:xfrm>
            <a:off x="3851920" y="2427736"/>
            <a:ext cx="17281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15÷3=    15÷5=</a:t>
            </a:r>
            <a:endParaRPr lang="zh-CN" altLang="en-US" sz="2800" dirty="0"/>
          </a:p>
        </p:txBody>
      </p:sp>
      <p:sp>
        <p:nvSpPr>
          <p:cNvPr id="33" name="TextBox 32"/>
          <p:cNvSpPr txBox="1"/>
          <p:nvPr/>
        </p:nvSpPr>
        <p:spPr>
          <a:xfrm>
            <a:off x="6228184" y="2409733"/>
            <a:ext cx="17281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24÷6=    24÷4=</a:t>
            </a:r>
            <a:endParaRPr lang="zh-CN" alt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2458772" y="2433807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469056" y="2834545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051060" y="2427734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076056" y="2834545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355316" y="240857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380312" y="284061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9" grpId="0"/>
      <p:bldP spid="45" grpId="0"/>
      <p:bldP spid="52" grpId="0"/>
      <p:bldP spid="2" grpId="0"/>
      <p:bldP spid="31" grpId="0"/>
      <p:bldP spid="33" grpId="0"/>
      <p:bldP spid="3" grpId="0"/>
      <p:bldP spid="54" grpId="0"/>
      <p:bldP spid="55" grpId="0"/>
      <p:bldP spid="56" grpId="0"/>
      <p:bldP spid="57" grpId="0"/>
      <p:bldP spid="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61"/>
          <p:cNvSpPr/>
          <p:nvPr/>
        </p:nvSpPr>
        <p:spPr>
          <a:xfrm>
            <a:off x="992580" y="741617"/>
            <a:ext cx="501958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3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7544" y="73763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92" y="1500188"/>
            <a:ext cx="84296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87824" y="284061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6016" y="284061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68144" y="284061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24328" y="2787774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28384" y="2787774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24328" y="327266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28384" y="3272666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24328" y="365187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028384" y="365187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9552" y="69954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55057" y="3227894"/>
            <a:ext cx="1009150" cy="126525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259632" y="1074647"/>
            <a:ext cx="6768752" cy="2001159"/>
            <a:chOff x="1187624" y="1249940"/>
            <a:chExt cx="7272808" cy="1653024"/>
          </a:xfrm>
        </p:grpSpPr>
        <p:sp>
          <p:nvSpPr>
            <p:cNvPr id="15" name="矩形 14"/>
            <p:cNvSpPr/>
            <p:nvPr/>
          </p:nvSpPr>
          <p:spPr>
            <a:xfrm>
              <a:off x="1208601" y="1360531"/>
              <a:ext cx="7251831" cy="1542433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187624" y="1249940"/>
              <a:ext cx="7240396" cy="1601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3×6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=       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5×4=          6×4=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18÷3=          20÷5=         24÷6=</a:t>
              </a:r>
              <a:endPara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18÷6=          20÷4=         24÷4=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123728" y="1275608"/>
            <a:ext cx="567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76128" y="1894063"/>
            <a:ext cx="639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76128" y="2427736"/>
            <a:ext cx="639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27588" y="1059584"/>
            <a:ext cx="501958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72000" y="1275608"/>
            <a:ext cx="567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724400" y="1894063"/>
            <a:ext cx="639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724400" y="2427736"/>
            <a:ext cx="639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876256" y="1275608"/>
            <a:ext cx="567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028656" y="1894063"/>
            <a:ext cx="639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28656" y="2427736"/>
            <a:ext cx="639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5" grpId="0"/>
      <p:bldP spid="26" grpId="0"/>
      <p:bldP spid="24" grpId="0"/>
      <p:bldP spid="27" grpId="0"/>
      <p:bldP spid="28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92082" y="411511"/>
            <a:ext cx="2266690" cy="561692"/>
            <a:chOff x="192082" y="411510"/>
            <a:chExt cx="2266690" cy="56169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92082" y="492072"/>
              <a:ext cx="366860" cy="456338"/>
            </a:xfrm>
            <a:prstGeom prst="rect">
              <a:avLst/>
            </a:prstGeom>
          </p:spPr>
        </p:pic>
        <p:sp>
          <p:nvSpPr>
            <p:cNvPr id="19" name="文本框 14"/>
            <p:cNvSpPr txBox="1"/>
            <p:nvPr/>
          </p:nvSpPr>
          <p:spPr>
            <a:xfrm>
              <a:off x="611560" y="411510"/>
              <a:ext cx="184721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巩固练习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992581" y="1707656"/>
            <a:ext cx="501958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145771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94498" y="2499744"/>
            <a:ext cx="1009150" cy="126525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75656" y="1726820"/>
            <a:ext cx="17281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16÷4=    30÷6=</a:t>
            </a:r>
            <a:endParaRPr lang="zh-CN" altLang="en-US" sz="2800" dirty="0"/>
          </a:p>
        </p:txBody>
      </p:sp>
      <p:sp>
        <p:nvSpPr>
          <p:cNvPr id="31" name="TextBox 30"/>
          <p:cNvSpPr txBox="1"/>
          <p:nvPr/>
        </p:nvSpPr>
        <p:spPr>
          <a:xfrm>
            <a:off x="3923928" y="1726820"/>
            <a:ext cx="17281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36÷6=    10÷2=</a:t>
            </a:r>
            <a:endParaRPr lang="zh-CN" altLang="en-US" sz="2800" dirty="0"/>
          </a:p>
        </p:txBody>
      </p:sp>
      <p:sp>
        <p:nvSpPr>
          <p:cNvPr id="33" name="TextBox 32"/>
          <p:cNvSpPr txBox="1"/>
          <p:nvPr/>
        </p:nvSpPr>
        <p:spPr>
          <a:xfrm>
            <a:off x="6300192" y="1708817"/>
            <a:ext cx="17281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30÷5=    25÷5=</a:t>
            </a:r>
            <a:endParaRPr lang="zh-CN" alt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2627784" y="1732891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627784" y="213970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123068" y="172681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148064" y="2133629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427324" y="1707654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452320" y="2067694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1" grpId="0"/>
      <p:bldP spid="33" grpId="0"/>
      <p:bldP spid="3" grpId="0"/>
      <p:bldP spid="54" grpId="0"/>
      <p:bldP spid="55" grpId="0"/>
      <p:bldP spid="56" grpId="0"/>
      <p:bldP spid="57" grpId="0"/>
      <p:bldP spid="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61"/>
          <p:cNvSpPr/>
          <p:nvPr/>
        </p:nvSpPr>
        <p:spPr>
          <a:xfrm>
            <a:off x="992509" y="639446"/>
            <a:ext cx="7325995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看图各写出一道乘法算式和两道除法算式。</a:t>
            </a:r>
            <a:endParaRPr lang="zh-CN" altLang="en-US" sz="2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3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7544" y="59412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1835696" y="1141940"/>
            <a:ext cx="3725263" cy="1983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1990227" y="3399475"/>
            <a:ext cx="16379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3×2=6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6÷3=2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6÷2=3 </a:t>
            </a:r>
            <a:endParaRPr lang="zh-CN" altLang="en-US" sz="2800" dirty="0"/>
          </a:p>
        </p:txBody>
      </p:sp>
      <p:sp>
        <p:nvSpPr>
          <p:cNvPr id="27" name="矩形 26"/>
          <p:cNvSpPr/>
          <p:nvPr/>
        </p:nvSpPr>
        <p:spPr>
          <a:xfrm>
            <a:off x="4518248" y="3417234"/>
            <a:ext cx="16379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2×3=6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6÷3=2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6÷2=3 </a:t>
            </a:r>
            <a:endParaRPr lang="zh-CN" alt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3628156" y="3938131"/>
            <a:ext cx="4397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051109" y="931136"/>
            <a:ext cx="3593880" cy="1983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" name="矩形 61"/>
          <p:cNvSpPr/>
          <p:nvPr/>
        </p:nvSpPr>
        <p:spPr>
          <a:xfrm>
            <a:off x="992505" y="782957"/>
            <a:ext cx="816102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看图各写出一道乘法算式和两道除法算式。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3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73763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1990227" y="3112455"/>
            <a:ext cx="16379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3×4=12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12÷3=4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12÷4=3 </a:t>
            </a:r>
            <a:endParaRPr lang="zh-CN" altLang="en-US" sz="2800" dirty="0"/>
          </a:p>
        </p:txBody>
      </p:sp>
      <p:sp>
        <p:nvSpPr>
          <p:cNvPr id="27" name="矩形 26"/>
          <p:cNvSpPr/>
          <p:nvPr/>
        </p:nvSpPr>
        <p:spPr>
          <a:xfrm>
            <a:off x="4518248" y="3130214"/>
            <a:ext cx="16379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4×3=12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12÷3=4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12÷4=3 </a:t>
            </a:r>
            <a:endParaRPr lang="zh-CN" alt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3628156" y="3651111"/>
            <a:ext cx="4397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7" grpId="0"/>
      <p:bldP spid="8" grpId="0"/>
    </p:bldLst>
  </p:timing>
</p:sld>
</file>

<file path=ppt/tags/tag1.xml><?xml version="1.0" encoding="utf-8"?>
<p:tagLst xmlns:p="http://schemas.openxmlformats.org/presentationml/2006/main">
  <p:tag name="commondata" val="eyJoZGlkIjoiN2YzNjBkOTgyNWQ1YTMxYzM3MzMwNWFiODNmOWIzYWM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1081</Words>
  <Application>WPS 演示</Application>
  <PresentationFormat>全屏显示(16:9)</PresentationFormat>
  <Paragraphs>290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Calibri</vt:lpstr>
      <vt:lpstr>Arial Unicode MS</vt:lpstr>
      <vt:lpstr>等线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罗</cp:lastModifiedBy>
  <cp:revision>223</cp:revision>
  <dcterms:created xsi:type="dcterms:W3CDTF">2018-09-11T05:46:00Z</dcterms:created>
  <dcterms:modified xsi:type="dcterms:W3CDTF">2023-11-02T09:08:06Z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F63809EAEE2F4F038EBF51BB230B11BA_12</vt:lpwstr>
  </property>
</Properties>
</file>