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30"/>
  </p:handoutMasterIdLst>
  <p:sldIdLst>
    <p:sldId id="260" r:id="rId3"/>
    <p:sldId id="356" r:id="rId5"/>
    <p:sldId id="379" r:id="rId6"/>
    <p:sldId id="744" r:id="rId7"/>
    <p:sldId id="763" r:id="rId8"/>
    <p:sldId id="789" r:id="rId9"/>
    <p:sldId id="841" r:id="rId10"/>
    <p:sldId id="790" r:id="rId11"/>
    <p:sldId id="726" r:id="rId12"/>
    <p:sldId id="842" r:id="rId13"/>
    <p:sldId id="843" r:id="rId14"/>
    <p:sldId id="844" r:id="rId15"/>
    <p:sldId id="823" r:id="rId16"/>
    <p:sldId id="828" r:id="rId17"/>
    <p:sldId id="845" r:id="rId18"/>
    <p:sldId id="846" r:id="rId19"/>
    <p:sldId id="824" r:id="rId20"/>
    <p:sldId id="825" r:id="rId21"/>
    <p:sldId id="434" r:id="rId22"/>
    <p:sldId id="654" r:id="rId23"/>
    <p:sldId id="770" r:id="rId24"/>
    <p:sldId id="830" r:id="rId25"/>
    <p:sldId id="706" r:id="rId26"/>
    <p:sldId id="736" r:id="rId27"/>
    <p:sldId id="289" r:id="rId28"/>
    <p:sldId id="291" r:id="rId29"/>
  </p:sldIdLst>
  <p:sldSz cx="12190095" cy="7021195"/>
  <p:notesSz cx="6858000" cy="9144000"/>
  <p:custDataLst>
    <p:tags r:id="rId3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614680" indent="-157480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228725" indent="-314325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843405" indent="-471805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457450" indent="-628650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4" autoAdjust="0"/>
    <p:restoredTop sz="90909" autoAdjust="0"/>
  </p:normalViewPr>
  <p:slideViewPr>
    <p:cSldViewPr>
      <p:cViewPr varScale="1">
        <p:scale>
          <a:sx n="102" d="100"/>
          <a:sy n="102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4" Type="http://schemas.openxmlformats.org/officeDocument/2006/relationships/tags" Target="tags/tag85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3075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3076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0422C2FA-7AD7-4E68-91B2-1C18A95FE467}" type="slidenum">
              <a:rPr lang="zh-CN" altLang="en-US"/>
            </a:fld>
            <a:endParaRPr lang="zh-CN" altLang="en-US"/>
          </a:p>
        </p:txBody>
      </p:sp>
      <p:sp>
        <p:nvSpPr>
          <p:cNvPr id="3077" name="日期占位符 5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fld id="{55B93786-1BCE-4B0F-8A50-7F4CFD1E455C}" type="datetime1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fld id="{B4972A8B-973C-4770-9EF3-911330F5A6F3}" type="datetime1">
              <a:rPr lang="zh-CN" altLang="en-US"/>
            </a:fld>
            <a:endParaRPr lang="zh-CN" altLang="en-US"/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685800"/>
            <a:ext cx="5953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endParaRPr lang="zh-CN" altLang="en-US" smtClean="0"/>
          </a:p>
        </p:txBody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1E1238DD-5B02-4D64-85C3-C7A106F22788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>
              <a:spcBef>
                <a:spcPct val="0"/>
              </a:spcBef>
            </a:pPr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5734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2184479C-331B-42C5-8E40-F7EACAD2A271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>
              <a:spcBef>
                <a:spcPct val="0"/>
              </a:spcBef>
            </a:pPr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6656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1485CFEA-3043-4084-A089-9E3F5264FD0A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>
              <a:spcBef>
                <a:spcPct val="0"/>
              </a:spcBef>
            </a:pPr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6758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2AE11ABB-1341-49E8-B1CF-2724AF6AE835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>
              <a:spcBef>
                <a:spcPct val="0"/>
              </a:spcBef>
            </a:pPr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6861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5A704F7-7102-463F-B102-13AC7E0DF143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/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6963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12E388BD-A463-4871-86E8-4D8435B24236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/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7066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8B7A2A5-79EF-4459-8423-0FE5545B2D77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/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7168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FB386D5-8A66-40FA-B7ED-62A6558A0DC2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/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7270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fld id="{972B9D84-A6B7-494A-943F-4867E3B193C0}" type="slidenum">
              <a:rPr lang="en-US" altLang="en-US" sz="2400"/>
            </a:fld>
            <a:endParaRPr lang="en-US" altLang="en-US" sz="24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/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7373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481390-73D0-451F-BF15-504D4A7EE824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/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7475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8EE1371-0E12-42CA-B3CF-FD5D1E788D4E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/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5837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29D54E0C-B280-4A44-89CC-B2A92F083959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/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5939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091627F-E89A-4AD0-9866-5E2ECE937AF6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/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6042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7AF2A17-9594-45D6-AF05-E7779F659CC9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/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6144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fld id="{0CECE6C6-479B-4D85-BE34-133D7B963DAF}" type="slidenum">
              <a:rPr lang="en-US" altLang="en-US" sz="2400"/>
            </a:fld>
            <a:endParaRPr lang="en-US" altLang="en-US" sz="24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/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6246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fld id="{5CFA7C0F-B6BE-4400-A991-583BE846CE76}" type="slidenum">
              <a:rPr lang="en-US" altLang="en-US" sz="2400"/>
            </a:fld>
            <a:endParaRPr lang="en-US" altLang="en-US" sz="24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/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6349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fld id="{7D18E575-C47F-400D-9D11-E07930B622EE}" type="slidenum">
              <a:rPr lang="en-US" altLang="en-US" sz="2400"/>
            </a:fld>
            <a:endParaRPr lang="en-US" altLang="en-US" sz="24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/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645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fld id="{97BA079F-0354-407A-BE39-4C4B90373E51}" type="slidenum">
              <a:rPr lang="en-US" altLang="en-US" sz="2400"/>
            </a:fld>
            <a:endParaRPr lang="en-US" altLang="en-US" sz="24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>
              <a:spcBef>
                <a:spcPct val="0"/>
              </a:spcBef>
            </a:pPr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6554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0269BE58-0049-44B6-A0BE-C4C0EF2B62BC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4" Type="http://schemas.openxmlformats.org/officeDocument/2006/relationships/tags" Target="../tags/tag57.xml"/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4" Type="http://schemas.openxmlformats.org/officeDocument/2006/relationships/tags" Target="../tags/tag60.xml"/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4" Type="http://schemas.openxmlformats.org/officeDocument/2006/relationships/tags" Target="../tags/tag63.xml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4" Type="http://schemas.openxmlformats.org/officeDocument/2006/relationships/tags" Target="../tags/tag66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4" Type="http://schemas.openxmlformats.org/officeDocument/2006/relationships/tags" Target="../tags/tag69.xml"/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4" Type="http://schemas.openxmlformats.org/officeDocument/2006/relationships/tags" Target="../tags/tag72.xml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4" Type="http://schemas.openxmlformats.org/officeDocument/2006/relationships/tags" Target="../tags/tag78.xml"/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7539F07-1DA4-42BE-A591-59914115EE3B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EFB7724-BEF2-475C-A0FA-5FE56677C139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5EA9AB0-3011-4474-98D6-536D903AAFE1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C5B52F9-E511-4F07-B847-4CBB508C91FF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A23F930-A566-4BDC-B23C-3F863FADAA65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9508340-D4AB-42F8-8A63-6DF1A5541772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023DB51-4908-4E4D-8F8D-C710B34EE1F4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2D38E57-A888-400A-9C16-C0C359542E87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32BA0D2-2941-4260-AEAF-576AF1753517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E650A75-3742-4AD5-B93A-CBF3D7203E7D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B85FA8E-C5B8-48BA-AF95-275211F59C0B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83B5551-9B37-4BD0-ABBC-7A8A28EC7F63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BE67C2C-CA50-4A95-BCC0-EB57AE30FD24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0B17761-91F5-4616-B770-6ACD9D80514F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BD7B152-1148-4A66-A3C8-BFD2A6C01DF3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DB53171-9C72-4625-BE13-1D89C32F9E7D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FBC5AE1-CB45-45B0-950A-630E32DB17ED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191F902-C24B-4E90-B8AE-056BE44ED0C5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12BD64E-26C2-4067-98A0-8CDFB00842F7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080B612-6257-41AD-8442-7DD6E1647495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DD7A34A-8C8B-4FBD-81EF-B25C3C0DBE87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4D41687-9D4D-4DAB-92AC-3B0A5EC04C5C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DF6E3B4-0665-44F5-88FE-1F34676D0563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E310ED6-1E30-4351-B191-7A579E59875A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1149A31-E1E0-48DF-AF7A-35E7DBF72CB7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67EAC06-EDE9-44DD-84E3-527B19F65DCF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4E15D0E-1CA2-4A41-A43E-31F63A7FD6C1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9741852-5BA6-4FEB-BC96-028EC8C01C56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C7E5D76-000F-4A23-93BF-BB446AFC517F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958F538-624B-4E3E-BAE2-569BB1B28EA8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8AA2C73-BB37-4870-BD66-64EA99735916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9BD4217-49AA-48F0-9E4E-1FB6648D523C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B366DF1-29B4-4FA0-9DAE-B0A99D8414F9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CD805B9-043F-4036-AD08-87A03A0E3BE9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AC48E5A-1E65-408D-A70D-F54FB3B66A0F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E356925-8AEC-4440-88C0-17820502712C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DB2709D-41A8-4E6F-A0C8-1BFA745CBF3A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BDE81CE-885C-43A3-B2F3-F357E9442419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6823463-0A12-4260-9D64-18314F327A51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8F02877-61A7-48A5-AD3B-86764C1FC23A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DD3F759-9E56-4736-86DE-0C189C050C6E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E243115-B422-47EA-834B-A2EDA11E6AA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037903C-4F30-41FA-9552-0EFCD332AC47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287DE6A-457D-40A2-AA98-17E708F81349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07BE934-8991-4B2F-B88B-95E19D32F11A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B1BE6BD-5814-4672-844F-5120E859F301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45851BB-CA0B-4F8E-9AFD-B4A562C5B21A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1CB2793-D61F-4616-8962-8C7131235003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D414C96-E5BA-47EA-B455-9A2DBD05F564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199B1D8-4B12-4611-B73A-0B2168699175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38E4AFC-4388-4DD5-9985-56F2814E605A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41441C2-1860-4B0B-A571-E738D00482E6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3" Type="http://schemas.openxmlformats.org/officeDocument/2006/relationships/theme" Target="../theme/theme1.xml"/><Relationship Id="rId32" Type="http://schemas.openxmlformats.org/officeDocument/2006/relationships/tags" Target="../tags/tag84.xml"/><Relationship Id="rId31" Type="http://schemas.openxmlformats.org/officeDocument/2006/relationships/tags" Target="../tags/tag83.xml"/><Relationship Id="rId30" Type="http://schemas.openxmlformats.org/officeDocument/2006/relationships/tags" Target="../tags/tag82.xml"/><Relationship Id="rId3" Type="http://schemas.openxmlformats.org/officeDocument/2006/relationships/slideLayout" Target="../slideLayouts/slideLayout3.xml"/><Relationship Id="rId29" Type="http://schemas.openxmlformats.org/officeDocument/2006/relationships/tags" Target="../tags/tag81.xml"/><Relationship Id="rId28" Type="http://schemas.openxmlformats.org/officeDocument/2006/relationships/tags" Target="../tags/tag80.xml"/><Relationship Id="rId27" Type="http://schemas.openxmlformats.org/officeDocument/2006/relationships/tags" Target="../tags/tag7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  <p:custDataLst>
              <p:tags r:id="rId27"/>
            </p:custDataLst>
          </p:nvPr>
        </p:nvSpPr>
        <p:spPr bwMode="auto">
          <a:xfrm>
            <a:off x="608013" y="622300"/>
            <a:ext cx="10968037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170" tIns="46990" rIns="90170" bIns="4699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  <p:custDataLst>
              <p:tags r:id="rId28"/>
            </p:custDataLst>
          </p:nvPr>
        </p:nvSpPr>
        <p:spPr bwMode="auto">
          <a:xfrm>
            <a:off x="608013" y="1525588"/>
            <a:ext cx="10968037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  <p:custDataLst>
              <p:tags r:id="rId29"/>
            </p:custDataLst>
          </p:nvPr>
        </p:nvSpPr>
        <p:spPr>
          <a:xfrm>
            <a:off x="611188" y="6465888"/>
            <a:ext cx="2700337" cy="3238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>
              <a:defRPr sz="10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fld id="{A37D2FB0-F266-4F69-8F91-AD486CEC2C43}" type="datetime1">
              <a:rPr lang="zh-CN" altLang="en-US"/>
            </a:fld>
            <a:endParaRPr lang="zh-CN" altLang="en-US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  <p:custDataLst>
              <p:tags r:id="rId30"/>
            </p:custDataLst>
          </p:nvPr>
        </p:nvSpPr>
        <p:spPr>
          <a:xfrm>
            <a:off x="4114800" y="6465888"/>
            <a:ext cx="3960813" cy="3238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ctr">
              <a:defRPr sz="10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  <p:custDataLst>
              <p:tags r:id="rId31"/>
            </p:custDataLst>
          </p:nvPr>
        </p:nvSpPr>
        <p:spPr>
          <a:xfrm>
            <a:off x="8877300" y="6465888"/>
            <a:ext cx="2698750" cy="3238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r">
              <a:defRPr sz="10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fld id="{2B1B22D2-AE32-4A80-BA19-D4B71FA55ABF}" type="slidenum">
              <a:rPr lang="zh-CN" altLang="en-US"/>
            </a:fld>
            <a:endParaRPr lang="zh-CN" altLang="en-US"/>
          </a:p>
        </p:txBody>
      </p:sp>
    </p:spTree>
    <p:custDataLst>
      <p:tags r:id="rId32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buSzPct val="100000"/>
        <a:defRPr sz="3600" b="1" kern="1200" spc="30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SzPct val="100000"/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buSzPct val="100000"/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buSzPct val="100000"/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buSzPct val="100000"/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buSzPct val="100000"/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buSzPct val="100000"/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buSzPct val="100000"/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buSzPct val="100000"/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SzPct val="100000"/>
        <a:buFont typeface="Arial" panose="020B0604020202020204" pitchFamily="34" charset="0"/>
        <a:buChar char="●"/>
        <a:defRPr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SzPct val="100000"/>
        <a:buFont typeface="Arial" panose="020B0604020202020204" pitchFamily="34" charset="0"/>
        <a:buChar char="●"/>
        <a:tabLst>
          <a:tab pos="1609725" algn="l"/>
        </a:tabLst>
        <a:defRPr sz="16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SzPct val="100000"/>
        <a:buFont typeface="Arial" panose="020B0604020202020204" pitchFamily="34" charset="0"/>
        <a:buChar char="●"/>
        <a:tabLst>
          <a:tab pos="1609725" algn="l"/>
        </a:tabLst>
        <a:defRPr sz="16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SzPct val="100000"/>
        <a:buFont typeface="Wingdings" panose="05000000000000000000" pitchFamily="2" charset="2"/>
        <a:buChar char=""/>
        <a:tabLst>
          <a:tab pos="1609725" algn="l"/>
        </a:tabLst>
        <a:defRPr sz="14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SzPct val="100000"/>
        <a:buFont typeface="Arial" panose="020B0604020202020204" pitchFamily="34" charset="0"/>
        <a:buChar char="•"/>
        <a:tabLst>
          <a:tab pos="1609725" algn="l"/>
        </a:tabLst>
        <a:defRPr sz="14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2.xml"/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23.xml"/><Relationship Id="rId2" Type="http://schemas.openxmlformats.org/officeDocument/2006/relationships/image" Target="../media/image15.png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25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6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9.png"/><Relationship Id="rId1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31.jpeg"/><Relationship Id="rId1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31.jpeg"/><Relationship Id="rId1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32.pn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notesSlide" Target="../notesSlides/notesSlide4.xml"/><Relationship Id="rId25" Type="http://schemas.openxmlformats.org/officeDocument/2006/relationships/slideLayout" Target="../slideLayouts/slideLayout16.xml"/><Relationship Id="rId24" Type="http://schemas.openxmlformats.org/officeDocument/2006/relationships/image" Target="../media/image5.png"/><Relationship Id="rId23" Type="http://schemas.openxmlformats.org/officeDocument/2006/relationships/image" Target="../media/image3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3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18.xml"/><Relationship Id="rId5" Type="http://schemas.openxmlformats.org/officeDocument/2006/relationships/image" Target="../media/image8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1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11.pn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0.png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圆角矩形 8"/>
          <p:cNvSpPr>
            <a:spLocks noChangeArrowheads="1"/>
          </p:cNvSpPr>
          <p:nvPr/>
        </p:nvSpPr>
        <p:spPr bwMode="auto">
          <a:xfrm>
            <a:off x="406574" y="330200"/>
            <a:ext cx="3727450" cy="6604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ECF40"/>
              </a:gs>
              <a:gs pos="100000">
                <a:srgbClr val="846C21"/>
              </a:gs>
            </a:gsLst>
            <a:lin ang="5400000" scaled="0"/>
          </a:gradFill>
          <a:ln w="9525">
            <a:noFill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0" hangingPunct="0"/>
            <a:r>
              <a:rPr lang="en-US" altLang="zh-CN" sz="3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3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单元  厘米和米</a:t>
            </a:r>
            <a:endParaRPr lang="en-US" altLang="en-US" sz="3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9" name="TextBox 21"/>
          <p:cNvSpPr/>
          <p:nvPr/>
        </p:nvSpPr>
        <p:spPr>
          <a:xfrm>
            <a:off x="6131988" y="3561894"/>
            <a:ext cx="4246563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苏教版数学二年级上册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00" name="TextBox 48"/>
          <p:cNvSpPr txBox="1"/>
          <p:nvPr/>
        </p:nvSpPr>
        <p:spPr>
          <a:xfrm>
            <a:off x="5979588" y="2430636"/>
            <a:ext cx="4570413" cy="10156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31750"/>
          </a:effectLst>
        </p:spPr>
        <p:txBody>
          <a:bodyPr wrap="square">
            <a:spAutoFit/>
          </a:bodyPr>
          <a:lstStyle/>
          <a:p>
            <a:pPr algn="ctr"/>
            <a:r>
              <a:rPr lang="en-US" altLang="zh-CN" sz="6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 </a:t>
            </a:r>
            <a:r>
              <a:rPr lang="en-US" altLang="zh-CN" sz="6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6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</a:t>
            </a:r>
            <a:r>
              <a:rPr lang="zh-CN" altLang="en-US" sz="6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识厘米</a:t>
            </a:r>
            <a:endParaRPr lang="zh-CN" altLang="en-US" sz="6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8677" name="直接连接符 23"/>
          <p:cNvCxnSpPr>
            <a:cxnSpLocks noChangeShapeType="1"/>
          </p:cNvCxnSpPr>
          <p:nvPr/>
        </p:nvCxnSpPr>
        <p:spPr bwMode="auto">
          <a:xfrm>
            <a:off x="5979588" y="3561894"/>
            <a:ext cx="4570413" cy="0"/>
          </a:xfrm>
          <a:prstGeom prst="line">
            <a:avLst/>
          </a:prstGeom>
          <a:noFill/>
          <a:ln w="28575" algn="ctr">
            <a:solidFill>
              <a:srgbClr val="40404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BD6"/>
              </a:clrFrom>
              <a:clrTo>
                <a:srgbClr val="FFFBD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582" y="3561894"/>
            <a:ext cx="4187825" cy="319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 fill="hold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图片 3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612188" y="3841750"/>
            <a:ext cx="1227137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图片 2" descr="C:\Users\Administrator\Desktop\苏二课件制作\图片\9.png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1475" y="995363"/>
            <a:ext cx="1501775" cy="200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AutoShape 15"/>
          <p:cNvSpPr>
            <a:spLocks noChangeArrowheads="1"/>
          </p:cNvSpPr>
          <p:nvPr/>
        </p:nvSpPr>
        <p:spPr bwMode="auto">
          <a:xfrm>
            <a:off x="2290763" y="1735138"/>
            <a:ext cx="6078537" cy="919162"/>
          </a:xfrm>
          <a:prstGeom prst="wedgeRoundRectCallout">
            <a:avLst>
              <a:gd name="adj1" fmla="val -56449"/>
              <a:gd name="adj2" fmla="val -29366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3399FF"/>
            </a:solidFill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哪些物体的长度大约是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7893" name="图片 66" descr="钉书针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CD6"/>
              </a:clrFrom>
              <a:clrTo>
                <a:srgbClr val="FFFCD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94250" y="4497388"/>
            <a:ext cx="148272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4" name="AutoShape 12"/>
          <p:cNvSpPr>
            <a:spLocks noChangeArrowheads="1"/>
          </p:cNvSpPr>
          <p:nvPr/>
        </p:nvSpPr>
        <p:spPr bwMode="auto">
          <a:xfrm>
            <a:off x="5526088" y="2997200"/>
            <a:ext cx="2843212" cy="1122363"/>
          </a:xfrm>
          <a:prstGeom prst="wedgeRoundRectCallout">
            <a:avLst>
              <a:gd name="adj1" fmla="val 35194"/>
              <a:gd name="adj2" fmla="val 66699"/>
              <a:gd name="adj3" fmla="val 16667"/>
            </a:avLst>
          </a:prstGeom>
          <a:solidFill>
            <a:srgbClr val="EBCDFB"/>
          </a:solidFill>
          <a:ln w="9525" algn="ctr">
            <a:solidFill>
              <a:srgbClr val="7030A0"/>
            </a:solidFill>
            <a:miter lim="800000"/>
          </a:ln>
        </p:spPr>
        <p:txBody>
          <a:bodyPr/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订书钉的宽大约是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图片 2" descr="C:\Users\Administrator\Desktop\苏二课件制作\图片\9.png9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71475" y="995363"/>
            <a:ext cx="1501775" cy="200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AutoShape 15"/>
          <p:cNvSpPr>
            <a:spLocks noChangeArrowheads="1"/>
          </p:cNvSpPr>
          <p:nvPr/>
        </p:nvSpPr>
        <p:spPr bwMode="auto">
          <a:xfrm>
            <a:off x="2290763" y="1735138"/>
            <a:ext cx="6078537" cy="919162"/>
          </a:xfrm>
          <a:prstGeom prst="wedgeRoundRectCallout">
            <a:avLst>
              <a:gd name="adj1" fmla="val -56449"/>
              <a:gd name="adj2" fmla="val -29366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3399FF"/>
            </a:solidFill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哪些物体的长度大约是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厘米？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916" name="AutoShape 12"/>
          <p:cNvSpPr>
            <a:spLocks noChangeArrowheads="1"/>
          </p:cNvSpPr>
          <p:nvPr/>
        </p:nvSpPr>
        <p:spPr bwMode="auto">
          <a:xfrm>
            <a:off x="5529263" y="3760788"/>
            <a:ext cx="3235325" cy="1165225"/>
          </a:xfrm>
          <a:prstGeom prst="wedgeRoundRectCallout">
            <a:avLst>
              <a:gd name="adj1" fmla="val 60991"/>
              <a:gd name="adj2" fmla="val -4824"/>
              <a:gd name="adj3" fmla="val 16667"/>
            </a:avLst>
          </a:prstGeom>
          <a:solidFill>
            <a:srgbClr val="C3EAB8"/>
          </a:solidFill>
          <a:ln w="9525" algn="ctr">
            <a:solidFill>
              <a:srgbClr val="68A828"/>
            </a:solidFill>
            <a:miter lim="800000"/>
          </a:ln>
        </p:spPr>
        <p:txBody>
          <a:bodyPr/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田字格一条边的长大约是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8917" name="图片 1" descr="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75763" y="4127500"/>
            <a:ext cx="1511300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8918" name="组合 6"/>
          <p:cNvGrpSpPr/>
          <p:nvPr/>
        </p:nvGrpSpPr>
        <p:grpSpPr bwMode="auto">
          <a:xfrm>
            <a:off x="3395663" y="3911600"/>
            <a:ext cx="976312" cy="976313"/>
            <a:chOff x="4199" y="6009"/>
            <a:chExt cx="2160" cy="2160"/>
          </a:xfrm>
        </p:grpSpPr>
        <p:sp>
          <p:nvSpPr>
            <p:cNvPr id="38919" name="矩形 2"/>
            <p:cNvSpPr>
              <a:spLocks noChangeArrowheads="1"/>
            </p:cNvSpPr>
            <p:nvPr/>
          </p:nvSpPr>
          <p:spPr bwMode="auto">
            <a:xfrm>
              <a:off x="4199" y="6009"/>
              <a:ext cx="2160" cy="216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zh-CN"/>
            </a:p>
          </p:txBody>
        </p:sp>
        <p:sp>
          <p:nvSpPr>
            <p:cNvPr id="38920" name="直接连接符 3"/>
            <p:cNvSpPr>
              <a:spLocks noChangeShapeType="1"/>
            </p:cNvSpPr>
            <p:nvPr/>
          </p:nvSpPr>
          <p:spPr bwMode="auto">
            <a:xfrm>
              <a:off x="4199" y="7089"/>
              <a:ext cx="216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21" name="直接连接符 4"/>
            <p:cNvSpPr>
              <a:spLocks noChangeShapeType="1"/>
            </p:cNvSpPr>
            <p:nvPr/>
          </p:nvSpPr>
          <p:spPr bwMode="auto">
            <a:xfrm>
              <a:off x="5279" y="6009"/>
              <a:ext cx="0" cy="216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图片 2" descr="C:\Users\Administrator\Desktop\苏二课件制作\图片\9.png9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71475" y="995363"/>
            <a:ext cx="1501775" cy="200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AutoShape 15"/>
          <p:cNvSpPr>
            <a:spLocks noChangeArrowheads="1"/>
          </p:cNvSpPr>
          <p:nvPr/>
        </p:nvSpPr>
        <p:spPr bwMode="auto">
          <a:xfrm>
            <a:off x="2290763" y="1735138"/>
            <a:ext cx="6078537" cy="919162"/>
          </a:xfrm>
          <a:prstGeom prst="wedgeRoundRectCallout">
            <a:avLst>
              <a:gd name="adj1" fmla="val -56449"/>
              <a:gd name="adj2" fmla="val -29366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3399FF"/>
            </a:solidFill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哪些物体的长度大约是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厘米？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9940" name="图片 44" descr="手指-1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CD6"/>
              </a:clrFrom>
              <a:clrTo>
                <a:srgbClr val="FFFCD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27425" y="3225800"/>
            <a:ext cx="1209675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1" name="AutoShape 12"/>
          <p:cNvSpPr>
            <a:spLocks noChangeArrowheads="1"/>
          </p:cNvSpPr>
          <p:nvPr/>
        </p:nvSpPr>
        <p:spPr bwMode="auto">
          <a:xfrm>
            <a:off x="6149975" y="3471863"/>
            <a:ext cx="2630488" cy="1189037"/>
          </a:xfrm>
          <a:prstGeom prst="wedgeRoundRectCallout">
            <a:avLst>
              <a:gd name="adj1" fmla="val 58329"/>
              <a:gd name="adj2" fmla="val 34662"/>
              <a:gd name="adj3" fmla="val 16667"/>
            </a:avLst>
          </a:prstGeom>
          <a:solidFill>
            <a:srgbClr val="FDD3E2"/>
          </a:solidFill>
          <a:ln w="9525" algn="ctr">
            <a:solidFill>
              <a:srgbClr val="CC0066"/>
            </a:solidFill>
            <a:miter lim="800000"/>
          </a:ln>
        </p:spPr>
        <p:txBody>
          <a:bodyPr/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食指的宽大约是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9942" name="图片 1" descr="1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91638" y="3578225"/>
            <a:ext cx="1236662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2" descr="C:\Users\Administrator\Desktop\苏二课件制作\图片\6.png6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657350" y="1931988"/>
            <a:ext cx="1755775" cy="274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AutoShape 2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76" name="AutoShape 4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77" name="AutoShape 6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78" name="AutoShape 8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79" name="AutoShape 10" descr="http://img5.imgtn.bdimg.com/it/u=2181078983,2633674942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0968" name="AutoShape 28"/>
          <p:cNvSpPr>
            <a:spLocks noChangeArrowheads="1"/>
          </p:cNvSpPr>
          <p:nvPr/>
        </p:nvSpPr>
        <p:spPr bwMode="auto">
          <a:xfrm>
            <a:off x="3857625" y="1773238"/>
            <a:ext cx="6186488" cy="1225550"/>
          </a:xfrm>
          <a:prstGeom prst="wedgeRoundRectCallout">
            <a:avLst>
              <a:gd name="adj1" fmla="val -57278"/>
              <a:gd name="adj2" fmla="val 36861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3399FF"/>
            </a:solidFill>
            <a:miter lim="800000"/>
          </a:ln>
        </p:spPr>
        <p:txBody>
          <a:bodyPr lIns="122950" tIns="61475" rIns="122950" bIns="61475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厘米、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厘米、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厘米各有多长？在直尺上找一找，指一指。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pic>
        <p:nvPicPr>
          <p:cNvPr id="40969" name="图片 59" descr="直尺－1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43263" y="4248150"/>
            <a:ext cx="8075612" cy="110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70" name="右大括号 7"/>
          <p:cNvSpPr>
            <a:spLocks noChangeArrowheads="1"/>
          </p:cNvSpPr>
          <p:nvPr/>
        </p:nvSpPr>
        <p:spPr bwMode="auto">
          <a:xfrm rot="16200000">
            <a:off x="4114007" y="3471069"/>
            <a:ext cx="190500" cy="1538287"/>
          </a:xfrm>
          <a:prstGeom prst="rightBrace">
            <a:avLst>
              <a:gd name="adj1" fmla="val 8299"/>
              <a:gd name="adj2" fmla="val 50000"/>
            </a:avLst>
          </a:prstGeom>
          <a:noFill/>
          <a:ln w="12700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zh-CN"/>
          </a:p>
        </p:txBody>
      </p:sp>
      <p:sp>
        <p:nvSpPr>
          <p:cNvPr id="28683" name="文本框 8"/>
          <p:cNvSpPr/>
          <p:nvPr/>
        </p:nvSpPr>
        <p:spPr>
          <a:xfrm>
            <a:off x="3571875" y="3511550"/>
            <a:ext cx="1408113" cy="5397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厘米 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972" name="右大括号 9"/>
          <p:cNvSpPr>
            <a:spLocks noChangeArrowheads="1"/>
          </p:cNvSpPr>
          <p:nvPr/>
        </p:nvSpPr>
        <p:spPr bwMode="auto">
          <a:xfrm rot="16200000">
            <a:off x="5254625" y="2333626"/>
            <a:ext cx="193675" cy="3816350"/>
          </a:xfrm>
          <a:prstGeom prst="rightBrace">
            <a:avLst>
              <a:gd name="adj1" fmla="val 8028"/>
              <a:gd name="adj2" fmla="val 50000"/>
            </a:avLst>
          </a:prstGeom>
          <a:noFill/>
          <a:ln w="12700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zh-CN"/>
          </a:p>
        </p:txBody>
      </p:sp>
      <p:sp>
        <p:nvSpPr>
          <p:cNvPr id="28685" name="文本框 10"/>
          <p:cNvSpPr/>
          <p:nvPr/>
        </p:nvSpPr>
        <p:spPr>
          <a:xfrm>
            <a:off x="4648200" y="3606800"/>
            <a:ext cx="1408113" cy="5397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厘米 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974" name="右大括号 1"/>
          <p:cNvSpPr>
            <a:spLocks noChangeArrowheads="1"/>
          </p:cNvSpPr>
          <p:nvPr/>
        </p:nvSpPr>
        <p:spPr bwMode="auto">
          <a:xfrm rot="16200000">
            <a:off x="7173913" y="388938"/>
            <a:ext cx="168275" cy="7680325"/>
          </a:xfrm>
          <a:prstGeom prst="rightBrace">
            <a:avLst>
              <a:gd name="adj1" fmla="val 7818"/>
              <a:gd name="adj2" fmla="val 50000"/>
            </a:avLst>
          </a:prstGeom>
          <a:noFill/>
          <a:ln w="12700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zh-CN"/>
          </a:p>
        </p:txBody>
      </p:sp>
      <p:sp>
        <p:nvSpPr>
          <p:cNvPr id="28687" name="文本框 2"/>
          <p:cNvSpPr/>
          <p:nvPr/>
        </p:nvSpPr>
        <p:spPr>
          <a:xfrm>
            <a:off x="6554788" y="3606800"/>
            <a:ext cx="1611312" cy="5397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厘米 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 fill="hold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 fill="hold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 fill="hold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 fill="hold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 fill="hold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 fill="hold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8" grpId="0" animBg="1"/>
      <p:bldP spid="40970" grpId="0" animBg="1"/>
      <p:bldP spid="40970" grpId="1" animBg="1"/>
      <p:bldP spid="28683" grpId="0" animBg="1"/>
      <p:bldP spid="28683" grpId="1" animBg="1"/>
      <p:bldP spid="40972" grpId="0" animBg="1"/>
      <p:bldP spid="40972" grpId="1" animBg="1"/>
      <p:bldP spid="28685" grpId="0" animBg="1"/>
      <p:bldP spid="28685" grpId="1" animBg="1"/>
      <p:bldP spid="40974" grpId="0" animBg="1"/>
      <p:bldP spid="2868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986" name="直线连接符 38"/>
          <p:cNvCxnSpPr>
            <a:cxnSpLocks noChangeShapeType="1"/>
          </p:cNvCxnSpPr>
          <p:nvPr/>
        </p:nvCxnSpPr>
        <p:spPr bwMode="auto">
          <a:xfrm>
            <a:off x="1055688" y="1928813"/>
            <a:ext cx="2479675" cy="4762"/>
          </a:xfrm>
          <a:prstGeom prst="line">
            <a:avLst/>
          </a:prstGeom>
          <a:noFill/>
          <a:ln w="12700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987" name="文本框 4"/>
          <p:cNvSpPr>
            <a:spLocks noChangeArrowheads="1"/>
          </p:cNvSpPr>
          <p:nvPr/>
        </p:nvSpPr>
        <p:spPr bwMode="auto">
          <a:xfrm>
            <a:off x="1041400" y="1111250"/>
            <a:ext cx="30765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2950" tIns="61475" rIns="122950" bIns="61475">
            <a:spAutoFit/>
          </a:bodyPr>
          <a:lstStyle/>
          <a:p>
            <a:r>
              <a:rPr lang="zh-CN" altLang="en-US" sz="44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归纳总结：</a:t>
            </a:r>
            <a:endParaRPr lang="zh-CN" altLang="en-US" sz="4400" b="1" dirty="0"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41988" name="圆角矩形 9"/>
          <p:cNvSpPr>
            <a:spLocks noChangeArrowheads="1"/>
          </p:cNvSpPr>
          <p:nvPr/>
        </p:nvSpPr>
        <p:spPr bwMode="auto">
          <a:xfrm>
            <a:off x="2565400" y="2709863"/>
            <a:ext cx="6838950" cy="2436812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 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认识厘米：直尺从刻度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0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到刻度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1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之间的距离是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1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厘米。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量比较短的物体，用厘米作单位。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pic>
        <p:nvPicPr>
          <p:cNvPr id="41989" name="图片 1" descr="C:\Users\Administrator\Desktop\苏二课件制作\图片\图片3.png图片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715500" y="3979863"/>
            <a:ext cx="1592263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47" name="AutoShape 4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48" name="AutoShape 6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49" name="AutoShape 8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50" name="TextBox 13"/>
          <p:cNvSpPr txBox="1"/>
          <p:nvPr/>
        </p:nvSpPr>
        <p:spPr>
          <a:xfrm>
            <a:off x="1025525" y="900113"/>
            <a:ext cx="2244725" cy="58420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9D9D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探索新知二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015" name="标题 3"/>
          <p:cNvSpPr>
            <a:spLocks noGrp="1" noChangeArrowheads="1"/>
          </p:cNvSpPr>
          <p:nvPr/>
        </p:nvSpPr>
        <p:spPr bwMode="auto">
          <a:xfrm>
            <a:off x="1025525" y="1785938"/>
            <a:ext cx="28321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ts val="35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量一量。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3016" name="图片 6" descr="直尺－1.pn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2988" y="3768725"/>
            <a:ext cx="67945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7" name="图片 3" descr="蜡笔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66813" y="2636838"/>
            <a:ext cx="52641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3018" name="直接连接符 5"/>
          <p:cNvCxnSpPr>
            <a:cxnSpLocks noChangeShapeType="1"/>
          </p:cNvCxnSpPr>
          <p:nvPr/>
        </p:nvCxnSpPr>
        <p:spPr bwMode="auto">
          <a:xfrm>
            <a:off x="1203325" y="3159125"/>
            <a:ext cx="0" cy="671513"/>
          </a:xfrm>
          <a:prstGeom prst="line">
            <a:avLst/>
          </a:prstGeom>
          <a:noFill/>
          <a:ln w="25400" algn="ctr">
            <a:solidFill>
              <a:srgbClr val="FF000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19" name="直接连接符 11"/>
          <p:cNvCxnSpPr>
            <a:cxnSpLocks noChangeShapeType="1"/>
          </p:cNvCxnSpPr>
          <p:nvPr/>
        </p:nvCxnSpPr>
        <p:spPr bwMode="auto">
          <a:xfrm>
            <a:off x="6350000" y="3184525"/>
            <a:ext cx="0" cy="671513"/>
          </a:xfrm>
          <a:prstGeom prst="line">
            <a:avLst/>
          </a:prstGeom>
          <a:noFill/>
          <a:ln w="25400" algn="ctr">
            <a:solidFill>
              <a:srgbClr val="FF000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020" name="标题 3"/>
          <p:cNvSpPr>
            <a:spLocks noGrp="1" noChangeArrowheads="1"/>
          </p:cNvSpPr>
          <p:nvPr/>
        </p:nvSpPr>
        <p:spPr bwMode="auto">
          <a:xfrm>
            <a:off x="1042988" y="5095875"/>
            <a:ext cx="830897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ts val="35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蜡笔长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 ）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厘米，线段长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 ）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厘米。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3021" name="组合 14"/>
          <p:cNvGrpSpPr/>
          <p:nvPr/>
        </p:nvGrpSpPr>
        <p:grpSpPr bwMode="auto">
          <a:xfrm>
            <a:off x="1217613" y="3498850"/>
            <a:ext cx="3222625" cy="96838"/>
            <a:chOff x="1115616" y="2355726"/>
            <a:chExt cx="5328592" cy="108000"/>
          </a:xfrm>
        </p:grpSpPr>
        <p:sp>
          <p:nvSpPr>
            <p:cNvPr id="43022" name="直接连接符 15"/>
            <p:cNvSpPr>
              <a:spLocks noChangeShapeType="1"/>
            </p:cNvSpPr>
            <p:nvPr/>
          </p:nvSpPr>
          <p:spPr bwMode="auto">
            <a:xfrm>
              <a:off x="1115616" y="2463726"/>
              <a:ext cx="5328592" cy="0"/>
            </a:xfrm>
            <a:prstGeom prst="line">
              <a:avLst/>
            </a:prstGeom>
            <a:noFill/>
            <a:ln w="19050" algn="ctr">
              <a:solidFill>
                <a:srgbClr val="0070C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23" name="直接连接符 16"/>
            <p:cNvSpPr>
              <a:spLocks noChangeShapeType="1"/>
            </p:cNvSpPr>
            <p:nvPr/>
          </p:nvSpPr>
          <p:spPr bwMode="auto">
            <a:xfrm flipV="1">
              <a:off x="1115616" y="2355726"/>
              <a:ext cx="0" cy="108000"/>
            </a:xfrm>
            <a:prstGeom prst="line">
              <a:avLst/>
            </a:prstGeom>
            <a:noFill/>
            <a:ln w="19050" algn="ctr">
              <a:solidFill>
                <a:srgbClr val="0070C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24" name="直接连接符 18"/>
            <p:cNvSpPr>
              <a:spLocks noChangeShapeType="1"/>
            </p:cNvSpPr>
            <p:nvPr/>
          </p:nvSpPr>
          <p:spPr bwMode="auto">
            <a:xfrm flipV="1">
              <a:off x="6444208" y="2355726"/>
              <a:ext cx="0" cy="108000"/>
            </a:xfrm>
            <a:prstGeom prst="line">
              <a:avLst/>
            </a:prstGeom>
            <a:noFill/>
            <a:ln w="19050" algn="ctr">
              <a:solidFill>
                <a:srgbClr val="0070C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cxnSp>
        <p:nvCxnSpPr>
          <p:cNvPr id="43025" name="直接连接符 19"/>
          <p:cNvCxnSpPr>
            <a:cxnSpLocks noChangeShapeType="1"/>
          </p:cNvCxnSpPr>
          <p:nvPr/>
        </p:nvCxnSpPr>
        <p:spPr bwMode="auto">
          <a:xfrm>
            <a:off x="4421188" y="3582988"/>
            <a:ext cx="0" cy="241300"/>
          </a:xfrm>
          <a:prstGeom prst="line">
            <a:avLst/>
          </a:prstGeom>
          <a:noFill/>
          <a:ln w="25400" algn="ctr">
            <a:solidFill>
              <a:srgbClr val="FF000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59" name="标题 3"/>
          <p:cNvSpPr>
            <a:spLocks noGrp="1"/>
          </p:cNvSpPr>
          <p:nvPr/>
        </p:nvSpPr>
        <p:spPr>
          <a:xfrm>
            <a:off x="3030538" y="5068888"/>
            <a:ext cx="377825" cy="5762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14045" indent="-15684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28725" indent="-31432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843405" indent="-47180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457450" indent="-6286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1" hangingPunct="1">
              <a:lnSpc>
                <a:spcPts val="3500"/>
              </a:lnSpc>
            </a:pPr>
            <a:r>
              <a:rPr altLang="zh-CN" sz="32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8</a:t>
            </a:r>
            <a:endParaRPr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760" name="标题 3"/>
          <p:cNvSpPr>
            <a:spLocks noGrp="1"/>
          </p:cNvSpPr>
          <p:nvPr/>
        </p:nvSpPr>
        <p:spPr>
          <a:xfrm>
            <a:off x="7077075" y="5095875"/>
            <a:ext cx="431800" cy="5762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14045" indent="-15684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28725" indent="-31432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843405" indent="-47180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457450" indent="-6286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1" hangingPunct="1">
              <a:lnSpc>
                <a:spcPts val="3500"/>
              </a:lnSpc>
            </a:pPr>
            <a:r>
              <a:rPr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5</a:t>
            </a:r>
            <a:endParaRPr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 fill="hold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 fill="hold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 fill="hold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 fill="hold"/>
                                        <p:tgtEl>
                                          <p:spTgt spid="43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9" grpId="0" animBg="1"/>
      <p:bldP spid="3176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795" name="AutoShape 4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796" name="AutoShape 6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797" name="AutoShape 8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798" name="AutoShape 10" descr="http://img5.imgtn.bdimg.com/it/u=2181078983,2633674942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44039" name="图片 6" descr="直尺－1.pn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1200" y="2120900"/>
            <a:ext cx="6794500" cy="110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0" name="图片 3" descr="蜡笔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5025" y="990600"/>
            <a:ext cx="5262563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4041" name="直接连接符 5"/>
          <p:cNvCxnSpPr>
            <a:cxnSpLocks noChangeShapeType="1"/>
          </p:cNvCxnSpPr>
          <p:nvPr/>
        </p:nvCxnSpPr>
        <p:spPr bwMode="auto">
          <a:xfrm>
            <a:off x="887413" y="1511300"/>
            <a:ext cx="0" cy="673100"/>
          </a:xfrm>
          <a:prstGeom prst="line">
            <a:avLst/>
          </a:prstGeom>
          <a:noFill/>
          <a:ln w="19050" algn="ctr">
            <a:solidFill>
              <a:srgbClr val="FF000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42" name="直接连接符 11"/>
          <p:cNvCxnSpPr>
            <a:cxnSpLocks noChangeShapeType="1"/>
          </p:cNvCxnSpPr>
          <p:nvPr/>
        </p:nvCxnSpPr>
        <p:spPr bwMode="auto">
          <a:xfrm>
            <a:off x="6032500" y="1538288"/>
            <a:ext cx="0" cy="671512"/>
          </a:xfrm>
          <a:prstGeom prst="line">
            <a:avLst/>
          </a:prstGeom>
          <a:noFill/>
          <a:ln w="19050" algn="ctr">
            <a:solidFill>
              <a:srgbClr val="FF000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043" name="标题 3"/>
          <p:cNvSpPr>
            <a:spLocks noGrp="1" noChangeArrowheads="1"/>
          </p:cNvSpPr>
          <p:nvPr/>
        </p:nvSpPr>
        <p:spPr bwMode="auto">
          <a:xfrm>
            <a:off x="711200" y="3449638"/>
            <a:ext cx="830897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ts val="35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蜡笔长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 ）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厘米，线段长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 ）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厘米。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4044" name="组合 14"/>
          <p:cNvGrpSpPr/>
          <p:nvPr/>
        </p:nvGrpSpPr>
        <p:grpSpPr bwMode="auto">
          <a:xfrm>
            <a:off x="885825" y="1852613"/>
            <a:ext cx="3222625" cy="95250"/>
            <a:chOff x="1115616" y="2355726"/>
            <a:chExt cx="5328592" cy="108000"/>
          </a:xfrm>
        </p:grpSpPr>
        <p:sp>
          <p:nvSpPr>
            <p:cNvPr id="44045" name="直接连接符 15"/>
            <p:cNvSpPr>
              <a:spLocks noChangeShapeType="1"/>
            </p:cNvSpPr>
            <p:nvPr/>
          </p:nvSpPr>
          <p:spPr bwMode="auto">
            <a:xfrm>
              <a:off x="1115616" y="2463726"/>
              <a:ext cx="5328592" cy="0"/>
            </a:xfrm>
            <a:prstGeom prst="line">
              <a:avLst/>
            </a:prstGeom>
            <a:noFill/>
            <a:ln w="19050" algn="ctr">
              <a:solidFill>
                <a:srgbClr val="0070C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46" name="直接连接符 16"/>
            <p:cNvSpPr>
              <a:spLocks noChangeShapeType="1"/>
            </p:cNvSpPr>
            <p:nvPr/>
          </p:nvSpPr>
          <p:spPr bwMode="auto">
            <a:xfrm flipV="1">
              <a:off x="1115616" y="2355726"/>
              <a:ext cx="0" cy="108000"/>
            </a:xfrm>
            <a:prstGeom prst="line">
              <a:avLst/>
            </a:prstGeom>
            <a:noFill/>
            <a:ln w="19050" algn="ctr">
              <a:solidFill>
                <a:srgbClr val="0070C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47" name="直接连接符 18"/>
            <p:cNvSpPr>
              <a:spLocks noChangeShapeType="1"/>
            </p:cNvSpPr>
            <p:nvPr/>
          </p:nvSpPr>
          <p:spPr bwMode="auto">
            <a:xfrm flipV="1">
              <a:off x="6444208" y="2355726"/>
              <a:ext cx="0" cy="108000"/>
            </a:xfrm>
            <a:prstGeom prst="line">
              <a:avLst/>
            </a:prstGeom>
            <a:noFill/>
            <a:ln w="19050" algn="ctr">
              <a:solidFill>
                <a:srgbClr val="0070C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cxnSp>
        <p:nvCxnSpPr>
          <p:cNvPr id="44048" name="直接连接符 19"/>
          <p:cNvCxnSpPr>
            <a:cxnSpLocks noChangeShapeType="1"/>
          </p:cNvCxnSpPr>
          <p:nvPr/>
        </p:nvCxnSpPr>
        <p:spPr bwMode="auto">
          <a:xfrm>
            <a:off x="4105275" y="1936750"/>
            <a:ext cx="0" cy="239713"/>
          </a:xfrm>
          <a:prstGeom prst="line">
            <a:avLst/>
          </a:prstGeom>
          <a:noFill/>
          <a:ln w="19050" algn="ctr">
            <a:solidFill>
              <a:srgbClr val="FF000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049" name="标题 3"/>
          <p:cNvSpPr>
            <a:spLocks noGrp="1" noChangeArrowheads="1"/>
          </p:cNvSpPr>
          <p:nvPr/>
        </p:nvSpPr>
        <p:spPr bwMode="auto">
          <a:xfrm>
            <a:off x="2698750" y="3422650"/>
            <a:ext cx="37782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ts val="3500"/>
              </a:lnSpc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050" name="标题 3"/>
          <p:cNvSpPr>
            <a:spLocks noGrp="1" noChangeArrowheads="1"/>
          </p:cNvSpPr>
          <p:nvPr/>
        </p:nvSpPr>
        <p:spPr bwMode="auto">
          <a:xfrm>
            <a:off x="6745288" y="3449638"/>
            <a:ext cx="4318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ts val="3500"/>
              </a:lnSpc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4051" name="图片 2" descr="C:\Users\Administrator\Desktop\苏二课件制作\图片\9.png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361488" y="3998913"/>
            <a:ext cx="10795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52" name="AutoShape 15"/>
          <p:cNvSpPr>
            <a:spLocks noChangeArrowheads="1"/>
          </p:cNvSpPr>
          <p:nvPr/>
        </p:nvSpPr>
        <p:spPr bwMode="auto">
          <a:xfrm>
            <a:off x="2698750" y="4638675"/>
            <a:ext cx="6076950" cy="1541463"/>
          </a:xfrm>
          <a:prstGeom prst="wedgeRoundRectCallout">
            <a:avLst>
              <a:gd name="adj1" fmla="val 55829"/>
              <a:gd name="adj2" fmla="val -38005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3399FF"/>
            </a:solidFill>
            <a:miter lim="800000"/>
          </a:ln>
        </p:spPr>
        <p:txBody>
          <a:bodyPr anchor="ctr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物体的一端和直尺上的刻度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“0”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对齐，看物体的另一端和直尺上的刻度几对齐，物体的长度就是几厘米。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058" name="直接连接符 22"/>
          <p:cNvCxnSpPr>
            <a:cxnSpLocks noChangeShapeType="1"/>
          </p:cNvCxnSpPr>
          <p:nvPr/>
        </p:nvCxnSpPr>
        <p:spPr bwMode="auto">
          <a:xfrm>
            <a:off x="3463925" y="2898775"/>
            <a:ext cx="3386138" cy="7938"/>
          </a:xfrm>
          <a:prstGeom prst="line">
            <a:avLst/>
          </a:prstGeom>
          <a:noFill/>
          <a:ln w="34925" cap="rnd" algn="ctr">
            <a:solidFill>
              <a:srgbClr val="FF0000"/>
            </a:solidFill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5059" name="Picture 42" descr="10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2819063" y="2590800"/>
            <a:ext cx="1809750" cy="180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2" descr="E:\R二数上\resource\U01\doc\尺子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40050" y="2901950"/>
            <a:ext cx="8355013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对角圆角矩形 19"/>
          <p:cNvSpPr/>
          <p:nvPr/>
        </p:nvSpPr>
        <p:spPr bwMode="auto">
          <a:xfrm>
            <a:off x="9642475" y="1123950"/>
            <a:ext cx="1752600" cy="609600"/>
          </a:xfrm>
          <a:prstGeom prst="round2Diag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eaLnBrk="0" hangingPunct="0"/>
            <a:r>
              <a:rPr lang="zh-CN" altLang="en-US" sz="38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方法一</a:t>
            </a:r>
            <a:endParaRPr lang="zh-CN" altLang="en-US" sz="38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846" name="TextBox 23"/>
          <p:cNvSpPr/>
          <p:nvPr/>
        </p:nvSpPr>
        <p:spPr>
          <a:xfrm>
            <a:off x="3240088" y="2444750"/>
            <a:ext cx="228600" cy="9223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5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endParaRPr lang="zh-CN" altLang="en-US" sz="540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5063" name="组合 28"/>
          <p:cNvGrpSpPr/>
          <p:nvPr/>
        </p:nvGrpSpPr>
        <p:grpSpPr bwMode="auto">
          <a:xfrm>
            <a:off x="2536825" y="4260850"/>
            <a:ext cx="2555875" cy="860425"/>
            <a:chOff x="2132910" y="5547641"/>
            <a:chExt cx="3200316" cy="956003"/>
          </a:xfrm>
        </p:grpSpPr>
        <p:sp>
          <p:nvSpPr>
            <p:cNvPr id="45064" name="圆角矩形 27"/>
            <p:cNvSpPr>
              <a:spLocks noChangeArrowheads="1"/>
            </p:cNvSpPr>
            <p:nvPr/>
          </p:nvSpPr>
          <p:spPr bwMode="auto">
            <a:xfrm>
              <a:off x="2132910" y="5644300"/>
              <a:ext cx="3200316" cy="76198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</a:ln>
          </p:spPr>
          <p:txBody>
            <a:bodyPr/>
            <a:lstStyle/>
            <a:p>
              <a:pPr eaLnBrk="0" hangingPunct="0"/>
              <a:endParaRPr lang="zh-CN" altLang="zh-CN"/>
            </a:p>
          </p:txBody>
        </p:sp>
        <p:sp>
          <p:nvSpPr>
            <p:cNvPr id="35860" name="文本框 10284"/>
            <p:cNvSpPr/>
            <p:nvPr/>
          </p:nvSpPr>
          <p:spPr>
            <a:xfrm>
              <a:off x="2343614" y="5547641"/>
              <a:ext cx="2989612" cy="956003"/>
            </a:xfrm>
            <a:prstGeom prst="rect">
              <a:avLst/>
            </a:prstGeom>
            <a:noFill/>
            <a:ln w="12700">
              <a:noFill/>
              <a:miter lim="800000"/>
            </a:ln>
          </p:spPr>
          <p:txBody>
            <a:bodyPr lIns="122950" tIns="61475" rIns="122950" bIns="61475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Times New Roman" panose="02020603050405020304" pitchFamily="18" charset="0"/>
                </a:rPr>
                <a:t>先对准</a:t>
              </a:r>
              <a:r>
                <a: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Times New Roman" panose="02020603050405020304" pitchFamily="18" charset="0"/>
                </a:rPr>
                <a:t>“0”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Times New Roman" panose="02020603050405020304" pitchFamily="18" charset="0"/>
                </a:rPr>
                <a:t>刻度点一个点。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5066" name="右箭头 29"/>
          <p:cNvSpPr>
            <a:spLocks noChangeArrowheads="1"/>
          </p:cNvSpPr>
          <p:nvPr/>
        </p:nvSpPr>
        <p:spPr bwMode="auto">
          <a:xfrm>
            <a:off x="5473700" y="4651375"/>
            <a:ext cx="12192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</a:ln>
        </p:spPr>
        <p:txBody>
          <a:bodyPr/>
          <a:lstStyle/>
          <a:p>
            <a:pPr eaLnBrk="0" hangingPunct="0"/>
            <a:endParaRPr lang="zh-CN" altLang="zh-CN"/>
          </a:p>
        </p:txBody>
      </p:sp>
      <p:sp>
        <p:nvSpPr>
          <p:cNvPr id="35849" name="TextBox 33"/>
          <p:cNvSpPr/>
          <p:nvPr/>
        </p:nvSpPr>
        <p:spPr>
          <a:xfrm>
            <a:off x="6699250" y="2444750"/>
            <a:ext cx="227013" cy="9223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5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endParaRPr lang="zh-CN" altLang="en-US" sz="540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068" name="右弧形箭头 34"/>
          <p:cNvSpPr>
            <a:spLocks noChangeArrowheads="1"/>
          </p:cNvSpPr>
          <p:nvPr/>
        </p:nvSpPr>
        <p:spPr bwMode="auto">
          <a:xfrm>
            <a:off x="9967913" y="4803775"/>
            <a:ext cx="457200" cy="762000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</a:ln>
        </p:spPr>
        <p:txBody>
          <a:bodyPr/>
          <a:lstStyle/>
          <a:p>
            <a:pPr eaLnBrk="0" hangingPunct="0"/>
            <a:endParaRPr lang="zh-CN" altLang="zh-CN"/>
          </a:p>
        </p:txBody>
      </p:sp>
      <p:grpSp>
        <p:nvGrpSpPr>
          <p:cNvPr id="45069" name="组合 35"/>
          <p:cNvGrpSpPr/>
          <p:nvPr/>
        </p:nvGrpSpPr>
        <p:grpSpPr bwMode="auto">
          <a:xfrm>
            <a:off x="7378700" y="5565775"/>
            <a:ext cx="2754313" cy="1066800"/>
            <a:chOff x="2132807" y="5644294"/>
            <a:chExt cx="3276514" cy="646938"/>
          </a:xfrm>
        </p:grpSpPr>
        <p:sp>
          <p:nvSpPr>
            <p:cNvPr id="45070" name="圆角矩形 36"/>
            <p:cNvSpPr>
              <a:spLocks noChangeArrowheads="1"/>
            </p:cNvSpPr>
            <p:nvPr/>
          </p:nvSpPr>
          <p:spPr bwMode="auto">
            <a:xfrm>
              <a:off x="2132910" y="5644295"/>
              <a:ext cx="3200316" cy="64693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</a:ln>
          </p:spPr>
          <p:txBody>
            <a:bodyPr/>
            <a:lstStyle/>
            <a:p>
              <a:pPr eaLnBrk="0" hangingPunct="0"/>
              <a:endParaRPr lang="zh-CN" altLang="zh-CN"/>
            </a:p>
          </p:txBody>
        </p:sp>
        <p:sp>
          <p:nvSpPr>
            <p:cNvPr id="45071" name="文本框 10284"/>
            <p:cNvSpPr>
              <a:spLocks noChangeArrowheads="1"/>
            </p:cNvSpPr>
            <p:nvPr/>
          </p:nvSpPr>
          <p:spPr bwMode="auto">
            <a:xfrm>
              <a:off x="2132807" y="5644294"/>
              <a:ext cx="3276514" cy="596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2950" tIns="61475" rIns="122950" bIns="61475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Times New Roman" panose="02020603050405020304" pitchFamily="18" charset="0"/>
                </a:rPr>
                <a:t>用直尺把两个端点连起来。</a:t>
              </a:r>
              <a:endPara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5072" name="组合 39"/>
          <p:cNvGrpSpPr/>
          <p:nvPr/>
        </p:nvGrpSpPr>
        <p:grpSpPr bwMode="auto">
          <a:xfrm>
            <a:off x="6859588" y="4298950"/>
            <a:ext cx="2817812" cy="860425"/>
            <a:chOff x="2132910" y="5592404"/>
            <a:chExt cx="3442739" cy="760938"/>
          </a:xfrm>
        </p:grpSpPr>
        <p:sp>
          <p:nvSpPr>
            <p:cNvPr id="45073" name="圆角矩形 40"/>
            <p:cNvSpPr>
              <a:spLocks noChangeArrowheads="1"/>
            </p:cNvSpPr>
            <p:nvPr/>
          </p:nvSpPr>
          <p:spPr bwMode="auto">
            <a:xfrm>
              <a:off x="2132910" y="5644295"/>
              <a:ext cx="3200316" cy="64693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</a:ln>
          </p:spPr>
          <p:txBody>
            <a:bodyPr/>
            <a:lstStyle/>
            <a:p>
              <a:pPr eaLnBrk="0" hangingPunct="0"/>
              <a:endParaRPr lang="zh-CN" altLang="zh-CN"/>
            </a:p>
          </p:txBody>
        </p:sp>
        <p:sp>
          <p:nvSpPr>
            <p:cNvPr id="35856" name="文本框 10284"/>
            <p:cNvSpPr/>
            <p:nvPr/>
          </p:nvSpPr>
          <p:spPr>
            <a:xfrm>
              <a:off x="2132910" y="5592404"/>
              <a:ext cx="3442739" cy="760938"/>
            </a:xfrm>
            <a:prstGeom prst="rect">
              <a:avLst/>
            </a:prstGeom>
            <a:noFill/>
            <a:ln w="12700">
              <a:noFill/>
              <a:miter lim="800000"/>
            </a:ln>
          </p:spPr>
          <p:txBody>
            <a:bodyPr lIns="122950" tIns="61475" rIns="122950" bIns="61475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Times New Roman" panose="02020603050405020304" pitchFamily="18" charset="0"/>
                </a:rPr>
                <a:t>再对准直尺刻度</a:t>
              </a:r>
              <a:r>
                <a:rPr lang="en-US" altLang="zh-CN" sz="24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Times New Roman" panose="02020603050405020304" pitchFamily="18" charset="0"/>
                </a:rPr>
                <a:t>“4”</a:t>
              </a:r>
              <a:r>
                <a:rPr lang="zh-CN" altLang="en-US" sz="24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Times New Roman" panose="02020603050405020304" pitchFamily="18" charset="0"/>
                </a:rPr>
                <a:t>点一个点。</a:t>
              </a:r>
              <a:endPara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35853" name="TextBox 13"/>
          <p:cNvSpPr txBox="1"/>
          <p:nvPr/>
        </p:nvSpPr>
        <p:spPr>
          <a:xfrm>
            <a:off x="1025525" y="900113"/>
            <a:ext cx="2224088" cy="582612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9D9D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探索新知三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5854" name="标题 3"/>
          <p:cNvSpPr>
            <a:spLocks noGrp="1"/>
          </p:cNvSpPr>
          <p:nvPr/>
        </p:nvSpPr>
        <p:spPr>
          <a:xfrm>
            <a:off x="1193800" y="1895475"/>
            <a:ext cx="4375150" cy="549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pPr>
              <a:lnSpc>
                <a:spcPts val="35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画一条长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厘米的直线。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5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082" name="直接连接符 22"/>
          <p:cNvCxnSpPr>
            <a:cxnSpLocks noChangeShapeType="1"/>
            <a:endCxn id="36871" idx="3"/>
          </p:cNvCxnSpPr>
          <p:nvPr/>
        </p:nvCxnSpPr>
        <p:spPr bwMode="auto">
          <a:xfrm>
            <a:off x="3505200" y="2901950"/>
            <a:ext cx="3455988" cy="4763"/>
          </a:xfrm>
          <a:prstGeom prst="line">
            <a:avLst/>
          </a:prstGeom>
          <a:noFill/>
          <a:ln w="34925" cap="rnd" algn="ctr">
            <a:solidFill>
              <a:srgbClr val="FF0000"/>
            </a:solidFill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6083" name="Picture 42" descr="10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2819063" y="2590800"/>
            <a:ext cx="1809750" cy="180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4" name="Picture 2" descr="E:\R二数上\resource\U01\doc\尺子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2901950"/>
            <a:ext cx="8434388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对角圆角矩形 19"/>
          <p:cNvSpPr/>
          <p:nvPr/>
        </p:nvSpPr>
        <p:spPr bwMode="auto">
          <a:xfrm>
            <a:off x="685800" y="1225550"/>
            <a:ext cx="1752600" cy="609600"/>
          </a:xfrm>
          <a:prstGeom prst="round2Diag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eaLnBrk="0" hangingPunct="0"/>
            <a:r>
              <a:rPr lang="zh-CN" altLang="en-US" sz="38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方法二</a:t>
            </a:r>
            <a:endParaRPr lang="zh-CN" altLang="en-US" sz="38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870" name="TextBox 23"/>
          <p:cNvSpPr/>
          <p:nvPr/>
        </p:nvSpPr>
        <p:spPr>
          <a:xfrm>
            <a:off x="3276600" y="2444750"/>
            <a:ext cx="228600" cy="9223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5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endParaRPr lang="zh-CN" altLang="en-US" sz="540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71" name="TextBox 33"/>
          <p:cNvSpPr/>
          <p:nvPr/>
        </p:nvSpPr>
        <p:spPr>
          <a:xfrm>
            <a:off x="6773863" y="2444750"/>
            <a:ext cx="227012" cy="9223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5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endParaRPr lang="zh-CN" altLang="en-US" sz="540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088" name="AutoShape 12"/>
          <p:cNvSpPr>
            <a:spLocks noChangeArrowheads="1"/>
          </p:cNvSpPr>
          <p:nvPr/>
        </p:nvSpPr>
        <p:spPr bwMode="auto">
          <a:xfrm>
            <a:off x="2703513" y="4784725"/>
            <a:ext cx="4456112" cy="1330325"/>
          </a:xfrm>
          <a:prstGeom prst="wedgeRoundRectCallout">
            <a:avLst>
              <a:gd name="adj1" fmla="val 56009"/>
              <a:gd name="adj2" fmla="val -2023"/>
              <a:gd name="adj3" fmla="val 16667"/>
            </a:avLst>
          </a:prstGeom>
          <a:solidFill>
            <a:srgbClr val="DCC5EE"/>
          </a:solidFill>
          <a:ln w="9525" algn="ctr">
            <a:solidFill>
              <a:srgbClr val="7030A0"/>
            </a:solidFill>
            <a:miter lim="800000"/>
          </a:ln>
        </p:spPr>
        <p:txBody>
          <a:bodyPr/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可以从刻度“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”开始画，画到刻度“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”。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6089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78738" y="4397375"/>
            <a:ext cx="2273300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 fill="hold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3000" fill="hold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fill="hold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0" grpId="0" animBg="1"/>
      <p:bldP spid="36871" grpId="0" animBg="1"/>
      <p:bldP spid="4608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106" name="直线连接符 38"/>
          <p:cNvCxnSpPr>
            <a:cxnSpLocks noChangeShapeType="1"/>
          </p:cNvCxnSpPr>
          <p:nvPr/>
        </p:nvCxnSpPr>
        <p:spPr bwMode="auto">
          <a:xfrm>
            <a:off x="1055688" y="1928813"/>
            <a:ext cx="2479675" cy="4762"/>
          </a:xfrm>
          <a:prstGeom prst="line">
            <a:avLst/>
          </a:prstGeom>
          <a:noFill/>
          <a:ln w="12700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7107" name="文本框 4"/>
          <p:cNvSpPr>
            <a:spLocks noChangeArrowheads="1"/>
          </p:cNvSpPr>
          <p:nvPr/>
        </p:nvSpPr>
        <p:spPr bwMode="auto">
          <a:xfrm>
            <a:off x="1041400" y="1111250"/>
            <a:ext cx="30765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2950" tIns="61475" rIns="122950" bIns="61475">
            <a:spAutoFit/>
          </a:bodyPr>
          <a:lstStyle/>
          <a:p>
            <a:r>
              <a:rPr lang="zh-CN" altLang="en-US" sz="4400" b="1">
                <a:latin typeface="Times New Roman" panose="02020603050405020304" pitchFamily="18" charset="0"/>
                <a:sym typeface="Times New Roman" panose="02020603050405020304" pitchFamily="18" charset="0"/>
              </a:rPr>
              <a:t>归纳总结：</a:t>
            </a:r>
            <a:endParaRPr lang="zh-CN" altLang="en-US" sz="4400" b="1"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37892" name="圆角矩形 9"/>
          <p:cNvSpPr/>
          <p:nvPr/>
        </p:nvSpPr>
        <p:spPr>
          <a:xfrm>
            <a:off x="2122488" y="2709863"/>
            <a:ext cx="7281862" cy="3163887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prstDash val="sysDash"/>
            <a:miter lim="800000"/>
          </a:ln>
        </p:spPr>
        <p:txBody>
          <a:bodyPr/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画线段时，先用笔在直尺刻度“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”处点一个点，画几厘米的线段就在直尺的刻度几上再点一个点，最后将这两个点用线连起来。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pic>
        <p:nvPicPr>
          <p:cNvPr id="47109" name="图片 1" descr="C:\Users\Administrator\Desktop\苏二课件制作\图片\图片3.png图片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715500" y="3979863"/>
            <a:ext cx="1592263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7"/>
          <p:cNvSpPr txBox="1"/>
          <p:nvPr/>
        </p:nvSpPr>
        <p:spPr>
          <a:xfrm>
            <a:off x="1176338" y="823913"/>
            <a:ext cx="1816100" cy="58420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9D9D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情境导入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699" name="AutoShape 15"/>
          <p:cNvSpPr>
            <a:spLocks noChangeArrowheads="1"/>
          </p:cNvSpPr>
          <p:nvPr/>
        </p:nvSpPr>
        <p:spPr bwMode="auto">
          <a:xfrm>
            <a:off x="4102100" y="2638425"/>
            <a:ext cx="5505450" cy="1743075"/>
          </a:xfrm>
          <a:prstGeom prst="wedgeRoundRectCallout">
            <a:avLst>
              <a:gd name="adj1" fmla="val -56449"/>
              <a:gd name="adj2" fmla="val -29366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3399FF"/>
            </a:solidFill>
            <a:miter lim="800000"/>
          </a:ln>
        </p:spPr>
        <p:txBody>
          <a:bodyPr anchor="ctr">
            <a:spAutoFit/>
          </a:bodyPr>
          <a:lstStyle/>
          <a:p>
            <a:r>
              <a:rPr lang="zh-CN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课桌是我们学习的好伙伴，那么它的长度是多少呢？用自己的方法量一量吧。</a:t>
            </a:r>
            <a:endParaRPr lang="zh-CN" altLang="zh-CN" sz="3200" dirty="0"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pic>
        <p:nvPicPr>
          <p:cNvPr id="29700" name="Picture 2" descr="https://p2.ssl.qhimgs1.com/sdr/400__/t01bc50586ba590205c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03400" y="2192338"/>
            <a:ext cx="2151063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文本框 23"/>
          <p:cNvSpPr>
            <a:spLocks noChangeArrowheads="1"/>
          </p:cNvSpPr>
          <p:nvPr/>
        </p:nvSpPr>
        <p:spPr bwMode="auto">
          <a:xfrm>
            <a:off x="6251575" y="1828800"/>
            <a:ext cx="375285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ctr">
              <a:lnSpc>
                <a:spcPct val="150000"/>
              </a:lnSpc>
            </a:pP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（教材</a:t>
            </a:r>
            <a:r>
              <a:rPr lang="en-US" altLang="zh-CN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P62</a:t>
            </a: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想想做做</a:t>
            </a:r>
            <a:r>
              <a:rPr lang="en-US" altLang="zh-CN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1</a:t>
            </a: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）</a:t>
            </a:r>
            <a:endParaRPr lang="zh-CN" altLang="en-US" sz="2800" b="1">
              <a:solidFill>
                <a:srgbClr val="008000"/>
              </a:solidFill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38915" name="TextBox 8"/>
          <p:cNvSpPr txBox="1"/>
          <p:nvPr/>
        </p:nvSpPr>
        <p:spPr>
          <a:xfrm>
            <a:off x="1101725" y="823913"/>
            <a:ext cx="1868488" cy="58420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9D9D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新知应用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8132" name="图片 1" descr="1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093200" y="4727575"/>
            <a:ext cx="127952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3" name="标题 3"/>
          <p:cNvSpPr>
            <a:spLocks noGrp="1" noChangeArrowheads="1"/>
          </p:cNvSpPr>
          <p:nvPr/>
        </p:nvSpPr>
        <p:spPr bwMode="auto">
          <a:xfrm>
            <a:off x="1301750" y="2033588"/>
            <a:ext cx="477202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1.  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说一说哪一种量法对。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8134" name="图片 5" descr="QQ截图20160613062456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9950" y="2801938"/>
            <a:ext cx="7632700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9" name="文本框 11"/>
          <p:cNvSpPr/>
          <p:nvPr/>
        </p:nvSpPr>
        <p:spPr>
          <a:xfrm>
            <a:off x="5610225" y="4432300"/>
            <a:ext cx="690563" cy="7080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文本框 23"/>
          <p:cNvSpPr>
            <a:spLocks noChangeArrowheads="1"/>
          </p:cNvSpPr>
          <p:nvPr/>
        </p:nvSpPr>
        <p:spPr bwMode="auto">
          <a:xfrm>
            <a:off x="1184275" y="977900"/>
            <a:ext cx="375285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ctr">
              <a:lnSpc>
                <a:spcPct val="150000"/>
              </a:lnSpc>
            </a:pP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（教材</a:t>
            </a:r>
            <a:r>
              <a:rPr lang="en-US" altLang="zh-CN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P62</a:t>
            </a: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想想做做</a:t>
            </a:r>
            <a:r>
              <a:rPr lang="en-US" altLang="zh-CN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2</a:t>
            </a: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）</a:t>
            </a:r>
            <a:endParaRPr lang="zh-CN" altLang="en-US" sz="2800" b="1">
              <a:solidFill>
                <a:srgbClr val="008000"/>
              </a:solidFill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pic>
        <p:nvPicPr>
          <p:cNvPr id="49155" name="图片 2" descr="1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842500" y="4959350"/>
            <a:ext cx="1236663" cy="170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6" name="标题 3"/>
          <p:cNvSpPr>
            <a:spLocks noGrp="1" noChangeArrowheads="1"/>
          </p:cNvSpPr>
          <p:nvPr/>
        </p:nvSpPr>
        <p:spPr bwMode="auto">
          <a:xfrm>
            <a:off x="900113" y="1714500"/>
            <a:ext cx="579913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2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.  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哪条线段长？长多少厘米？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9157" name="组合 25"/>
          <p:cNvGrpSpPr/>
          <p:nvPr/>
        </p:nvGrpSpPr>
        <p:grpSpPr bwMode="auto">
          <a:xfrm>
            <a:off x="1550988" y="2603500"/>
            <a:ext cx="5780087" cy="76200"/>
            <a:chOff x="1115616" y="2355726"/>
            <a:chExt cx="5328592" cy="108000"/>
          </a:xfrm>
        </p:grpSpPr>
        <p:sp>
          <p:nvSpPr>
            <p:cNvPr id="49158" name="直接连接符 26"/>
            <p:cNvSpPr>
              <a:spLocks noChangeShapeType="1"/>
            </p:cNvSpPr>
            <p:nvPr/>
          </p:nvSpPr>
          <p:spPr bwMode="auto">
            <a:xfrm>
              <a:off x="1115616" y="2463726"/>
              <a:ext cx="5328592" cy="0"/>
            </a:xfrm>
            <a:prstGeom prst="line">
              <a:avLst/>
            </a:prstGeom>
            <a:noFill/>
            <a:ln w="19050" algn="ctr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59" name="直接连接符 27"/>
            <p:cNvSpPr>
              <a:spLocks noChangeShapeType="1"/>
            </p:cNvSpPr>
            <p:nvPr/>
          </p:nvSpPr>
          <p:spPr bwMode="auto">
            <a:xfrm flipV="1">
              <a:off x="1115616" y="2355726"/>
              <a:ext cx="0" cy="108000"/>
            </a:xfrm>
            <a:prstGeom prst="line">
              <a:avLst/>
            </a:prstGeom>
            <a:noFill/>
            <a:ln w="19050" algn="ctr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60" name="直接连接符 28"/>
            <p:cNvSpPr>
              <a:spLocks noChangeShapeType="1"/>
            </p:cNvSpPr>
            <p:nvPr/>
          </p:nvSpPr>
          <p:spPr bwMode="auto">
            <a:xfrm flipV="1">
              <a:off x="6444208" y="2355726"/>
              <a:ext cx="0" cy="108000"/>
            </a:xfrm>
            <a:prstGeom prst="line">
              <a:avLst/>
            </a:prstGeom>
            <a:noFill/>
            <a:ln w="19050" algn="ctr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9161" name="组合 37"/>
          <p:cNvGrpSpPr/>
          <p:nvPr/>
        </p:nvGrpSpPr>
        <p:grpSpPr bwMode="auto">
          <a:xfrm>
            <a:off x="1550988" y="3214688"/>
            <a:ext cx="3859212" cy="71437"/>
            <a:chOff x="1115616" y="2355726"/>
            <a:chExt cx="5328592" cy="108000"/>
          </a:xfrm>
        </p:grpSpPr>
        <p:sp>
          <p:nvSpPr>
            <p:cNvPr id="49162" name="直接连接符 38"/>
            <p:cNvSpPr>
              <a:spLocks noChangeShapeType="1"/>
            </p:cNvSpPr>
            <p:nvPr/>
          </p:nvSpPr>
          <p:spPr bwMode="auto">
            <a:xfrm>
              <a:off x="1115616" y="2463726"/>
              <a:ext cx="5328592" cy="0"/>
            </a:xfrm>
            <a:prstGeom prst="line">
              <a:avLst/>
            </a:prstGeom>
            <a:noFill/>
            <a:ln w="19050" algn="ctr">
              <a:solidFill>
                <a:srgbClr val="0070C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63" name="直接连接符 39"/>
            <p:cNvSpPr>
              <a:spLocks noChangeShapeType="1"/>
            </p:cNvSpPr>
            <p:nvPr/>
          </p:nvSpPr>
          <p:spPr bwMode="auto">
            <a:xfrm flipV="1">
              <a:off x="1115616" y="2355726"/>
              <a:ext cx="0" cy="108000"/>
            </a:xfrm>
            <a:prstGeom prst="line">
              <a:avLst/>
            </a:prstGeom>
            <a:noFill/>
            <a:ln w="19050" algn="ctr">
              <a:solidFill>
                <a:srgbClr val="0070C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64" name="直接连接符 40"/>
            <p:cNvSpPr>
              <a:spLocks noChangeShapeType="1"/>
            </p:cNvSpPr>
            <p:nvPr/>
          </p:nvSpPr>
          <p:spPr bwMode="auto">
            <a:xfrm flipV="1">
              <a:off x="6444208" y="2355726"/>
              <a:ext cx="0" cy="108000"/>
            </a:xfrm>
            <a:prstGeom prst="line">
              <a:avLst/>
            </a:prstGeom>
            <a:noFill/>
            <a:ln w="19050" algn="ctr">
              <a:solidFill>
                <a:srgbClr val="0070C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9165" name="标题 3"/>
          <p:cNvSpPr>
            <a:spLocks noGrp="1" noChangeArrowheads="1"/>
          </p:cNvSpPr>
          <p:nvPr/>
        </p:nvSpPr>
        <p:spPr bwMode="auto">
          <a:xfrm>
            <a:off x="3260725" y="2247900"/>
            <a:ext cx="274161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（  ）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厘米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166" name="标题 3"/>
          <p:cNvSpPr>
            <a:spLocks noGrp="1" noChangeArrowheads="1"/>
          </p:cNvSpPr>
          <p:nvPr/>
        </p:nvSpPr>
        <p:spPr bwMode="auto">
          <a:xfrm>
            <a:off x="2616200" y="2867025"/>
            <a:ext cx="2471738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（  ）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厘米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9167" name="图片 43" descr="直尺－1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6363" y="3214688"/>
            <a:ext cx="679291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70" name="标题 3"/>
          <p:cNvSpPr>
            <a:spLocks noGrp="1"/>
          </p:cNvSpPr>
          <p:nvPr/>
        </p:nvSpPr>
        <p:spPr>
          <a:xfrm>
            <a:off x="3798888" y="2222500"/>
            <a:ext cx="354012" cy="431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pPr algn="ctr">
              <a:lnSpc>
                <a:spcPts val="3500"/>
              </a:lnSpc>
            </a:pP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971" name="标题 3"/>
          <p:cNvSpPr>
            <a:spLocks noGrp="1"/>
          </p:cNvSpPr>
          <p:nvPr/>
        </p:nvSpPr>
        <p:spPr>
          <a:xfrm>
            <a:off x="3151188" y="2852738"/>
            <a:ext cx="354012" cy="431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pPr algn="ctr">
              <a:lnSpc>
                <a:spcPts val="3500"/>
              </a:lnSpc>
            </a:pP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972" name="标题 3"/>
          <p:cNvSpPr>
            <a:spLocks noGrp="1"/>
          </p:cNvSpPr>
          <p:nvPr/>
        </p:nvSpPr>
        <p:spPr>
          <a:xfrm>
            <a:off x="1689100" y="4273550"/>
            <a:ext cx="4270375" cy="3603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红色线段长，长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厘米。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9171" name="图片 47" descr="直尺－1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7950" y="2630488"/>
            <a:ext cx="67929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 fill="hold"/>
                                        <p:tgtEl>
                                          <p:spTgt spid="49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9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 fill="hold"/>
                                        <p:tgtEl>
                                          <p:spTgt spid="49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0" grpId="0" animBg="1"/>
      <p:bldP spid="40971" grpId="0" animBg="1"/>
      <p:bldP spid="4097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内容占位符 1"/>
          <p:cNvSpPr>
            <a:spLocks noGrp="1" noChangeArrowheads="1"/>
          </p:cNvSpPr>
          <p:nvPr>
            <p:ph idx="4294967295"/>
          </p:nvPr>
        </p:nvSpPr>
        <p:spPr>
          <a:xfrm>
            <a:off x="1065213" y="1389063"/>
            <a:ext cx="8993187" cy="3395662"/>
          </a:xfrm>
          <a:ln cap="flat" algn="ctr">
            <a:round/>
            <a:headEnd type="none" w="med" len="med"/>
            <a:tailEnd type="none" w="med" len="med"/>
          </a:ln>
        </p:spPr>
        <p:txBody>
          <a:bodyPr lIns="68580" tIns="34290" rIns="68580" bIns="34290">
            <a:noAutofit/>
          </a:bodyPr>
          <a:lstStyle/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红色线段比（    ）厘米长一些，蓝色线段比（    ）厘米短一些，这两条线段的长大约都是（    ）厘米。</a:t>
            </a:r>
            <a:b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</a:br>
            <a:b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</a:br>
            <a:endParaRPr lang="zh-CN" altLang="en-US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22500" y="3805238"/>
            <a:ext cx="519271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8" name="文本框 1"/>
          <p:cNvSpPr/>
          <p:nvPr/>
        </p:nvSpPr>
        <p:spPr>
          <a:xfrm>
            <a:off x="4173538" y="1590675"/>
            <a:ext cx="43180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14045" indent="-15684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28725" indent="-31432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843405" indent="-47180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457450" indent="-6286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altLang="zh-CN" sz="32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8</a:t>
            </a:r>
            <a:endParaRPr altLang="zh-CN" sz="3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989" name="文本框 3"/>
          <p:cNvSpPr/>
          <p:nvPr/>
        </p:nvSpPr>
        <p:spPr>
          <a:xfrm>
            <a:off x="1865313" y="2281238"/>
            <a:ext cx="358775" cy="5826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14045" indent="-15684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28725" indent="-31432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843405" indent="-47180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457450" indent="-6286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altLang="zh-CN" sz="32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8</a:t>
            </a:r>
            <a:endParaRPr altLang="zh-CN" sz="3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990" name="文本框 2"/>
          <p:cNvSpPr/>
          <p:nvPr/>
        </p:nvSpPr>
        <p:spPr>
          <a:xfrm>
            <a:off x="1697038" y="3043238"/>
            <a:ext cx="525462" cy="5826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14045" indent="-15684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28725" indent="-31432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843405" indent="-47180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457450" indent="-6286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altLang="zh-CN" sz="32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8</a:t>
            </a:r>
            <a:endParaRPr altLang="zh-CN" sz="3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183" name="文本框 23"/>
          <p:cNvSpPr>
            <a:spLocks noChangeArrowheads="1"/>
          </p:cNvSpPr>
          <p:nvPr/>
        </p:nvSpPr>
        <p:spPr bwMode="auto">
          <a:xfrm>
            <a:off x="3078163" y="4756150"/>
            <a:ext cx="375285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ctr">
              <a:lnSpc>
                <a:spcPct val="150000"/>
              </a:lnSpc>
            </a:pP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（教材</a:t>
            </a:r>
            <a:r>
              <a:rPr lang="en-US" altLang="zh-CN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P62</a:t>
            </a: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想想做做</a:t>
            </a:r>
            <a:r>
              <a:rPr lang="en-US" altLang="zh-CN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3</a:t>
            </a: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）</a:t>
            </a:r>
            <a:endParaRPr lang="zh-CN" altLang="en-US" sz="2800" b="1">
              <a:solidFill>
                <a:srgbClr val="008000"/>
              </a:solidFill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animBg="1"/>
      <p:bldP spid="41989" grpId="0" animBg="1"/>
      <p:bldP spid="4199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圆角矩形标注 5"/>
          <p:cNvSpPr>
            <a:spLocks noChangeArrowheads="1"/>
          </p:cNvSpPr>
          <p:nvPr/>
        </p:nvSpPr>
        <p:spPr bwMode="auto">
          <a:xfrm>
            <a:off x="760413" y="1604963"/>
            <a:ext cx="8153400" cy="914400"/>
          </a:xfrm>
          <a:prstGeom prst="borderCallout1">
            <a:avLst>
              <a:gd name="adj1" fmla="val 93750"/>
              <a:gd name="adj2" fmla="val -2727"/>
              <a:gd name="adj3" fmla="val 197917"/>
              <a:gd name="adj4" fmla="val 5356"/>
            </a:avLst>
          </a:prstGeom>
          <a:solidFill>
            <a:srgbClr val="DAFDEA"/>
          </a:solidFill>
          <a:ln w="9525" algn="ctr">
            <a:solidFill>
              <a:srgbClr val="002060"/>
            </a:solidFill>
            <a:miter lim="800000"/>
          </a:ln>
        </p:spPr>
        <p:txBody>
          <a:bodyPr/>
          <a:lstStyle/>
          <a:p>
            <a:pPr latinLnBrk="1">
              <a:lnSpc>
                <a:spcPct val="130000"/>
              </a:lnSpc>
            </a:pP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sym typeface="Arial" panose="020B0604020202020204" pitchFamily="34" charset="0"/>
              </a:rPr>
              <a:t>这节课你有什么收获？学到了哪些知识？</a:t>
            </a:r>
            <a:endParaRPr lang="zh-CN" altLang="en-US" sz="3600" b="1">
              <a:solidFill>
                <a:srgbClr val="FF0000"/>
              </a:solidFill>
              <a:latin typeface="Times New Roman" panose="02020603050405020304" pitchFamily="18" charset="0"/>
              <a:sym typeface="Arial" panose="020B0604020202020204" pitchFamily="34" charset="0"/>
            </a:endParaRPr>
          </a:p>
        </p:txBody>
      </p:sp>
      <p:pic>
        <p:nvPicPr>
          <p:cNvPr id="51203" name="Picture 2" descr="https://p2.ssl.qhimgs1.com/sdr/400__/t01bc50586ba590205c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138" y="3433763"/>
            <a:ext cx="2151062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4" name="Picture 7" descr="http://pic43.photophoto.cn/20170408/1190119742750506_b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13813" y="3433763"/>
            <a:ext cx="2076450" cy="252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5" name="线形标注 1 8"/>
          <p:cNvSpPr>
            <a:spLocks noChangeArrowheads="1"/>
          </p:cNvSpPr>
          <p:nvPr/>
        </p:nvSpPr>
        <p:spPr bwMode="auto">
          <a:xfrm>
            <a:off x="3141663" y="3425825"/>
            <a:ext cx="5373687" cy="2530475"/>
          </a:xfrm>
          <a:prstGeom prst="borderCallout1">
            <a:avLst>
              <a:gd name="adj1" fmla="val 36759"/>
              <a:gd name="adj2" fmla="val 101079"/>
              <a:gd name="adj3" fmla="val 44764"/>
              <a:gd name="adj4" fmla="val 112449"/>
            </a:avLst>
          </a:prstGeom>
          <a:solidFill>
            <a:srgbClr val="E3F668"/>
          </a:solidFill>
          <a:ln w="9525" algn="ctr">
            <a:solidFill>
              <a:srgbClr val="002060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 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这节课我认识了厘米。测量物体时，先将物体的一端和直尺上的刻度“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0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”对齐，另一端和直尺上的刻度几对齐，物体就是几厘米长。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43014" name="TextBox 10"/>
          <p:cNvSpPr txBox="1"/>
          <p:nvPr/>
        </p:nvSpPr>
        <p:spPr>
          <a:xfrm>
            <a:off x="1101725" y="823913"/>
            <a:ext cx="1868488" cy="58420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9D9D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课堂小结 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圆角矩形标注 5"/>
          <p:cNvSpPr>
            <a:spLocks noChangeArrowheads="1"/>
          </p:cNvSpPr>
          <p:nvPr/>
        </p:nvSpPr>
        <p:spPr bwMode="auto">
          <a:xfrm>
            <a:off x="760413" y="1604963"/>
            <a:ext cx="8153400" cy="914400"/>
          </a:xfrm>
          <a:prstGeom prst="borderCallout1">
            <a:avLst>
              <a:gd name="adj1" fmla="val 93750"/>
              <a:gd name="adj2" fmla="val -2727"/>
              <a:gd name="adj3" fmla="val 197917"/>
              <a:gd name="adj4" fmla="val 5356"/>
            </a:avLst>
          </a:prstGeom>
          <a:solidFill>
            <a:srgbClr val="DAFDEA"/>
          </a:solidFill>
          <a:ln w="9525" algn="ctr">
            <a:solidFill>
              <a:srgbClr val="002060"/>
            </a:solidFill>
            <a:miter lim="800000"/>
          </a:ln>
        </p:spPr>
        <p:txBody>
          <a:bodyPr/>
          <a:lstStyle/>
          <a:p>
            <a:pPr latinLnBrk="1">
              <a:lnSpc>
                <a:spcPct val="130000"/>
              </a:lnSpc>
            </a:pP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sym typeface="Arial" panose="020B0604020202020204" pitchFamily="34" charset="0"/>
              </a:rPr>
              <a:t>这节课你有什么收获？学到了哪些知识？</a:t>
            </a:r>
            <a:endParaRPr lang="zh-CN" altLang="en-US" sz="3600" b="1">
              <a:solidFill>
                <a:srgbClr val="FF0000"/>
              </a:solidFill>
              <a:latin typeface="Times New Roman" panose="02020603050405020304" pitchFamily="18" charset="0"/>
              <a:sym typeface="Arial" panose="020B0604020202020204" pitchFamily="34" charset="0"/>
            </a:endParaRPr>
          </a:p>
        </p:txBody>
      </p:sp>
      <p:pic>
        <p:nvPicPr>
          <p:cNvPr id="52227" name="Picture 2" descr="https://p2.ssl.qhimgs1.com/sdr/400__/t01bc50586ba590205c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138" y="3433763"/>
            <a:ext cx="2151062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8" name="Picture 7" descr="http://pic43.photophoto.cn/20170408/1190119742750506_b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20188" y="3760788"/>
            <a:ext cx="2076450" cy="252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9" name="线形标注 1 8"/>
          <p:cNvSpPr>
            <a:spLocks noChangeArrowheads="1"/>
          </p:cNvSpPr>
          <p:nvPr/>
        </p:nvSpPr>
        <p:spPr bwMode="auto">
          <a:xfrm>
            <a:off x="3492500" y="3540125"/>
            <a:ext cx="5205413" cy="2530475"/>
          </a:xfrm>
          <a:prstGeom prst="borderCallout1">
            <a:avLst>
              <a:gd name="adj1" fmla="val 36759"/>
              <a:gd name="adj2" fmla="val 101079"/>
              <a:gd name="adj3" fmla="val 44764"/>
              <a:gd name="adj4" fmla="val 112449"/>
            </a:avLst>
          </a:prstGeom>
          <a:solidFill>
            <a:srgbClr val="E3F668"/>
          </a:solidFill>
          <a:ln w="9525" algn="ctr">
            <a:solidFill>
              <a:srgbClr val="002060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 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画线段时，先用笔在直尺刻度“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0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”处点一个点，画几厘米的线段就在直尺的刻度几上再点一个点，最后将这两个点用线连起来。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44038" name="TextBox 10"/>
          <p:cNvSpPr txBox="1"/>
          <p:nvPr/>
        </p:nvSpPr>
        <p:spPr>
          <a:xfrm>
            <a:off x="1101725" y="823913"/>
            <a:ext cx="1868488" cy="58420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9D9D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课堂小结 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圆角矩形 27"/>
          <p:cNvSpPr>
            <a:spLocks noChangeArrowheads="1"/>
          </p:cNvSpPr>
          <p:nvPr/>
        </p:nvSpPr>
        <p:spPr bwMode="auto">
          <a:xfrm>
            <a:off x="2038350" y="1787525"/>
            <a:ext cx="9401175" cy="4822825"/>
          </a:xfrm>
          <a:prstGeom prst="roundRect">
            <a:avLst>
              <a:gd name="adj" fmla="val 16667"/>
            </a:avLst>
          </a:prstGeom>
          <a:solidFill>
            <a:srgbClr val="004800"/>
          </a:solidFill>
          <a:ln w="31750" algn="ctr">
            <a:noFill/>
            <a:prstDash val="dash"/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45059" name="AutoShape 2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60" name="AutoShape 4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61" name="AutoShape 6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62" name="AutoShape 8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63" name="AutoShape 10" descr="http://img5.imgtn.bdimg.com/it/u=2181078983,2633674942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64" name="AutoShape 2" descr="http://img2.imgtn.bdimg.com/it/u=1858616292,1788540323&amp;fm=214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65" name="标题 1"/>
          <p:cNvSpPr/>
          <p:nvPr/>
        </p:nvSpPr>
        <p:spPr>
          <a:xfrm>
            <a:off x="5419725" y="1560513"/>
            <a:ext cx="2384425" cy="9874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pPr marL="1790700" indent="-1790700" defTabSz="685800" eaLnBrk="0" fontAlgn="t" hangingPunct="0">
              <a:lnSpc>
                <a:spcPct val="150000"/>
              </a:lnSpc>
            </a:pPr>
            <a:r>
              <a:rPr lang="zh-CN" altLang="en-US" sz="40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认识厘米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45066" name="TextBox 38"/>
          <p:cNvSpPr txBox="1"/>
          <p:nvPr/>
        </p:nvSpPr>
        <p:spPr>
          <a:xfrm>
            <a:off x="1025525" y="823913"/>
            <a:ext cx="1868488" cy="58420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9D9D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板书设计 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5067" name="标题 3"/>
          <p:cNvSpPr>
            <a:spLocks noGrp="1"/>
          </p:cNvSpPr>
          <p:nvPr/>
        </p:nvSpPr>
        <p:spPr>
          <a:xfrm>
            <a:off x="3890963" y="2547938"/>
            <a:ext cx="5441950" cy="12414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厘米可以用字母“</a:t>
            </a:r>
            <a:r>
              <a:rPr lang="en-US" altLang="zh-CN" sz="3200" b="1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zh-CN" altLang="en-US" sz="3200" b="1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”表示，</a:t>
            </a:r>
            <a:r>
              <a:rPr lang="en-US" altLang="zh-CN" sz="3200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200" b="1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厘米可以写成</a:t>
            </a:r>
            <a:r>
              <a:rPr lang="en-US" altLang="zh-CN" sz="3200" b="1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 cm</a:t>
            </a:r>
            <a:r>
              <a:rPr lang="zh-CN" altLang="en-US" sz="3200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53260" name="直接连接符 22"/>
          <p:cNvCxnSpPr>
            <a:cxnSpLocks noChangeShapeType="1"/>
          </p:cNvCxnSpPr>
          <p:nvPr/>
        </p:nvCxnSpPr>
        <p:spPr bwMode="auto">
          <a:xfrm>
            <a:off x="3455988" y="4244975"/>
            <a:ext cx="3386137" cy="6350"/>
          </a:xfrm>
          <a:prstGeom prst="line">
            <a:avLst/>
          </a:prstGeom>
          <a:noFill/>
          <a:ln w="34925" cap="rnd" algn="ctr">
            <a:solidFill>
              <a:srgbClr val="FF0000"/>
            </a:solidFill>
            <a:round/>
            <a:headEnd type="none" w="med" len="sm"/>
            <a:tailEnd type="non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3261" name="Picture 2" descr="E:\R二数上\resource\U01\doc\尺子3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932113" y="4248150"/>
            <a:ext cx="8355012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70" name="TextBox 23"/>
          <p:cNvSpPr/>
          <p:nvPr/>
        </p:nvSpPr>
        <p:spPr>
          <a:xfrm>
            <a:off x="3268663" y="3790950"/>
            <a:ext cx="228600" cy="9223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5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endParaRPr lang="zh-CN" altLang="en-US" sz="540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071" name="TextBox 33"/>
          <p:cNvSpPr/>
          <p:nvPr/>
        </p:nvSpPr>
        <p:spPr>
          <a:xfrm>
            <a:off x="6691313" y="3790950"/>
            <a:ext cx="227012" cy="9223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5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endParaRPr lang="zh-CN" altLang="en-US" sz="540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3000" fill="hold"/>
                                        <p:tgtEl>
                                          <p:spTgt spid="53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5" grpId="0" animBg="1"/>
      <p:bldP spid="45067" grpId="0" animBg="1"/>
      <p:bldP spid="45070" grpId="0" animBg="1"/>
      <p:bldP spid="4507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AutoShape 2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07" name="AutoShape 4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08" name="AutoShape 6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09" name="AutoShape 8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10" name="AutoShape 10" descr="http://img5.imgtn.bdimg.com/it/u=2181078983,2633674942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11" name="AutoShape 2" descr="http://img2.imgtn.bdimg.com/it/u=1858616292,1788540323&amp;fm=214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12" name="TextBox 7"/>
          <p:cNvSpPr txBox="1"/>
          <p:nvPr/>
        </p:nvSpPr>
        <p:spPr>
          <a:xfrm>
            <a:off x="1025525" y="974725"/>
            <a:ext cx="1868488" cy="58420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9D9D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课后作业 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4281" name="标题 1"/>
          <p:cNvSpPr>
            <a:spLocks noChangeArrowheads="1"/>
          </p:cNvSpPr>
          <p:nvPr/>
        </p:nvSpPr>
        <p:spPr bwMode="auto">
          <a:xfrm>
            <a:off x="3095625" y="2741613"/>
            <a:ext cx="5683250" cy="1047750"/>
          </a:xfrm>
          <a:prstGeom prst="wedgeRectCallout">
            <a:avLst>
              <a:gd name="adj1" fmla="val -57389"/>
              <a:gd name="adj2" fmla="val 38829"/>
            </a:avLst>
          </a:prstGeom>
          <a:noFill/>
          <a:ln w="9525" algn="ctr">
            <a:solidFill>
              <a:srgbClr val="00206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1790700" indent="-1790700" defTabSz="685800" eaLnBrk="0" fontAlgn="t" hangingPunct="0">
              <a:lnSpc>
                <a:spcPct val="150000"/>
              </a:lnSpc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作业：教材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P</a:t>
            </a:r>
            <a:r>
              <a:rPr lang="en-US" altLang="zh-CN" sz="3600" b="1" baseline="-2500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63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第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4</a:t>
            </a:r>
            <a:r>
              <a:rPr lang="en-US" altLang="zh-CN" sz="3600" b="1">
                <a:ea typeface="楷体" panose="02010609060101010101" pitchFamily="49" charset="-122"/>
                <a:sym typeface="Times New Roman" panose="02020603050405020304" pitchFamily="18" charset="0"/>
              </a:rPr>
              <a:t>~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7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题。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 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pic>
        <p:nvPicPr>
          <p:cNvPr id="54282" name="Picture 2" descr="https://p2.ssl.qhimgs1.com/sdr/400__/t01bc50586ba590205c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0375" y="2900363"/>
            <a:ext cx="2151063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3" name="New pic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5700" y="10998200"/>
            <a:ext cx="355600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 fill="hold"/>
                                        <p:tgtEl>
                                          <p:spTgt spid="54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7"/>
          <p:cNvSpPr txBox="1"/>
          <p:nvPr/>
        </p:nvSpPr>
        <p:spPr>
          <a:xfrm>
            <a:off x="1162050" y="809625"/>
            <a:ext cx="2224088" cy="58420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9D9D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探索新知一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0723" name="Picture 2" descr="C:\Users\Administrator\Desktop\苏二课件制作\图片\9.png9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7463" y="1858963"/>
            <a:ext cx="1322387" cy="216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内容占位符 1"/>
          <p:cNvSpPr>
            <a:spLocks noGrp="1" noChangeArrowheads="1"/>
          </p:cNvSpPr>
          <p:nvPr>
            <p:ph idx="4294967295"/>
          </p:nvPr>
        </p:nvSpPr>
        <p:spPr>
          <a:xfrm>
            <a:off x="3195638" y="1858963"/>
            <a:ext cx="4213225" cy="750887"/>
          </a:xfrm>
          <a:ln cap="flat" algn="ctr">
            <a:round/>
            <a:headEnd type="none" w="med" len="med"/>
            <a:tailEnd type="none" w="med" len="med"/>
          </a:ln>
        </p:spPr>
        <p:txBody>
          <a:bodyPr lIns="68580" tIns="34290" rIns="68580" bIns="34290">
            <a:noAutofit/>
          </a:bodyPr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量一量课桌有多长。 </a:t>
            </a:r>
            <a:endParaRPr lang="zh-CN" altLang="en-US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725" name="AutoShape 12"/>
          <p:cNvSpPr>
            <a:spLocks noChangeArrowheads="1"/>
          </p:cNvSpPr>
          <p:nvPr/>
        </p:nvSpPr>
        <p:spPr bwMode="auto">
          <a:xfrm flipH="1">
            <a:off x="7170738" y="2960688"/>
            <a:ext cx="2782887" cy="1100137"/>
          </a:xfrm>
          <a:prstGeom prst="wedgeRoundRectCallout">
            <a:avLst>
              <a:gd name="adj1" fmla="val 66431"/>
              <a:gd name="adj2" fmla="val 35120"/>
              <a:gd name="adj3" fmla="val 16667"/>
            </a:avLst>
          </a:prstGeom>
          <a:solidFill>
            <a:srgbClr val="D4F0CB"/>
          </a:solidFill>
          <a:ln w="9525" algn="ctr">
            <a:solidFill>
              <a:srgbClr val="68A828"/>
            </a:solidFill>
            <a:miter lim="800000"/>
          </a:ln>
        </p:spPr>
        <p:txBody>
          <a:bodyPr/>
          <a:lstStyle/>
          <a:p>
            <a:pPr algn="ctr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课桌大约有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拃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zh</a:t>
            </a:r>
            <a:r>
              <a:rPr lang="en-US" altLang="zh-CN" sz="32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ǎ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长。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726" name="图片 136" descr="2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86225" y="3241675"/>
            <a:ext cx="2682875" cy="289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634373" y="4343450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1746" name="Picture 2" descr="C:\Users\Administrator\Desktop\苏二课件制作\图片\9.png9"/>
          <p:cNvPicPr>
            <a:picLocks noChangeAspect="1" noChangeArrowheads="1"/>
          </p:cNvPicPr>
          <p:nvPr/>
        </p:nvPicPr>
        <p:blipFill>
          <a:blip r:embed="rId2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39800" y="1431925"/>
            <a:ext cx="1322388" cy="216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AutoShape 12"/>
          <p:cNvSpPr>
            <a:spLocks noChangeArrowheads="1"/>
          </p:cNvSpPr>
          <p:nvPr/>
        </p:nvSpPr>
        <p:spPr bwMode="auto">
          <a:xfrm flipH="1">
            <a:off x="6088063" y="2552700"/>
            <a:ext cx="2414587" cy="1476375"/>
          </a:xfrm>
          <a:prstGeom prst="wedgeRoundRectCallout">
            <a:avLst>
              <a:gd name="adj1" fmla="val 63250"/>
              <a:gd name="adj2" fmla="val 31671"/>
              <a:gd name="adj3" fmla="val 16667"/>
            </a:avLst>
          </a:prstGeom>
          <a:solidFill>
            <a:srgbClr val="F18870"/>
          </a:solidFill>
          <a:ln w="9525" algn="ctr">
            <a:solidFill>
              <a:srgbClr val="2FD1D1"/>
            </a:solidFill>
            <a:miter lim="800000"/>
          </a:ln>
        </p:spPr>
        <p:txBody>
          <a:bodyPr/>
          <a:lstStyle/>
          <a:p>
            <a:r>
              <a:rPr lang="en-US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大约有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5</a:t>
            </a:r>
            <a:r>
              <a:rPr lang="en-US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个铅笔盒长。</a:t>
            </a:r>
            <a:endParaRPr lang="en-US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1748" name="图片 137" descr="2-2.png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3876675" y="3052763"/>
            <a:ext cx="2987675" cy="330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内容占位符 1"/>
          <p:cNvSpPr>
            <a:spLocks noGrp="1" noChangeArrowheads="1"/>
          </p:cNvSpPr>
          <p:nvPr>
            <p:ph idx="4294967295"/>
          </p:nvPr>
        </p:nvSpPr>
        <p:spPr>
          <a:xfrm>
            <a:off x="2832100" y="1289050"/>
            <a:ext cx="4213225" cy="749300"/>
          </a:xfrm>
          <a:ln cap="flat" algn="ctr">
            <a:round/>
            <a:headEnd type="none" w="med" len="med"/>
            <a:tailEnd type="none" w="med" len="med"/>
          </a:ln>
        </p:spPr>
        <p:txBody>
          <a:bodyPr lIns="68580" tIns="34290" rIns="68580" bIns="34290">
            <a:noAutofit/>
          </a:bodyPr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量一量课桌有多长。 </a:t>
            </a:r>
            <a:endParaRPr lang="zh-CN" altLang="en-US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12"/>
          <p:cNvSpPr>
            <a:spLocks noChangeArrowheads="1"/>
          </p:cNvSpPr>
          <p:nvPr/>
        </p:nvSpPr>
        <p:spPr bwMode="auto">
          <a:xfrm flipH="1">
            <a:off x="7172325" y="2733675"/>
            <a:ext cx="2392363" cy="1044575"/>
          </a:xfrm>
          <a:prstGeom prst="wedgeRoundRectCallout">
            <a:avLst>
              <a:gd name="adj1" fmla="val 63722"/>
              <a:gd name="adj2" fmla="val 36255"/>
              <a:gd name="adj3" fmla="val 16667"/>
            </a:avLst>
          </a:prstGeom>
          <a:solidFill>
            <a:srgbClr val="FFEEF4"/>
          </a:solidFill>
          <a:ln w="9525" algn="ctr">
            <a:solidFill>
              <a:srgbClr val="CC0066"/>
            </a:solidFill>
            <a:miter lim="800000"/>
          </a:ln>
        </p:spPr>
        <p:txBody>
          <a:bodyPr/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大约有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本数学书长。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2771" name="图片 138" descr="2-3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460875" y="3224213"/>
            <a:ext cx="3162300" cy="345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2" descr="C:\Users\Administrator\Desktop\苏二课件制作\图片\9.png9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39800" y="1431925"/>
            <a:ext cx="1322388" cy="216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内容占位符 1"/>
          <p:cNvSpPr>
            <a:spLocks noGrp="1" noChangeArrowheads="1"/>
          </p:cNvSpPr>
          <p:nvPr>
            <p:ph idx="4294967295"/>
          </p:nvPr>
        </p:nvSpPr>
        <p:spPr>
          <a:xfrm>
            <a:off x="2960688" y="1431925"/>
            <a:ext cx="4211637" cy="750888"/>
          </a:xfrm>
          <a:ln cap="flat" algn="ctr">
            <a:round/>
            <a:headEnd type="none" w="med" len="med"/>
            <a:tailEnd type="none" w="med" len="med"/>
          </a:ln>
        </p:spPr>
        <p:txBody>
          <a:bodyPr lIns="68580" tIns="34290" rIns="68580" bIns="34290">
            <a:noAutofit/>
          </a:bodyPr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量一量课桌有多长。 </a:t>
            </a:r>
            <a:endParaRPr lang="zh-CN" altLang="en-US" sz="320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图片 2" descr="C:\Users\Administrator\Desktop\苏二课件制作\图片\9.png9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06400" y="4146550"/>
            <a:ext cx="1038225" cy="170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AutoShape 15"/>
          <p:cNvSpPr>
            <a:spLocks noChangeArrowheads="1"/>
          </p:cNvSpPr>
          <p:nvPr/>
        </p:nvSpPr>
        <p:spPr bwMode="auto">
          <a:xfrm>
            <a:off x="1676400" y="4922838"/>
            <a:ext cx="5553075" cy="919162"/>
          </a:xfrm>
          <a:prstGeom prst="wedgeRoundRectCallout">
            <a:avLst>
              <a:gd name="adj1" fmla="val -56449"/>
              <a:gd name="adj2" fmla="val -29366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3399FF"/>
            </a:solidFill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为什么他们说的数量不相同？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3796" name="组合 1"/>
          <p:cNvGrpSpPr/>
          <p:nvPr/>
        </p:nvGrpSpPr>
        <p:grpSpPr bwMode="auto">
          <a:xfrm>
            <a:off x="2262188" y="1319213"/>
            <a:ext cx="7380287" cy="2865437"/>
            <a:chOff x="3139" y="2412"/>
            <a:chExt cx="11226" cy="4687"/>
          </a:xfrm>
        </p:grpSpPr>
        <p:grpSp>
          <p:nvGrpSpPr>
            <p:cNvPr id="33797" name="组合 45"/>
            <p:cNvGrpSpPr/>
            <p:nvPr/>
          </p:nvGrpSpPr>
          <p:grpSpPr bwMode="auto">
            <a:xfrm>
              <a:off x="3139" y="2412"/>
              <a:ext cx="11226" cy="4687"/>
              <a:chOff x="251520" y="1347614"/>
              <a:chExt cx="6480720" cy="576064"/>
            </a:xfrm>
          </p:grpSpPr>
          <p:sp>
            <p:nvSpPr>
              <p:cNvPr id="14350" name="矩形 46"/>
              <p:cNvSpPr/>
              <p:nvPr/>
            </p:nvSpPr>
            <p:spPr>
              <a:xfrm>
                <a:off x="251520" y="1347614"/>
                <a:ext cx="6480720" cy="576064"/>
              </a:xfrm>
              <a:prstGeom prst="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FF66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33799" name="直接连接符 47"/>
              <p:cNvSpPr>
                <a:spLocks noChangeShapeType="1"/>
              </p:cNvSpPr>
              <p:nvPr/>
            </p:nvSpPr>
            <p:spPr bwMode="auto">
              <a:xfrm>
                <a:off x="2412225" y="1347614"/>
                <a:ext cx="0" cy="576064"/>
              </a:xfrm>
              <a:prstGeom prst="line">
                <a:avLst/>
              </a:prstGeom>
              <a:noFill/>
              <a:ln w="9525" algn="ctr">
                <a:solidFill>
                  <a:srgbClr val="FF6600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00" name="直接连接符 48"/>
              <p:cNvSpPr>
                <a:spLocks noChangeShapeType="1"/>
              </p:cNvSpPr>
              <p:nvPr/>
            </p:nvSpPr>
            <p:spPr bwMode="auto">
              <a:xfrm>
                <a:off x="4574323" y="1347614"/>
                <a:ext cx="0" cy="576064"/>
              </a:xfrm>
              <a:prstGeom prst="line">
                <a:avLst/>
              </a:prstGeom>
              <a:noFill/>
              <a:ln w="9525" algn="ctr">
                <a:solidFill>
                  <a:srgbClr val="FF6600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3801" name="AutoShape 12"/>
            <p:cNvSpPr>
              <a:spLocks noChangeArrowheads="1"/>
            </p:cNvSpPr>
            <p:nvPr/>
          </p:nvSpPr>
          <p:spPr bwMode="auto">
            <a:xfrm flipH="1">
              <a:off x="11638" y="2448"/>
              <a:ext cx="2727" cy="1361"/>
            </a:xfrm>
            <a:prstGeom prst="wedgeRoundRectCallout">
              <a:avLst>
                <a:gd name="adj1" fmla="val 13366"/>
                <a:gd name="adj2" fmla="val 65505"/>
                <a:gd name="adj3" fmla="val 16667"/>
              </a:avLst>
            </a:prstGeom>
            <a:solidFill>
              <a:srgbClr val="FDD3E2"/>
            </a:solidFill>
            <a:ln w="9525" algn="ctr">
              <a:solidFill>
                <a:srgbClr val="CC0066"/>
              </a:solidFill>
              <a:miter lim="800000"/>
            </a:ln>
          </p:spPr>
          <p:txBody>
            <a:bodyPr/>
            <a:lstStyle/>
            <a:p>
              <a:pPr algn="ctr"/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大约有</a:t>
              </a:r>
              <a:r>
                <a:rPr lang="en-US" altLang="zh-CN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本数学书长。</a:t>
              </a:r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3802" name="AutoShape 12"/>
            <p:cNvSpPr>
              <a:spLocks noChangeArrowheads="1"/>
            </p:cNvSpPr>
            <p:nvPr/>
          </p:nvSpPr>
          <p:spPr bwMode="auto">
            <a:xfrm flipH="1">
              <a:off x="8014" y="2457"/>
              <a:ext cx="2609" cy="1361"/>
            </a:xfrm>
            <a:prstGeom prst="wedgeRoundRectCallout">
              <a:avLst>
                <a:gd name="adj1" fmla="val 27500"/>
                <a:gd name="adj2" fmla="val 62194"/>
                <a:gd name="adj3" fmla="val 16667"/>
              </a:avLst>
            </a:prstGeom>
            <a:solidFill>
              <a:srgbClr val="AFFFFF">
                <a:alpha val="94116"/>
              </a:srgbClr>
            </a:solidFill>
            <a:ln w="9525" algn="ctr">
              <a:solidFill>
                <a:srgbClr val="2FD1D1"/>
              </a:solidFill>
              <a:miter lim="800000"/>
            </a:ln>
          </p:spPr>
          <p:txBody>
            <a:bodyPr/>
            <a:lstStyle/>
            <a:p>
              <a:pPr algn="ctr"/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大约有</a:t>
              </a:r>
              <a:r>
                <a:rPr lang="en-US" altLang="zh-CN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个铅笔盒长。</a:t>
              </a:r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3803" name="AutoShape 12"/>
            <p:cNvSpPr>
              <a:spLocks noChangeArrowheads="1"/>
            </p:cNvSpPr>
            <p:nvPr/>
          </p:nvSpPr>
          <p:spPr bwMode="auto">
            <a:xfrm flipH="1">
              <a:off x="3485" y="2448"/>
              <a:ext cx="3055" cy="1361"/>
            </a:xfrm>
            <a:prstGeom prst="wedgeRoundRectCallout">
              <a:avLst>
                <a:gd name="adj1" fmla="val -6917"/>
                <a:gd name="adj2" fmla="val 79167"/>
                <a:gd name="adj3" fmla="val 16667"/>
              </a:avLst>
            </a:prstGeom>
            <a:solidFill>
              <a:srgbClr val="C3EAB8"/>
            </a:solidFill>
            <a:ln w="9525" algn="ctr">
              <a:solidFill>
                <a:srgbClr val="68A828"/>
              </a:solidFill>
              <a:miter lim="800000"/>
            </a:ln>
          </p:spPr>
          <p:txBody>
            <a:bodyPr/>
            <a:lstStyle/>
            <a:p>
              <a:pPr algn="ctr"/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课桌大约有</a:t>
              </a:r>
              <a:r>
                <a:rPr lang="en-US" altLang="zh-CN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拃</a:t>
              </a:r>
              <a:r>
                <a:rPr lang="zh-CN" altLang="en-US" sz="24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  <a:r>
                <a:rPr lang="en-US" altLang="zh-CN" sz="24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zh</a:t>
              </a:r>
              <a:r>
                <a:rPr lang="en-US" altLang="zh-CN" sz="24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ǎ</a:t>
              </a:r>
              <a:r>
                <a:rPr lang="zh-CN" altLang="en-US" sz="24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）</a:t>
              </a:r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长</a:t>
              </a:r>
              <a:endParaRPr lang="zh-CN" altLang="en-US" sz="2400"/>
            </a:p>
          </p:txBody>
        </p:sp>
        <p:pic>
          <p:nvPicPr>
            <p:cNvPr id="33804" name="图片 78" descr="2-1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944" y="3993"/>
              <a:ext cx="2135" cy="3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05" name="图片 79" descr="2-2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288" y="3916"/>
              <a:ext cx="2111" cy="3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06" name="图片 80" descr="2-3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129" y="3884"/>
              <a:ext cx="2159" cy="3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3807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85475" y="4146550"/>
            <a:ext cx="827088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8" name="AutoShape 12"/>
          <p:cNvSpPr>
            <a:spLocks noChangeArrowheads="1"/>
          </p:cNvSpPr>
          <p:nvPr/>
        </p:nvSpPr>
        <p:spPr bwMode="auto">
          <a:xfrm flipH="1">
            <a:off x="7864475" y="5181600"/>
            <a:ext cx="2774950" cy="863600"/>
          </a:xfrm>
          <a:prstGeom prst="wedgeRoundRectCallout">
            <a:avLst>
              <a:gd name="adj1" fmla="val -50069"/>
              <a:gd name="adj2" fmla="val -81449"/>
              <a:gd name="adj3" fmla="val 16667"/>
            </a:avLst>
          </a:prstGeom>
          <a:solidFill>
            <a:srgbClr val="C3EAB8"/>
          </a:solidFill>
          <a:ln w="9525" algn="ctr">
            <a:solidFill>
              <a:srgbClr val="68A828"/>
            </a:solidFill>
            <a:miter lim="800000"/>
          </a:ln>
        </p:spPr>
        <p:txBody>
          <a:bodyPr/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铅笔盒与数学书不一样长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animBg="1"/>
      <p:bldP spid="3380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1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EEF3FA"/>
              </a:clrFrom>
              <a:clrTo>
                <a:srgbClr val="EEF3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37750" y="4294188"/>
            <a:ext cx="1057275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AutoShape 15"/>
          <p:cNvSpPr>
            <a:spLocks noChangeArrowheads="1"/>
          </p:cNvSpPr>
          <p:nvPr/>
        </p:nvSpPr>
        <p:spPr bwMode="auto">
          <a:xfrm>
            <a:off x="1744663" y="4294188"/>
            <a:ext cx="7119937" cy="1539875"/>
          </a:xfrm>
          <a:prstGeom prst="wedgeRoundRectCallout">
            <a:avLst>
              <a:gd name="adj1" fmla="val 58333"/>
              <a:gd name="adj2" fmla="val 28181"/>
              <a:gd name="adj3" fmla="val 16667"/>
            </a:avLst>
          </a:prstGeom>
          <a:solidFill>
            <a:srgbClr val="FFEEF4"/>
          </a:solidFill>
          <a:ln w="19050" algn="ctr">
            <a:solidFill>
              <a:srgbClr val="F7BFC7"/>
            </a:solidFill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en-US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要知道物体的长度，可以用尺来量。量比</a:t>
            </a:r>
            <a:r>
              <a:rPr lang="en-US" altLang="en-US" sz="28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较短</a:t>
            </a:r>
            <a:r>
              <a:rPr lang="en-US" altLang="en-US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的物体的长度，可以用</a:t>
            </a:r>
            <a:r>
              <a:rPr lang="en-US" altLang="en-US" sz="28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厘米</a:t>
            </a:r>
            <a:r>
              <a:rPr lang="en-US" altLang="en-US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作单位</a:t>
            </a:r>
            <a:r>
              <a:rPr lang="en-US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。</a:t>
            </a:r>
            <a:endParaRPr lang="en-US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pic>
        <p:nvPicPr>
          <p:cNvPr id="34820" name="图片 2" descr="C:\Users\Administrator\Desktop\苏二课件制作\图片\9.png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1475" y="995363"/>
            <a:ext cx="1501775" cy="200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AutoShape 15"/>
          <p:cNvSpPr>
            <a:spLocks noChangeArrowheads="1"/>
          </p:cNvSpPr>
          <p:nvPr/>
        </p:nvSpPr>
        <p:spPr bwMode="auto">
          <a:xfrm>
            <a:off x="2481263" y="1724025"/>
            <a:ext cx="6723062" cy="1636713"/>
          </a:xfrm>
          <a:prstGeom prst="wedgeRoundRectCallout">
            <a:avLst>
              <a:gd name="adj1" fmla="val -56449"/>
              <a:gd name="adj2" fmla="val -29366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3399FF"/>
            </a:solidFill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用不同的工具测量，得出的结果往往不同，这就要选用统一的测量工具。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 fill="hold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animBg="1"/>
      <p:bldP spid="348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1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EEF3FA"/>
              </a:clrFrom>
              <a:clrTo>
                <a:srgbClr val="EEF3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17125" y="1003300"/>
            <a:ext cx="1057275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文本框 2"/>
          <p:cNvSpPr>
            <a:spLocks noChangeArrowheads="1"/>
          </p:cNvSpPr>
          <p:nvPr/>
        </p:nvSpPr>
        <p:spPr bwMode="auto">
          <a:xfrm>
            <a:off x="647700" y="1314450"/>
            <a:ext cx="936942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下面是直尺的一部分，在直尺上看看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厘米有多长。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6" name="标题 3"/>
          <p:cNvSpPr>
            <a:spLocks noGrp="1"/>
          </p:cNvSpPr>
          <p:nvPr/>
        </p:nvSpPr>
        <p:spPr>
          <a:xfrm>
            <a:off x="1995488" y="4551363"/>
            <a:ext cx="5441950" cy="5762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厘米可以用字母“</a:t>
            </a:r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”表示。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厘米可以写成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5845" name="图片 52" descr="直尺－3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2291"/>
          <a:stretch>
            <a:fillRect/>
          </a:stretch>
        </p:blipFill>
        <p:spPr bwMode="auto">
          <a:xfrm>
            <a:off x="1995488" y="2882900"/>
            <a:ext cx="8097837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6" name="右大括号 7"/>
          <p:cNvSpPr>
            <a:spLocks noChangeArrowheads="1"/>
          </p:cNvSpPr>
          <p:nvPr/>
        </p:nvSpPr>
        <p:spPr bwMode="auto">
          <a:xfrm rot="16200000">
            <a:off x="2410619" y="2370932"/>
            <a:ext cx="287337" cy="762000"/>
          </a:xfrm>
          <a:prstGeom prst="rightBrace">
            <a:avLst>
              <a:gd name="adj1" fmla="val 8263"/>
              <a:gd name="adj2" fmla="val 50000"/>
            </a:avLst>
          </a:prstGeom>
          <a:noFill/>
          <a:ln w="12700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zh-CN"/>
          </a:p>
        </p:txBody>
      </p:sp>
      <p:sp>
        <p:nvSpPr>
          <p:cNvPr id="18439" name="文本框 8"/>
          <p:cNvSpPr/>
          <p:nvPr/>
        </p:nvSpPr>
        <p:spPr>
          <a:xfrm>
            <a:off x="1851025" y="2070100"/>
            <a:ext cx="1408113" cy="5397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厘米 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848" name="右大括号 9"/>
          <p:cNvSpPr>
            <a:spLocks noChangeArrowheads="1"/>
          </p:cNvSpPr>
          <p:nvPr/>
        </p:nvSpPr>
        <p:spPr bwMode="auto">
          <a:xfrm rot="16200000">
            <a:off x="6148388" y="2371725"/>
            <a:ext cx="287338" cy="763587"/>
          </a:xfrm>
          <a:prstGeom prst="rightBrace">
            <a:avLst>
              <a:gd name="adj1" fmla="val 8280"/>
              <a:gd name="adj2" fmla="val 50000"/>
            </a:avLst>
          </a:prstGeom>
          <a:noFill/>
          <a:ln w="12700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zh-CN"/>
          </a:p>
        </p:txBody>
      </p:sp>
      <p:sp>
        <p:nvSpPr>
          <p:cNvPr id="18441" name="文本框 10"/>
          <p:cNvSpPr/>
          <p:nvPr/>
        </p:nvSpPr>
        <p:spPr>
          <a:xfrm>
            <a:off x="5588000" y="2070100"/>
            <a:ext cx="1408113" cy="5397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厘米 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 fill="hold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 fill="hold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 fill="hold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  <p:bldP spid="35846" grpId="0" animBg="1"/>
      <p:bldP spid="18439" grpId="0" animBg="1"/>
      <p:bldP spid="35848" grpId="0" animBg="1"/>
      <p:bldP spid="1844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图片 16" descr="手指.pn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56213" y="3435350"/>
            <a:ext cx="2022475" cy="184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图片 2" descr="C:\Users\Administrator\Desktop\苏二课件制作\图片\9.png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1475" y="995363"/>
            <a:ext cx="1501775" cy="200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AutoShape 15"/>
          <p:cNvSpPr>
            <a:spLocks noChangeArrowheads="1"/>
          </p:cNvSpPr>
          <p:nvPr/>
        </p:nvSpPr>
        <p:spPr bwMode="auto">
          <a:xfrm>
            <a:off x="2433638" y="1682750"/>
            <a:ext cx="6011862" cy="868363"/>
          </a:xfrm>
          <a:prstGeom prst="wedgeRoundRectCallout">
            <a:avLst>
              <a:gd name="adj1" fmla="val -56449"/>
              <a:gd name="adj2" fmla="val -29366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3399FF"/>
            </a:solidFill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用两根手指比划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厘米大约有多长。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85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1989</Words>
  <Application>WPS 演示</Application>
  <PresentationFormat>自定义</PresentationFormat>
  <Paragraphs>190</Paragraphs>
  <Slides>26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Arial</vt:lpstr>
      <vt:lpstr>宋体</vt:lpstr>
      <vt:lpstr>Wingdings</vt:lpstr>
      <vt:lpstr>微软雅黑</vt:lpstr>
      <vt:lpstr>Calibri</vt:lpstr>
      <vt:lpstr>黑体</vt:lpstr>
      <vt:lpstr>楷体</vt:lpstr>
      <vt:lpstr>Times New Roman</vt:lpstr>
      <vt:lpstr>Arial Unicode MS</vt:lpstr>
      <vt:lpstr>Wingdings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2021-06-20T23:18:00Z</cp:lastPrinted>
  <dcterms:created xsi:type="dcterms:W3CDTF">2021-06-20T23:18:00Z</dcterms:created>
  <dcterms:modified xsi:type="dcterms:W3CDTF">2023-11-02T09:09:54Z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FAC40592702E4AC88BDC5D9A79965D67_12</vt:lpwstr>
  </property>
  <property fmtid="{D5CDD505-2E9C-101B-9397-08002B2CF9AE}" pid="3" name="KSOProductBuildVer">
    <vt:lpwstr>2052-12.1.0.15712</vt:lpwstr>
  </property>
</Properties>
</file>