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60" r:id="rId3"/>
    <p:sldId id="356" r:id="rId5"/>
    <p:sldId id="379" r:id="rId6"/>
    <p:sldId id="744" r:id="rId7"/>
    <p:sldId id="862" r:id="rId8"/>
    <p:sldId id="763" r:id="rId9"/>
    <p:sldId id="886" r:id="rId10"/>
    <p:sldId id="789" r:id="rId11"/>
    <p:sldId id="841" r:id="rId12"/>
    <p:sldId id="790" r:id="rId13"/>
    <p:sldId id="726" r:id="rId14"/>
    <p:sldId id="828" r:id="rId15"/>
    <p:sldId id="654" r:id="rId16"/>
    <p:sldId id="770" r:id="rId17"/>
    <p:sldId id="830" r:id="rId18"/>
    <p:sldId id="706" r:id="rId19"/>
    <p:sldId id="736" r:id="rId20"/>
    <p:sldId id="289" r:id="rId21"/>
    <p:sldId id="291" r:id="rId22"/>
  </p:sldIdLst>
  <p:sldSz cx="12190095" cy="7021195"/>
  <p:notesSz cx="6858000" cy="9144000"/>
  <p:custDataLst>
    <p:tags r:id="rId2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indent="-15748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indent="-314325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indent="-471805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indent="-62865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4" autoAdjust="0"/>
    <p:restoredTop sz="90909" autoAdjust="0"/>
  </p:normalViewPr>
  <p:slideViewPr>
    <p:cSldViewPr>
      <p:cViewPr>
        <p:scale>
          <a:sx n="100" d="100"/>
          <a:sy n="100" d="100"/>
        </p:scale>
        <p:origin x="-81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64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页脚占位符 3"/>
          <p:cNvSpPr>
            <a:spLocks noGrp="1"/>
          </p:cNvSpPr>
          <p:nvPr>
            <p:ph type="ftr" sz="quarter" idx="9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2" name="灯片编号占位符 4"/>
          <p:cNvSpPr>
            <a:spLocks noGrp="1"/>
          </p:cNvSpPr>
          <p:nvPr>
            <p:ph type="sldNum" sz="quarter" idx="19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3E47ED17-75D1-4A7B-8CF1-FC38FF9FEE3F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5"/>
          <p:cNvSpPr>
            <a:spLocks noGrp="1"/>
          </p:cNvSpPr>
          <p:nvPr>
            <p:ph type="dt" sz="quarter" idx="29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6B477EEA-57B7-4343-BD3E-764DCA98DA33}" type="datetime1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5" name="日期占位符 2"/>
          <p:cNvSpPr>
            <a:spLocks noGrp="1"/>
          </p:cNvSpPr>
          <p:nvPr>
            <p:ph type="dt" idx="9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3B6569CF-10EF-44D5-A6FC-63CD2DE17553}" type="datetime1">
              <a:rPr lang="zh-CN" altLang="en-US"/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 idx="19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40965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29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39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8CDDDE5-F727-470A-8D8C-F69D12A6AFF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3012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32C3DBB-482C-4694-BCC4-0B2C659565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2228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ED28FC39-42B2-4630-A02A-99284BE86259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3252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8DE3BBF-936A-49BE-8741-35A1677B3A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4276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B296D9AA-6C5A-4284-9EA7-8A14C749EB9C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5300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D5F7FA6-D9BB-4CF4-B77F-D1BF4F90A7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6324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B397756-B482-4292-A89F-0C6F70495D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4036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0480023-9920-4E7D-A2A5-EABFD9680A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E316D85-9916-4C94-95A2-4EC44A4BAB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EFA4F9A-F0C2-43FB-BF31-BC11761679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7108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89A8BD8-492C-4170-A6D2-AAA5D60E28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243D34A2-EA57-4C67-B09C-11DAEACDD97D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9156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063BAAC4-1C71-4A74-9B93-CF9EB91EC2DA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0180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894770C8-7C7D-45A4-9382-2C18692992AF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51204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E378AF40-C5BA-4225-B965-52352132E446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1D6776-A230-46BE-92EA-0AE0DADD7198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C9AC92-CADE-43BF-BA8C-4CAC7ED44F6B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851D124-6F2F-47B6-858D-889DCE0FC5BC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5BC42A7-D089-4300-AD7E-B114C4A45EC1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BE444A-C789-46C9-9E99-D2BEBF3D3188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78082AF-1087-44FF-ABDA-F9BE20AC102A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F7F4B5-1764-46C7-8E49-45D125A6BDC4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1EFEA30-7D9C-4F63-9824-AFCF0E0108D4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08E5E66-E339-4540-B137-54D97456B53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4BF9B39-4D93-49D0-BE2D-3B906408650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B3E913-8368-4613-BA5E-48C6B715833B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8B738E2-4711-4BE4-9869-45A3C23717B8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9795CC5-0B47-4BEC-98AA-165680E4F90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7E1115A-729A-4EF3-BC85-50CDA81E87A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9190166-A07E-4742-91B1-62E6D00E819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BCB543-4FBB-4B10-897C-05CDC7EB7C4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EEDF1DF-DDB8-4E93-B1C7-1F796E46DB5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2D9C0F3-6289-49A9-9D22-8186D2EDD070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915A677-06F5-4528-91A6-14050311278F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8B7C694-CB3F-4720-B5FF-E085954639E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1BF1998-9630-47D1-BAD5-502505D00A3C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BE5EDE8-E89F-4780-87FA-175761BB7F8A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A0370AB-6D13-4219-825C-80A9CAB051EE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1FD100C-1D62-4E54-9DA2-70A877E2080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FAB34D5-0B66-4BB3-9B72-47A3F55E234E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280BA11-55D5-4A5F-B06B-574EE535B6F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160121-AA8F-42E5-BCF2-19A77B72C49F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26307BA-56E7-414D-BDE8-9ADEEC61473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7276B89-4F53-49B3-A2C2-21C8DB974A1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AB5E47-2AFA-49D9-8EAD-1725C5F722F2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12CA25-5234-4761-9F46-45B3018C3E9B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59F34DA-DD1C-4AE5-94F6-1019B4B4A37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C4AFE3-150B-4E22-80B4-D9A02971179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9286720-71E8-45C9-BA51-8FEF1FA522E1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ED3BDB0-BFCA-4DA7-A381-E733B45E60C0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A346B57-C0C3-44E1-ADD2-77DBAF00A17A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FB67A61-C75E-41BC-A1C5-7BE69952D20F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6CAF0EA-595F-4E6A-BE0A-D3246A9A8F60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tags" Target="../tags/tag63.xml"/><Relationship Id="rId24" Type="http://schemas.openxmlformats.org/officeDocument/2006/relationships/tags" Target="../tags/tag62.xml"/><Relationship Id="rId23" Type="http://schemas.openxmlformats.org/officeDocument/2006/relationships/tags" Target="../tags/tag61.xml"/><Relationship Id="rId22" Type="http://schemas.openxmlformats.org/officeDocument/2006/relationships/tags" Target="../tags/tag60.xml"/><Relationship Id="rId21" Type="http://schemas.openxmlformats.org/officeDocument/2006/relationships/tags" Target="../tags/tag59.xml"/><Relationship Id="rId20" Type="http://schemas.openxmlformats.org/officeDocument/2006/relationships/tags" Target="../tags/tag58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  <p:custDataLst>
              <p:tags r:id="rId20"/>
            </p:custDataLst>
          </p:nvPr>
        </p:nvSpPr>
        <p:spPr bwMode="auto">
          <a:xfrm>
            <a:off x="608013" y="622300"/>
            <a:ext cx="1096803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  <p:custDataLst>
              <p:tags r:id="rId21"/>
            </p:custDataLst>
          </p:nvPr>
        </p:nvSpPr>
        <p:spPr bwMode="auto">
          <a:xfrm>
            <a:off x="608013" y="1525588"/>
            <a:ext cx="10968037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4294967295"/>
            <p:custDataLst>
              <p:tags r:id="rId22"/>
            </p:custDataLst>
          </p:nvPr>
        </p:nvSpPr>
        <p:spPr>
          <a:xfrm>
            <a:off x="611188" y="6465888"/>
            <a:ext cx="2700337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eaLnBrk="0" hangingPunct="0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A8C98081-378D-4906-994A-14FD9D165430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  <p:custDataLst>
              <p:tags r:id="rId23"/>
            </p:custDataLst>
          </p:nvPr>
        </p:nvSpPr>
        <p:spPr bwMode="auto">
          <a:xfrm>
            <a:off x="4114800" y="6465888"/>
            <a:ext cx="39592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9"/>
            <p:custDataLst>
              <p:tags r:id="rId24"/>
            </p:custDataLst>
          </p:nvPr>
        </p:nvSpPr>
        <p:spPr>
          <a:xfrm>
            <a:off x="8877300" y="6465888"/>
            <a:ext cx="2700338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 eaLnBrk="0" hangingPunct="0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169D8634-B2FE-422F-B7DE-D2F19918E6FC}" type="slidenum">
              <a:rPr lang="zh-CN" altLang="en-US"/>
            </a:fld>
            <a:endParaRPr lang="zh-CN" altLang="en-US"/>
          </a:p>
        </p:txBody>
      </p:sp>
    </p:spTree>
    <p:custDataLst>
      <p:tags r:id="rId25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rtl="0" fontAlgn="base">
        <a:spcBef>
          <a:spcPct val="0"/>
        </a:spcBef>
        <a:spcAft>
          <a:spcPct val="0"/>
        </a:spcAft>
        <a:buSzPct val="100000"/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SzPct val="100000"/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SzPct val="100000"/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1.jpe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7.jpe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7.jpe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圆角矩形 8"/>
          <p:cNvSpPr>
            <a:spLocks noChangeArrowheads="1"/>
          </p:cNvSpPr>
          <p:nvPr/>
        </p:nvSpPr>
        <p:spPr bwMode="auto">
          <a:xfrm>
            <a:off x="262558" y="330200"/>
            <a:ext cx="3727450" cy="660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ECF40"/>
              </a:gs>
              <a:gs pos="100000">
                <a:srgbClr val="846C21"/>
              </a:gs>
            </a:gsLst>
            <a:lin ang="5400000"/>
          </a:gra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r>
              <a:rPr lang="en-US" altLang="zh-CN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  厘米和米</a:t>
            </a:r>
            <a:endParaRPr lang="en-US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TextBox 21"/>
          <p:cNvSpPr/>
          <p:nvPr/>
        </p:nvSpPr>
        <p:spPr>
          <a:xfrm>
            <a:off x="5613424" y="3510756"/>
            <a:ext cx="4570413" cy="58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苏教版数学二年级上册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0" name="TextBox 48"/>
          <p:cNvSpPr txBox="1"/>
          <p:nvPr/>
        </p:nvSpPr>
        <p:spPr>
          <a:xfrm>
            <a:off x="5613424" y="2358628"/>
            <a:ext cx="4570413" cy="10156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 </a:t>
            </a:r>
            <a:r>
              <a:rPr lang="zh-CN" altLang="en-US" sz="6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 </a:t>
            </a:r>
            <a:r>
              <a:rPr lang="zh-CN" altLang="en-US" sz="6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 米</a:t>
            </a:r>
            <a:endParaRPr lang="zh-CN" altLang="en-US" sz="6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509" name="直接连接符 23"/>
          <p:cNvCxnSpPr>
            <a:cxnSpLocks noChangeShapeType="1"/>
          </p:cNvCxnSpPr>
          <p:nvPr/>
        </p:nvCxnSpPr>
        <p:spPr bwMode="auto">
          <a:xfrm>
            <a:off x="5613424" y="3409950"/>
            <a:ext cx="4570413" cy="0"/>
          </a:xfrm>
          <a:prstGeom prst="line">
            <a:avLst/>
          </a:prstGeom>
          <a:noFill/>
          <a:ln w="28575" cap="flat" algn="ctr">
            <a:solidFill>
              <a:srgbClr val="40404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510" name="图片 79" descr="5-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82638" y="3163224"/>
            <a:ext cx="33242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02775" y="4383088"/>
            <a:ext cx="10572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左大括号 18"/>
          <p:cNvSpPr>
            <a:spLocks noChangeArrowheads="1"/>
          </p:cNvSpPr>
          <p:nvPr/>
        </p:nvSpPr>
        <p:spPr bwMode="auto">
          <a:xfrm rot="5400000">
            <a:off x="2247900" y="2254250"/>
            <a:ext cx="304800" cy="838200"/>
          </a:xfrm>
          <a:prstGeom prst="leftBrace">
            <a:avLst>
              <a:gd name="adj1" fmla="val 8301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2" name="TextBox 21"/>
          <p:cNvSpPr/>
          <p:nvPr/>
        </p:nvSpPr>
        <p:spPr>
          <a:xfrm>
            <a:off x="1905000" y="1987550"/>
            <a:ext cx="129540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10cm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725" name="组合 25"/>
          <p:cNvGrpSpPr/>
          <p:nvPr/>
        </p:nvGrpSpPr>
        <p:grpSpPr bwMode="auto">
          <a:xfrm>
            <a:off x="3311525" y="1758950"/>
            <a:ext cx="609600" cy="1066800"/>
            <a:chOff x="3352078" y="1682004"/>
            <a:chExt cx="609584" cy="1066772"/>
          </a:xfrm>
        </p:grpSpPr>
        <p:sp>
          <p:nvSpPr>
            <p:cNvPr id="30726" name="直接箭头连接符 23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7" name="TextBox 24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28" name="组合 26"/>
          <p:cNvGrpSpPr/>
          <p:nvPr/>
        </p:nvGrpSpPr>
        <p:grpSpPr bwMode="auto">
          <a:xfrm>
            <a:off x="4140200" y="1758950"/>
            <a:ext cx="609600" cy="1066800"/>
            <a:chOff x="3352078" y="1682004"/>
            <a:chExt cx="609584" cy="1066772"/>
          </a:xfrm>
        </p:grpSpPr>
        <p:sp>
          <p:nvSpPr>
            <p:cNvPr id="30729" name="直接箭头连接符 27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0" name="TextBox 28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31" name="组合 29"/>
          <p:cNvGrpSpPr/>
          <p:nvPr/>
        </p:nvGrpSpPr>
        <p:grpSpPr bwMode="auto">
          <a:xfrm>
            <a:off x="4967288" y="1758950"/>
            <a:ext cx="609600" cy="1066800"/>
            <a:chOff x="3352078" y="1682004"/>
            <a:chExt cx="609584" cy="1066772"/>
          </a:xfrm>
        </p:grpSpPr>
        <p:sp>
          <p:nvSpPr>
            <p:cNvPr id="30732" name="直接箭头连接符 30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3" name="TextBox 31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34" name="组合 32"/>
          <p:cNvGrpSpPr/>
          <p:nvPr/>
        </p:nvGrpSpPr>
        <p:grpSpPr bwMode="auto">
          <a:xfrm>
            <a:off x="5791200" y="1758950"/>
            <a:ext cx="608013" cy="1066800"/>
            <a:chOff x="3352078" y="1682004"/>
            <a:chExt cx="609584" cy="1066772"/>
          </a:xfrm>
        </p:grpSpPr>
        <p:sp>
          <p:nvSpPr>
            <p:cNvPr id="30735" name="直接箭头连接符 33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6" name="TextBox 34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37" name="组合 35"/>
          <p:cNvGrpSpPr/>
          <p:nvPr/>
        </p:nvGrpSpPr>
        <p:grpSpPr bwMode="auto">
          <a:xfrm>
            <a:off x="6588125" y="1758950"/>
            <a:ext cx="609600" cy="1066800"/>
            <a:chOff x="3352078" y="1682004"/>
            <a:chExt cx="609584" cy="1066772"/>
          </a:xfrm>
        </p:grpSpPr>
        <p:sp>
          <p:nvSpPr>
            <p:cNvPr id="30738" name="直接箭头连接符 36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9" name="TextBox 37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40" name="组合 38"/>
          <p:cNvGrpSpPr/>
          <p:nvPr/>
        </p:nvGrpSpPr>
        <p:grpSpPr bwMode="auto">
          <a:xfrm>
            <a:off x="7415213" y="1758950"/>
            <a:ext cx="609600" cy="1066800"/>
            <a:chOff x="3352078" y="1682004"/>
            <a:chExt cx="609584" cy="1066772"/>
          </a:xfrm>
        </p:grpSpPr>
        <p:sp>
          <p:nvSpPr>
            <p:cNvPr id="30741" name="直接箭头连接符 39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2" name="TextBox 40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70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43" name="组合 41"/>
          <p:cNvGrpSpPr/>
          <p:nvPr/>
        </p:nvGrpSpPr>
        <p:grpSpPr bwMode="auto">
          <a:xfrm>
            <a:off x="8243888" y="1758950"/>
            <a:ext cx="609600" cy="1066800"/>
            <a:chOff x="3352078" y="1682004"/>
            <a:chExt cx="609584" cy="1066772"/>
          </a:xfrm>
        </p:grpSpPr>
        <p:sp>
          <p:nvSpPr>
            <p:cNvPr id="30744" name="直接箭头连接符 42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5" name="TextBox 43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46" name="组合 44"/>
          <p:cNvGrpSpPr/>
          <p:nvPr/>
        </p:nvGrpSpPr>
        <p:grpSpPr bwMode="auto">
          <a:xfrm>
            <a:off x="9066213" y="1758950"/>
            <a:ext cx="609600" cy="1066800"/>
            <a:chOff x="3352078" y="1682004"/>
            <a:chExt cx="609584" cy="1066772"/>
          </a:xfrm>
        </p:grpSpPr>
        <p:sp>
          <p:nvSpPr>
            <p:cNvPr id="30747" name="直接箭头连接符 45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8" name="TextBox 46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49" name="组合 47"/>
          <p:cNvGrpSpPr/>
          <p:nvPr/>
        </p:nvGrpSpPr>
        <p:grpSpPr bwMode="auto">
          <a:xfrm>
            <a:off x="9720263" y="1758950"/>
            <a:ext cx="990600" cy="1066800"/>
            <a:chOff x="3352078" y="1682004"/>
            <a:chExt cx="609584" cy="1066772"/>
          </a:xfrm>
        </p:grpSpPr>
        <p:sp>
          <p:nvSpPr>
            <p:cNvPr id="30750" name="直接箭头连接符 48"/>
            <p:cNvSpPr>
              <a:spLocks noChangeShapeType="1"/>
            </p:cNvSpPr>
            <p:nvPr/>
          </p:nvSpPr>
          <p:spPr bwMode="auto">
            <a:xfrm flipV="1">
              <a:off x="3656870" y="2215390"/>
              <a:ext cx="0" cy="533386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1" name="TextBox 49"/>
            <p:cNvSpPr>
              <a:spLocks noChangeArrowheads="1"/>
            </p:cNvSpPr>
            <p:nvPr/>
          </p:nvSpPr>
          <p:spPr bwMode="auto">
            <a:xfrm>
              <a:off x="3352078" y="1682004"/>
              <a:ext cx="60958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endPara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0752" name="图片 3" descr="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BE0F0"/>
              </a:clrFrom>
              <a:clrTo>
                <a:srgbClr val="EBE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8788" y="2819400"/>
            <a:ext cx="8639175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61" name="标题 3"/>
          <p:cNvSpPr>
            <a:spLocks noGrp="1"/>
          </p:cNvSpPr>
          <p:nvPr/>
        </p:nvSpPr>
        <p:spPr>
          <a:xfrm>
            <a:off x="3403600" y="4564063"/>
            <a:ext cx="4622800" cy="5984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62" name="标题 3"/>
          <p:cNvSpPr>
            <a:spLocks noGrp="1"/>
          </p:cNvSpPr>
          <p:nvPr/>
        </p:nvSpPr>
        <p:spPr>
          <a:xfrm>
            <a:off x="5178425" y="4564063"/>
            <a:ext cx="1179513" cy="5984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>
              <a:lnSpc>
                <a:spcPts val="3500"/>
              </a:lnSpc>
            </a:pPr>
            <a:r>
              <a:rPr altLang="zh-CN" sz="32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100</a:t>
            </a:r>
            <a:endParaRPr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4575" y="1131888"/>
            <a:ext cx="3246438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标题 3"/>
          <p:cNvSpPr>
            <a:spLocks noGrp="1"/>
          </p:cNvSpPr>
          <p:nvPr/>
        </p:nvSpPr>
        <p:spPr>
          <a:xfrm>
            <a:off x="1898650" y="2787650"/>
            <a:ext cx="7550150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用米尺量黑板的长，大约是多少米？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770" name="直线连接符 38"/>
          <p:cNvCxnSpPr>
            <a:cxnSpLocks noChangeShapeType="1"/>
          </p:cNvCxnSpPr>
          <p:nvPr/>
        </p:nvCxnSpPr>
        <p:spPr bwMode="auto">
          <a:xfrm>
            <a:off x="1055688" y="1928813"/>
            <a:ext cx="2479675" cy="4762"/>
          </a:xfrm>
          <a:prstGeom prst="line">
            <a:avLst/>
          </a:prstGeom>
          <a:noFill/>
          <a:ln w="12700" cap="flat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2771" name="文本框 4"/>
          <p:cNvSpPr>
            <a:spLocks noChangeArrowheads="1"/>
          </p:cNvSpPr>
          <p:nvPr/>
        </p:nvSpPr>
        <p:spPr bwMode="auto">
          <a:xfrm>
            <a:off x="1041400" y="1111250"/>
            <a:ext cx="3076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950" tIns="61475" rIns="122950" bIns="61475">
            <a:spAutoFit/>
          </a:bodyPr>
          <a:lstStyle/>
          <a:p>
            <a:r>
              <a:rPr lang="zh-CN" altLang="en-US" sz="4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归纳总结：</a:t>
            </a:r>
            <a:endParaRPr lang="zh-CN" altLang="en-US" sz="44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6628" name="圆角矩形 9"/>
          <p:cNvSpPr/>
          <p:nvPr/>
        </p:nvSpPr>
        <p:spPr>
          <a:xfrm>
            <a:off x="2957513" y="2709863"/>
            <a:ext cx="6024562" cy="2255837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量比较长的物体用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米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作单位。米是比厘米大的长度单位，可以用字母“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m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”表示，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米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=100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厘米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2773" name="图片 1" descr="C:\Users\Administrator\Desktop\苏二课件制作\图片\图片3.png图片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398000" y="3451225"/>
            <a:ext cx="121602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23"/>
          <p:cNvSpPr>
            <a:spLocks noChangeArrowheads="1"/>
          </p:cNvSpPr>
          <p:nvPr/>
        </p:nvSpPr>
        <p:spPr bwMode="auto">
          <a:xfrm>
            <a:off x="4583113" y="1408113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P65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7651" name="TextBox 8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新知应用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3796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725" y="595313"/>
            <a:ext cx="9620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图片 1" descr="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4425" y="4999038"/>
            <a:ext cx="12795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标题 3"/>
          <p:cNvSpPr>
            <a:spLocks noGrp="1" noChangeArrowheads="1"/>
          </p:cNvSpPr>
          <p:nvPr/>
        </p:nvSpPr>
        <p:spPr bwMode="auto">
          <a:xfrm>
            <a:off x="1403350" y="2436813"/>
            <a:ext cx="71215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量哪些物体的长度可以用米作单位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5" name="标题 3"/>
          <p:cNvSpPr>
            <a:spLocks noGrp="1"/>
          </p:cNvSpPr>
          <p:nvPr/>
        </p:nvSpPr>
        <p:spPr>
          <a:xfrm>
            <a:off x="1863725" y="3643313"/>
            <a:ext cx="6472238" cy="1008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量教室的长和宽、操场的长和宽等长度都可以用米作单位。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23"/>
          <p:cNvSpPr>
            <a:spLocks noChangeArrowheads="1"/>
          </p:cNvSpPr>
          <p:nvPr/>
        </p:nvSpPr>
        <p:spPr bwMode="auto">
          <a:xfrm>
            <a:off x="3267075" y="1506538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P65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19" name="标题 3"/>
          <p:cNvSpPr>
            <a:spLocks noGrp="1" noChangeArrowheads="1"/>
          </p:cNvSpPr>
          <p:nvPr/>
        </p:nvSpPr>
        <p:spPr bwMode="auto">
          <a:xfrm>
            <a:off x="1816100" y="2720975"/>
            <a:ext cx="9193213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量出教室的门大约高几米？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23"/>
          <p:cNvSpPr>
            <a:spLocks noChangeArrowheads="1"/>
          </p:cNvSpPr>
          <p:nvPr/>
        </p:nvSpPr>
        <p:spPr bwMode="auto">
          <a:xfrm>
            <a:off x="1433513" y="1862138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P65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3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5843" name="标题 3"/>
          <p:cNvSpPr>
            <a:spLocks noGrp="1" noChangeArrowheads="1"/>
          </p:cNvSpPr>
          <p:nvPr/>
        </p:nvSpPr>
        <p:spPr bwMode="auto">
          <a:xfrm>
            <a:off x="820738" y="1381125"/>
            <a:ext cx="95853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3.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先估计教室的长和宽大约有多少米，再量一量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844" name="组合 5"/>
          <p:cNvGrpSpPr/>
          <p:nvPr/>
        </p:nvGrpSpPr>
        <p:grpSpPr bwMode="auto">
          <a:xfrm>
            <a:off x="1927225" y="3132138"/>
            <a:ext cx="6748463" cy="2030412"/>
            <a:chOff x="3907" y="4171"/>
            <a:chExt cx="9199" cy="2531"/>
          </a:xfrm>
        </p:grpSpPr>
        <p:sp>
          <p:nvSpPr>
            <p:cNvPr id="30725" name="矩形 4"/>
            <p:cNvSpPr/>
            <p:nvPr/>
          </p:nvSpPr>
          <p:spPr>
            <a:xfrm>
              <a:off x="3946" y="4218"/>
              <a:ext cx="8502" cy="2268"/>
            </a:xfrm>
            <a:prstGeom prst="rect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846" name="直接连接符 11"/>
            <p:cNvSpPr>
              <a:spLocks noChangeShapeType="1"/>
            </p:cNvSpPr>
            <p:nvPr/>
          </p:nvSpPr>
          <p:spPr bwMode="auto">
            <a:xfrm>
              <a:off x="3946" y="4974"/>
              <a:ext cx="8504" cy="0"/>
            </a:xfrm>
            <a:prstGeom prst="line">
              <a:avLst/>
            </a:prstGeom>
            <a:noFill/>
            <a:ln w="12700" cap="flat" algn="ctr">
              <a:solidFill>
                <a:srgbClr val="6096E6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47" name="直接连接符 12"/>
            <p:cNvSpPr>
              <a:spLocks noChangeShapeType="1"/>
            </p:cNvSpPr>
            <p:nvPr/>
          </p:nvSpPr>
          <p:spPr bwMode="auto">
            <a:xfrm>
              <a:off x="3946" y="5730"/>
              <a:ext cx="8504" cy="0"/>
            </a:xfrm>
            <a:prstGeom prst="line">
              <a:avLst/>
            </a:prstGeom>
            <a:noFill/>
            <a:ln w="12700" cap="flat" algn="ctr">
              <a:solidFill>
                <a:srgbClr val="6096E6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48" name="直接连接符 16"/>
            <p:cNvSpPr>
              <a:spLocks noChangeShapeType="1"/>
            </p:cNvSpPr>
            <p:nvPr/>
          </p:nvSpPr>
          <p:spPr bwMode="auto">
            <a:xfrm>
              <a:off x="6781" y="4218"/>
              <a:ext cx="0" cy="2268"/>
            </a:xfrm>
            <a:prstGeom prst="line">
              <a:avLst/>
            </a:prstGeom>
            <a:noFill/>
            <a:ln w="12700" cap="flat" algn="ctr">
              <a:solidFill>
                <a:srgbClr val="6096E6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49" name="直接连接符 17"/>
            <p:cNvSpPr>
              <a:spLocks noChangeShapeType="1"/>
            </p:cNvSpPr>
            <p:nvPr/>
          </p:nvSpPr>
          <p:spPr bwMode="auto">
            <a:xfrm>
              <a:off x="9616" y="4218"/>
              <a:ext cx="0" cy="2268"/>
            </a:xfrm>
            <a:prstGeom prst="line">
              <a:avLst/>
            </a:prstGeom>
            <a:noFill/>
            <a:ln w="12700" cap="flat" algn="ctr">
              <a:solidFill>
                <a:srgbClr val="6096E6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0" name="标题 3"/>
          <p:cNvSpPr>
            <a:spLocks noGrp="1" noChangeArrowheads="1"/>
          </p:cNvSpPr>
          <p:nvPr/>
        </p:nvSpPr>
        <p:spPr bwMode="auto">
          <a:xfrm>
            <a:off x="10723563" y="6621463"/>
            <a:ext cx="4589462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估   计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1" name="标题 3"/>
          <p:cNvSpPr>
            <a:spLocks noGrp="1" noChangeArrowheads="1"/>
          </p:cNvSpPr>
          <p:nvPr/>
        </p:nvSpPr>
        <p:spPr bwMode="auto">
          <a:xfrm>
            <a:off x="15203488" y="6621463"/>
            <a:ext cx="4589462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实   际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2" name="标题 3"/>
          <p:cNvSpPr>
            <a:spLocks noGrp="1" noChangeArrowheads="1"/>
          </p:cNvSpPr>
          <p:nvPr/>
        </p:nvSpPr>
        <p:spPr bwMode="auto">
          <a:xfrm>
            <a:off x="10310813" y="7900988"/>
            <a:ext cx="5405437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3" name="标题 3"/>
          <p:cNvSpPr>
            <a:spLocks noGrp="1" noChangeArrowheads="1"/>
          </p:cNvSpPr>
          <p:nvPr/>
        </p:nvSpPr>
        <p:spPr bwMode="auto">
          <a:xfrm>
            <a:off x="14192250" y="7900988"/>
            <a:ext cx="6613525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4" name="标题 3"/>
          <p:cNvSpPr>
            <a:spLocks noGrp="1" noChangeArrowheads="1"/>
          </p:cNvSpPr>
          <p:nvPr/>
        </p:nvSpPr>
        <p:spPr bwMode="auto">
          <a:xfrm>
            <a:off x="6202363" y="7943850"/>
            <a:ext cx="4589462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5" name="标题 3"/>
          <p:cNvSpPr>
            <a:spLocks noGrp="1" noChangeArrowheads="1"/>
          </p:cNvSpPr>
          <p:nvPr/>
        </p:nvSpPr>
        <p:spPr bwMode="auto">
          <a:xfrm>
            <a:off x="9967913" y="9140825"/>
            <a:ext cx="6092825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6" name="标题 3"/>
          <p:cNvSpPr>
            <a:spLocks noGrp="1" noChangeArrowheads="1"/>
          </p:cNvSpPr>
          <p:nvPr/>
        </p:nvSpPr>
        <p:spPr bwMode="auto">
          <a:xfrm>
            <a:off x="14287500" y="9099550"/>
            <a:ext cx="6354763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7" name="标题 3"/>
          <p:cNvSpPr>
            <a:spLocks noGrp="1" noChangeArrowheads="1"/>
          </p:cNvSpPr>
          <p:nvPr/>
        </p:nvSpPr>
        <p:spPr bwMode="auto">
          <a:xfrm>
            <a:off x="6202363" y="9142413"/>
            <a:ext cx="4589462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圆角矩形标注 5"/>
          <p:cNvSpPr>
            <a:spLocks noChangeArrowheads="1"/>
          </p:cNvSpPr>
          <p:nvPr/>
        </p:nvSpPr>
        <p:spPr bwMode="auto">
          <a:xfrm>
            <a:off x="760413" y="1604963"/>
            <a:ext cx="8153400" cy="914400"/>
          </a:xfrm>
          <a:prstGeom prst="borderCallout1">
            <a:avLst>
              <a:gd name="adj1" fmla="val 93750"/>
              <a:gd name="adj2" fmla="val -2727"/>
              <a:gd name="adj3" fmla="val 197917"/>
              <a:gd name="adj4" fmla="val 5356"/>
            </a:avLst>
          </a:prstGeom>
          <a:solidFill>
            <a:srgbClr val="DAFDEA"/>
          </a:solidFill>
          <a:ln w="9525" algn="ctr">
            <a:solidFill>
              <a:srgbClr val="002060"/>
            </a:solidFill>
            <a:miter lim="800000"/>
          </a:ln>
        </p:spPr>
        <p:txBody>
          <a:bodyPr/>
          <a:lstStyle/>
          <a:p>
            <a:pPr latinLnBrk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这节课你有什么收获？学到了哪些知识？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36867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433763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7" descr="http://pic43.photophoto.cn/20170408/119011974275050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13813" y="3433763"/>
            <a:ext cx="2076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线形标注 1 8"/>
          <p:cNvSpPr>
            <a:spLocks noChangeArrowheads="1"/>
          </p:cNvSpPr>
          <p:nvPr/>
        </p:nvSpPr>
        <p:spPr bwMode="auto">
          <a:xfrm>
            <a:off x="4711700" y="3803650"/>
            <a:ext cx="3984625" cy="560388"/>
          </a:xfrm>
          <a:prstGeom prst="borderCallout1">
            <a:avLst>
              <a:gd name="adj1" fmla="val 36759"/>
              <a:gd name="adj2" fmla="val 101079"/>
              <a:gd name="adj3" fmla="val 44764"/>
              <a:gd name="adj4" fmla="val 112449"/>
            </a:avLst>
          </a:prstGeom>
          <a:solidFill>
            <a:srgbClr val="E3F668"/>
          </a:solidFill>
          <a:ln w="9525" algn="ctr">
            <a:solidFill>
              <a:srgbClr val="00206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这节课我认识了米。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1750" name="TextBox 10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课堂小结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圆角矩形标注 5"/>
          <p:cNvSpPr>
            <a:spLocks noChangeArrowheads="1"/>
          </p:cNvSpPr>
          <p:nvPr/>
        </p:nvSpPr>
        <p:spPr bwMode="auto">
          <a:xfrm>
            <a:off x="760413" y="1604963"/>
            <a:ext cx="8153400" cy="914400"/>
          </a:xfrm>
          <a:prstGeom prst="borderCallout1">
            <a:avLst>
              <a:gd name="adj1" fmla="val 93750"/>
              <a:gd name="adj2" fmla="val -2727"/>
              <a:gd name="adj3" fmla="val 197917"/>
              <a:gd name="adj4" fmla="val 5356"/>
            </a:avLst>
          </a:prstGeom>
          <a:solidFill>
            <a:srgbClr val="DAFDEA"/>
          </a:solidFill>
          <a:ln w="9525" algn="ctr">
            <a:solidFill>
              <a:srgbClr val="002060"/>
            </a:solidFill>
            <a:miter lim="800000"/>
          </a:ln>
        </p:spPr>
        <p:txBody>
          <a:bodyPr/>
          <a:lstStyle/>
          <a:p>
            <a:pPr latinLnBrk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这节课你有什么收获？学到了哪些知识？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37891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433763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7" descr="http://pic43.photophoto.cn/20170408/119011974275050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20188" y="3760788"/>
            <a:ext cx="2076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线形标注 1 8"/>
          <p:cNvSpPr>
            <a:spLocks noChangeArrowheads="1"/>
          </p:cNvSpPr>
          <p:nvPr/>
        </p:nvSpPr>
        <p:spPr bwMode="auto">
          <a:xfrm>
            <a:off x="3492500" y="3540125"/>
            <a:ext cx="5205413" cy="2038350"/>
          </a:xfrm>
          <a:prstGeom prst="borderCallout1">
            <a:avLst>
              <a:gd name="adj1" fmla="val 36759"/>
              <a:gd name="adj2" fmla="val 101079"/>
              <a:gd name="adj3" fmla="val 44764"/>
              <a:gd name="adj4" fmla="val 112449"/>
            </a:avLst>
          </a:prstGeom>
          <a:solidFill>
            <a:srgbClr val="E3F668"/>
          </a:solidFill>
          <a:ln w="9525" algn="ctr">
            <a:solidFill>
              <a:srgbClr val="00206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量比较长的物体用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米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作单位。米是比厘米大的长度单位，可以用字母“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m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”表示，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米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=100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厘米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2774" name="TextBox 10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课堂小结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圆角矩形 27"/>
          <p:cNvSpPr>
            <a:spLocks noChangeArrowheads="1"/>
          </p:cNvSpPr>
          <p:nvPr/>
        </p:nvSpPr>
        <p:spPr bwMode="auto">
          <a:xfrm>
            <a:off x="2505075" y="1787525"/>
            <a:ext cx="8421688" cy="3978275"/>
          </a:xfrm>
          <a:prstGeom prst="roundRect">
            <a:avLst>
              <a:gd name="adj" fmla="val 16667"/>
            </a:avLst>
          </a:prstGeom>
          <a:solidFill>
            <a:srgbClr val="004800"/>
          </a:solidFill>
          <a:ln w="31750" algn="ctr">
            <a:noFill/>
            <a:prstDash val="dash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3795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6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7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8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9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00" name="AutoShape 2" descr="http://img2.imgtn.bdimg.com/it/u=1858616292,1788540323&amp;fm=214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01" name="标题 1"/>
          <p:cNvSpPr/>
          <p:nvPr/>
        </p:nvSpPr>
        <p:spPr>
          <a:xfrm>
            <a:off x="5524500" y="1787525"/>
            <a:ext cx="2384425" cy="987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40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认 识 米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3802" name="TextBox 38"/>
          <p:cNvSpPr txBox="1"/>
          <p:nvPr/>
        </p:nvSpPr>
        <p:spPr>
          <a:xfrm>
            <a:off x="10255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板书设计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标题 3"/>
          <p:cNvSpPr>
            <a:spLocks noGrp="1"/>
          </p:cNvSpPr>
          <p:nvPr/>
        </p:nvSpPr>
        <p:spPr>
          <a:xfrm>
            <a:off x="2713038" y="3032125"/>
            <a:ext cx="8477250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米可以用字母“</a:t>
            </a:r>
            <a:r>
              <a:rPr lang="en-US" altLang="zh-CN" sz="3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”表示，</a:t>
            </a:r>
            <a:r>
              <a:rPr lang="en-US" altLang="zh-CN" sz="3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1</a:t>
            </a: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米可以写成</a:t>
            </a:r>
            <a:r>
              <a:rPr lang="en-US" altLang="zh-CN" sz="32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m</a:t>
            </a:r>
            <a:r>
              <a:rPr lang="zh-CN" altLang="en-US" sz="3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804" name="标题 3"/>
          <p:cNvSpPr>
            <a:spLocks noGrp="1"/>
          </p:cNvSpPr>
          <p:nvPr/>
        </p:nvSpPr>
        <p:spPr>
          <a:xfrm>
            <a:off x="4308475" y="3914775"/>
            <a:ext cx="4622800" cy="5984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米＝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805" name="标题 3"/>
          <p:cNvSpPr>
            <a:spLocks noGrp="1"/>
          </p:cNvSpPr>
          <p:nvPr/>
        </p:nvSpPr>
        <p:spPr>
          <a:xfrm>
            <a:off x="4308475" y="4513263"/>
            <a:ext cx="4622800" cy="5984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>
              <a:lnSpc>
                <a:spcPts val="3500"/>
              </a:lnSpc>
            </a:pP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100cm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animBg="1"/>
      <p:bldP spid="33803" grpId="0" animBg="1"/>
      <p:bldP spid="33804" grpId="0" animBg="1"/>
      <p:bldP spid="338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3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4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5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6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7" name="AutoShape 2" descr="http://img2.imgtn.bdimg.com/it/u=1858616292,1788540323&amp;fm=214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8" name="TextBox 7"/>
          <p:cNvSpPr txBox="1"/>
          <p:nvPr/>
        </p:nvSpPr>
        <p:spPr>
          <a:xfrm>
            <a:off x="1025525" y="974725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课后作业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45" name="标题 1"/>
          <p:cNvSpPr>
            <a:spLocks noChangeArrowheads="1"/>
          </p:cNvSpPr>
          <p:nvPr/>
        </p:nvSpPr>
        <p:spPr bwMode="auto">
          <a:xfrm>
            <a:off x="3095625" y="2741613"/>
            <a:ext cx="5683250" cy="1047750"/>
          </a:xfrm>
          <a:prstGeom prst="wedgeRectCallout">
            <a:avLst>
              <a:gd name="adj1" fmla="val -57389"/>
              <a:gd name="adj2" fmla="val 38829"/>
            </a:avLst>
          </a:prstGeom>
          <a:noFill/>
          <a:ln w="9525" algn="ctr">
            <a:solidFill>
              <a:srgbClr val="00206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作业：教材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</a:t>
            </a:r>
            <a:r>
              <a:rPr lang="en-US" altLang="zh-CN" sz="3600" b="1" baseline="-2500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65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第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4</a:t>
            </a:r>
            <a:r>
              <a:rPr lang="en-US" altLang="zh-CN" sz="3600" b="1">
                <a:ea typeface="楷体" panose="02010609060101010101" pitchFamily="49" charset="-122"/>
                <a:sym typeface="Times New Roman" panose="02020603050405020304" pitchFamily="18" charset="0"/>
              </a:rPr>
              <a:t>~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6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题。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9946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375" y="2900363"/>
            <a:ext cx="21510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New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58700" y="10325100"/>
            <a:ext cx="304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 fill="hold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/>
          <p:cNvSpPr txBox="1"/>
          <p:nvPr/>
        </p:nvSpPr>
        <p:spPr>
          <a:xfrm>
            <a:off x="1176338" y="823913"/>
            <a:ext cx="1816100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情境导入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1" name="AutoShape 15"/>
          <p:cNvSpPr>
            <a:spLocks noChangeArrowheads="1"/>
          </p:cNvSpPr>
          <p:nvPr/>
        </p:nvSpPr>
        <p:spPr bwMode="auto">
          <a:xfrm>
            <a:off x="3792538" y="2214563"/>
            <a:ext cx="6699250" cy="2828925"/>
          </a:xfrm>
          <a:prstGeom prst="wedgeRoundRectCallout">
            <a:avLst>
              <a:gd name="adj1" fmla="val -54681"/>
              <a:gd name="adj2" fmla="val -14801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量比较短的物体，我们可以用厘米作单位，但要量教室、操场这些较大的物体，还用厘米作单位，这就麻烦了，这时就要用比厘米大的长度单位——米。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22532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25550" y="2093913"/>
            <a:ext cx="21510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7"/>
          <p:cNvSpPr txBox="1"/>
          <p:nvPr/>
        </p:nvSpPr>
        <p:spPr>
          <a:xfrm>
            <a:off x="1162050" y="795338"/>
            <a:ext cx="22240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探索新知一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55" name="Picture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2050" y="2428875"/>
            <a:ext cx="1322388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AutoShape 12"/>
          <p:cNvSpPr>
            <a:spLocks noChangeArrowheads="1"/>
          </p:cNvSpPr>
          <p:nvPr/>
        </p:nvSpPr>
        <p:spPr bwMode="auto">
          <a:xfrm flipH="1">
            <a:off x="3173413" y="2740025"/>
            <a:ext cx="2782887" cy="685800"/>
          </a:xfrm>
          <a:prstGeom prst="wedgeRoundRectCallout">
            <a:avLst>
              <a:gd name="adj1" fmla="val 66431"/>
              <a:gd name="adj2" fmla="val 35120"/>
              <a:gd name="adj3" fmla="val 16667"/>
            </a:avLst>
          </a:prstGeom>
          <a:solidFill>
            <a:srgbClr val="D4F0CB"/>
          </a:solidFill>
          <a:ln w="9525" algn="ctr">
            <a:solidFill>
              <a:srgbClr val="68A828"/>
            </a:solidFill>
            <a:miter lim="800000"/>
          </a:ln>
        </p:spPr>
        <p:txBody>
          <a:bodyPr/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米有多长呢？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7" name="标题 3"/>
          <p:cNvSpPr>
            <a:spLocks noGrp="1"/>
          </p:cNvSpPr>
          <p:nvPr/>
        </p:nvSpPr>
        <p:spPr>
          <a:xfrm>
            <a:off x="2603500" y="1871663"/>
            <a:ext cx="8189913" cy="449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量比较长的物体的长度，通常用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作单位。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8" name="AutoShape 12"/>
          <p:cNvSpPr>
            <a:spLocks noChangeArrowheads="1"/>
          </p:cNvSpPr>
          <p:nvPr/>
        </p:nvSpPr>
        <p:spPr bwMode="auto">
          <a:xfrm flipH="1">
            <a:off x="4670425" y="4103688"/>
            <a:ext cx="3055938" cy="1071562"/>
          </a:xfrm>
          <a:prstGeom prst="wedgeRoundRectCallout">
            <a:avLst>
              <a:gd name="adj1" fmla="val -61347"/>
              <a:gd name="adj2" fmla="val -12676"/>
              <a:gd name="adj3" fmla="val 16667"/>
            </a:avLst>
          </a:prstGeom>
          <a:solidFill>
            <a:srgbClr val="FDD3E2"/>
          </a:solidFill>
          <a:ln w="9525" algn="ctr">
            <a:solidFill>
              <a:srgbClr val="CC0066"/>
            </a:solidFill>
            <a:miter lim="800000"/>
          </a:ln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这是米尺，它的长度是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9" name="图片 37" descr="5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6363" y="3594100"/>
            <a:ext cx="28606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8197" grpId="0" animBg="1"/>
      <p:bldP spid="235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5188" y="796925"/>
            <a:ext cx="1322387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标题 3"/>
          <p:cNvSpPr>
            <a:spLocks noGrp="1"/>
          </p:cNvSpPr>
          <p:nvPr/>
        </p:nvSpPr>
        <p:spPr>
          <a:xfrm>
            <a:off x="2395538" y="1752600"/>
            <a:ext cx="8477250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米可以用字母“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”表示，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米可以写成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 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0" name="图片 16" descr="C:\Users\Administrator\Desktop\苏二课件制作\图片\图片3.png图片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61425" y="3603625"/>
            <a:ext cx="108902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AutoShape 12"/>
          <p:cNvSpPr>
            <a:spLocks noChangeArrowheads="1"/>
          </p:cNvSpPr>
          <p:nvPr/>
        </p:nvSpPr>
        <p:spPr bwMode="auto">
          <a:xfrm>
            <a:off x="3559175" y="3425825"/>
            <a:ext cx="4568825" cy="1085850"/>
          </a:xfrm>
          <a:prstGeom prst="wedgeRoundRectCallout">
            <a:avLst>
              <a:gd name="adj1" fmla="val 62278"/>
              <a:gd name="adj2" fmla="val 38981"/>
              <a:gd name="adj3" fmla="val 16667"/>
            </a:avLst>
          </a:prstGeom>
          <a:solidFill>
            <a:srgbClr val="C3EAB8"/>
          </a:solidFill>
          <a:ln w="9525" algn="ctr">
            <a:solidFill>
              <a:srgbClr val="68A828"/>
            </a:solidFill>
            <a:miter lim="800000"/>
          </a:ln>
        </p:spPr>
        <p:txBody>
          <a:bodyPr/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用米尺去量一量，哪些物体的长度大约是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米？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245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0613" y="1490663"/>
            <a:ext cx="1322387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16" descr="5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8288" y="2562225"/>
            <a:ext cx="1947862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AutoShape 12"/>
          <p:cNvSpPr>
            <a:spLocks noChangeArrowheads="1"/>
          </p:cNvSpPr>
          <p:nvPr/>
        </p:nvSpPr>
        <p:spPr bwMode="auto">
          <a:xfrm>
            <a:off x="4206875" y="2392363"/>
            <a:ext cx="2413000" cy="1092200"/>
          </a:xfrm>
          <a:prstGeom prst="wedgeRoundRectCallout">
            <a:avLst>
              <a:gd name="adj1" fmla="val 62278"/>
              <a:gd name="adj2" fmla="val 38981"/>
              <a:gd name="adj3" fmla="val 16667"/>
            </a:avLst>
          </a:prstGeom>
          <a:solidFill>
            <a:srgbClr val="F18870"/>
          </a:solidFill>
          <a:ln w="9525" algn="ctr">
            <a:solidFill>
              <a:srgbClr val="0070C0"/>
            </a:solidFill>
            <a:miter lim="800000"/>
          </a:ln>
        </p:spPr>
        <p:txBody>
          <a:bodyPr/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米大约有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支铅笔长。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7" descr="5-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400425" y="2401888"/>
            <a:ext cx="3424238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AutoShape 12"/>
          <p:cNvSpPr>
            <a:spLocks noChangeArrowheads="1"/>
          </p:cNvSpPr>
          <p:nvPr/>
        </p:nvSpPr>
        <p:spPr bwMode="auto">
          <a:xfrm>
            <a:off x="3681413" y="1752600"/>
            <a:ext cx="3143250" cy="649288"/>
          </a:xfrm>
          <a:prstGeom prst="wedgeRoundRectCallout">
            <a:avLst>
              <a:gd name="adj1" fmla="val 8532"/>
              <a:gd name="adj2" fmla="val 64356"/>
              <a:gd name="adj3" fmla="val 16667"/>
            </a:avLst>
          </a:prstGeom>
          <a:solidFill>
            <a:srgbClr val="EBCDFB"/>
          </a:solidFill>
          <a:ln w="9525" algn="ctr">
            <a:solidFill>
              <a:srgbClr val="7030A0"/>
            </a:solidFill>
            <a:miter lim="800000"/>
          </a:ln>
        </p:spPr>
        <p:txBody>
          <a:bodyPr/>
          <a:lstStyle/>
          <a:p>
            <a:pPr algn="ctr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米到我的胸口。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8" descr="5-4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43463" y="2189163"/>
            <a:ext cx="3141662" cy="386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AutoShape 12"/>
          <p:cNvSpPr>
            <a:spLocks noChangeArrowheads="1"/>
          </p:cNvSpPr>
          <p:nvPr/>
        </p:nvSpPr>
        <p:spPr bwMode="auto">
          <a:xfrm>
            <a:off x="3235325" y="1541463"/>
            <a:ext cx="3427413" cy="647700"/>
          </a:xfrm>
          <a:prstGeom prst="wedgeRoundRectCallout">
            <a:avLst>
              <a:gd name="adj1" fmla="val 39634"/>
              <a:gd name="adj2" fmla="val 87602"/>
              <a:gd name="adj3" fmla="val 16667"/>
            </a:avLst>
          </a:prstGeom>
          <a:solidFill>
            <a:srgbClr val="FFFFCC"/>
          </a:solidFill>
          <a:ln w="9525" algn="ctr">
            <a:solidFill>
              <a:srgbClr val="FF6600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课桌大约长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46200" y="4021138"/>
            <a:ext cx="103822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AutoShape 15"/>
          <p:cNvSpPr>
            <a:spLocks noChangeArrowheads="1"/>
          </p:cNvSpPr>
          <p:nvPr/>
        </p:nvSpPr>
        <p:spPr bwMode="auto">
          <a:xfrm>
            <a:off x="3103563" y="4802188"/>
            <a:ext cx="5553075" cy="919162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张开两臂比划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米大约有多长。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676" name="组合 1"/>
          <p:cNvGrpSpPr/>
          <p:nvPr/>
        </p:nvGrpSpPr>
        <p:grpSpPr bwMode="auto">
          <a:xfrm>
            <a:off x="2384425" y="1376363"/>
            <a:ext cx="6838950" cy="2376487"/>
            <a:chOff x="3754" y="2167"/>
            <a:chExt cx="10773" cy="3742"/>
          </a:xfrm>
        </p:grpSpPr>
        <p:pic>
          <p:nvPicPr>
            <p:cNvPr id="28677" name="组合 8"/>
            <p:cNvPicPr>
              <a:picLocks noGrp="1"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39" y="2152"/>
              <a:ext cx="10803" cy="3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28678" name="图片 16" descr="5-2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87" y="3414"/>
              <a:ext cx="1649" cy="2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9" name="图片 17" descr="5-3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09" y="3187"/>
              <a:ext cx="2608" cy="2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0" name="图片 18" descr="5-4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2014" y="2961"/>
              <a:ext cx="2381" cy="2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1" name="AutoShape 12"/>
            <p:cNvSpPr>
              <a:spLocks noChangeArrowheads="1"/>
            </p:cNvSpPr>
            <p:nvPr/>
          </p:nvSpPr>
          <p:spPr bwMode="auto">
            <a:xfrm>
              <a:off x="4047" y="2307"/>
              <a:ext cx="2768" cy="1040"/>
            </a:xfrm>
            <a:prstGeom prst="wedgeRoundRectCallout">
              <a:avLst>
                <a:gd name="adj1" fmla="val -1366"/>
                <a:gd name="adj2" fmla="val 78352"/>
                <a:gd name="adj3" fmla="val 16667"/>
              </a:avLst>
            </a:prstGeom>
            <a:solidFill>
              <a:srgbClr val="C3EAB8"/>
            </a:solidFill>
            <a:ln w="9525" algn="ctr">
              <a:solidFill>
                <a:srgbClr val="68A828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682" name="AutoShape 12"/>
            <p:cNvSpPr>
              <a:spLocks noChangeArrowheads="1"/>
            </p:cNvSpPr>
            <p:nvPr/>
          </p:nvSpPr>
          <p:spPr bwMode="auto">
            <a:xfrm>
              <a:off x="8971" y="2307"/>
              <a:ext cx="1813" cy="1020"/>
            </a:xfrm>
            <a:prstGeom prst="wedgeRoundRectCallout">
              <a:avLst>
                <a:gd name="adj1" fmla="val 8532"/>
                <a:gd name="adj2" fmla="val 64356"/>
                <a:gd name="adj3" fmla="val 16667"/>
              </a:avLst>
            </a:prstGeom>
            <a:solidFill>
              <a:srgbClr val="EBCDFB"/>
            </a:solidFill>
            <a:ln w="9525" algn="ctr">
              <a:solidFill>
                <a:srgbClr val="7030A0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683" name="AutoShape 12"/>
            <p:cNvSpPr>
              <a:spLocks noChangeArrowheads="1"/>
            </p:cNvSpPr>
            <p:nvPr/>
          </p:nvSpPr>
          <p:spPr bwMode="auto">
            <a:xfrm>
              <a:off x="11107" y="2307"/>
              <a:ext cx="1927" cy="1020"/>
            </a:xfrm>
            <a:prstGeom prst="wedgeRoundRectCallout">
              <a:avLst>
                <a:gd name="adj1" fmla="val 39634"/>
                <a:gd name="adj2" fmla="val 87602"/>
                <a:gd name="adj3" fmla="val 16667"/>
              </a:avLst>
            </a:prstGeom>
            <a:solidFill>
              <a:srgbClr val="FFFFCC"/>
            </a:solidFill>
            <a:ln w="9525" algn="ctr">
              <a:solidFill>
                <a:srgbClr val="FF6600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684" name="标题 3"/>
          <p:cNvSpPr>
            <a:spLocks noGrp="1" noChangeArrowheads="1"/>
          </p:cNvSpPr>
          <p:nvPr/>
        </p:nvSpPr>
        <p:spPr bwMode="auto">
          <a:xfrm>
            <a:off x="6318250" y="3662363"/>
            <a:ext cx="449897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米大约有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支铅笔长。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5" name="标题 3"/>
          <p:cNvSpPr>
            <a:spLocks noGrp="1" noChangeArrowheads="1"/>
          </p:cNvSpPr>
          <p:nvPr/>
        </p:nvSpPr>
        <p:spPr bwMode="auto">
          <a:xfrm>
            <a:off x="14058900" y="3662363"/>
            <a:ext cx="3779838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米到我的胸口。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6" name="标题 3"/>
          <p:cNvSpPr>
            <a:spLocks noGrp="1" noChangeArrowheads="1"/>
          </p:cNvSpPr>
          <p:nvPr/>
        </p:nvSpPr>
        <p:spPr bwMode="auto">
          <a:xfrm>
            <a:off x="17537113" y="3767138"/>
            <a:ext cx="3335337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课桌大约长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2" descr="C:\Users\Administrator\Desktop\苏二课件制作\图片\9.png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3588" y="1477963"/>
            <a:ext cx="1501775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AutoShape 15"/>
          <p:cNvSpPr>
            <a:spLocks noChangeArrowheads="1"/>
          </p:cNvSpPr>
          <p:nvPr/>
        </p:nvSpPr>
        <p:spPr bwMode="auto">
          <a:xfrm>
            <a:off x="2632075" y="2303463"/>
            <a:ext cx="6723063" cy="868362"/>
          </a:xfrm>
          <a:prstGeom prst="wedgeRoundRectCallout">
            <a:avLst>
              <a:gd name="adj1" fmla="val -56449"/>
              <a:gd name="adj2" fmla="val -29366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在米尺上看一看，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米有多少个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厘米？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TextBox 7"/>
          <p:cNvSpPr txBox="1"/>
          <p:nvPr/>
        </p:nvSpPr>
        <p:spPr>
          <a:xfrm>
            <a:off x="1162050" y="869950"/>
            <a:ext cx="22240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探索新知二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701" name="图片 3" descr="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BE0F0"/>
              </a:clrFrom>
              <a:clrTo>
                <a:srgbClr val="EBE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79600" y="3878263"/>
            <a:ext cx="864076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729</Words>
  <Application>WPS 演示</Application>
  <PresentationFormat>自定义</PresentationFormat>
  <Paragraphs>129</Paragraphs>
  <Slides>19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Calibri</vt:lpstr>
      <vt:lpstr>黑体</vt:lpstr>
      <vt:lpstr>楷体</vt:lpstr>
      <vt:lpstr>Times New Roman</vt:lpstr>
      <vt:lpstr>Wingdings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2021-06-20T23:19:00Z</cp:lastPrinted>
  <dcterms:created xsi:type="dcterms:W3CDTF">2021-06-20T23:19:00Z</dcterms:created>
  <dcterms:modified xsi:type="dcterms:W3CDTF">2023-11-02T09:10:39Z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4382E937592849F4B4466EEA4D38C148_12</vt:lpwstr>
  </property>
  <property fmtid="{D5CDD505-2E9C-101B-9397-08002B2CF9AE}" pid="3" name="KSOProductBuildVer">
    <vt:lpwstr>2052-12.1.0.15712</vt:lpwstr>
  </property>
</Properties>
</file>