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60" r:id="rId3"/>
    <p:sldId id="356" r:id="rId5"/>
    <p:sldId id="379" r:id="rId6"/>
    <p:sldId id="915" r:id="rId7"/>
    <p:sldId id="917" r:id="rId8"/>
    <p:sldId id="918" r:id="rId9"/>
    <p:sldId id="828" r:id="rId10"/>
    <p:sldId id="901" r:id="rId11"/>
    <p:sldId id="920" r:id="rId12"/>
    <p:sldId id="922" r:id="rId13"/>
    <p:sldId id="924" r:id="rId14"/>
    <p:sldId id="925" r:id="rId15"/>
    <p:sldId id="926" r:id="rId16"/>
    <p:sldId id="927" r:id="rId17"/>
    <p:sldId id="706" r:id="rId18"/>
    <p:sldId id="736" r:id="rId19"/>
    <p:sldId id="289" r:id="rId20"/>
    <p:sldId id="291" r:id="rId21"/>
  </p:sldIdLst>
  <p:sldSz cx="12190095" cy="7021195"/>
  <p:notesSz cx="6858000" cy="9144000"/>
  <p:custDataLst>
    <p:tags r:id="rId2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indent="-15748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indent="-314325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indent="-471805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indent="-62865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4" autoAdjust="0"/>
    <p:restoredTop sz="90909" autoAdjust="0"/>
  </p:normalViewPr>
  <p:slideViewPr>
    <p:cSldViewPr>
      <p:cViewPr>
        <p:scale>
          <a:sx n="90" d="100"/>
          <a:sy n="90" d="100"/>
        </p:scale>
        <p:origin x="-1218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6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1" name="页脚占位符 3"/>
          <p:cNvSpPr>
            <a:spLocks noGrp="1"/>
          </p:cNvSpPr>
          <p:nvPr>
            <p:ph type="ftr" sz="quarter" idx="9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2052" name="灯片编号占位符 4"/>
          <p:cNvSpPr>
            <a:spLocks noGrp="1"/>
          </p:cNvSpPr>
          <p:nvPr>
            <p:ph type="sldNum" sz="quarter" idx="19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6DECFCE-66F6-40F7-AD59-BA198B07A4EC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5"/>
          <p:cNvSpPr>
            <a:spLocks noGrp="1"/>
          </p:cNvSpPr>
          <p:nvPr>
            <p:ph type="dt" sz="quarter" idx="29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DFA561BD-AAED-4FC1-BFA3-C6EFEC789AC3}" type="datetime1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/>
          </p:cNvSpPr>
          <p:nvPr>
            <p:ph type="hdr" sz="quarter" idx="4294967295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5" name="日期占位符 2"/>
          <p:cNvSpPr>
            <a:spLocks noGrp="1"/>
          </p:cNvSpPr>
          <p:nvPr>
            <p:ph type="dt" idx="9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fld id="{E8D10BCA-39B1-492D-951C-C77F8764584B}" type="datetime1">
              <a:rPr lang="zh-CN" altLang="en-US"/>
            </a:fld>
            <a:endParaRPr lang="zh-CN" altLang="en-US"/>
          </a:p>
        </p:txBody>
      </p:sp>
      <p:sp>
        <p:nvSpPr>
          <p:cNvPr id="3076" name="幻灯片图像占位符 3"/>
          <p:cNvSpPr>
            <a:spLocks noGrp="1" noRot="1" noChangeAspect="1"/>
          </p:cNvSpPr>
          <p:nvPr>
            <p:ph type="sldImg" idx="19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38917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3078" name="页脚占位符 5"/>
          <p:cNvSpPr>
            <a:spLocks noGrp="1"/>
          </p:cNvSpPr>
          <p:nvPr>
            <p:ph type="ftr" sz="quarter" idx="29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3079" name="灯片编号占位符 6"/>
          <p:cNvSpPr>
            <a:spLocks noGrp="1"/>
          </p:cNvSpPr>
          <p:nvPr>
            <p:ph type="sldNum" sz="quarter" idx="39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62D47C57-2AEB-4841-BE88-DEFD85B4F2F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>
              <a:spcBef>
                <a:spcPct val="0"/>
              </a:spcBef>
            </a:pP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0964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D0071E5-ED17-4BFF-9B62-96627129A1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1988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0201AC9-88AF-4949-8253-43B666A3DFD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3012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1FBB52F-E586-4D07-9706-C839B4A210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4036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0F8707F0-C3C4-48E2-9BA4-71CCADC68D84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1934150-3A4F-47A4-9199-FB4B44EDD1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6084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/>
            <a:fld id="{ED71AB63-CB6A-4DE9-A8EE-B822BC61DAD5}" type="slidenum">
              <a:rPr lang="zh-CN" altLang="en-US" sz="2400"/>
            </a:fld>
            <a:endParaRPr lang="zh-CN" altLang="en-US" sz="24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7108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C1A2E97-3DB2-4235-A938-5ACEB10DD15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algn="ctr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defTabSz="1228725"/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48132" name="灯片编号占位符 3"/>
          <p:cNvSpPr>
            <a:spLocks noGrp="1" noChangeArrowheads="1"/>
          </p:cNvSpPr>
          <p:nvPr>
            <p:ph type="sldNum" sz="quarter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1817395-A4C5-4693-8AE5-B7782FC748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0944360-2C9A-4B2B-AEA1-460C0071163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3881F81-CD28-488C-AF1D-F381FF5DFFB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CB525A9-04ED-4DB8-B873-E08AEDA06389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4852950-487A-48DC-9868-3C4B15F4865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1B70281-F4AF-4F1C-9D7A-37C915AB2582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018D782-C9AC-4530-956F-EF5FD6CCD980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69A14A3-7757-4302-85A4-12414204BB0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38E75D2-8C83-4075-A3C7-61E0E44D574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15CB0EE-DA4F-4781-8D71-8BC2C2CF87C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4C91478-6409-416F-8F3D-B9BAF6B75DB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4504371-69E5-4034-9A91-591D4DCF937B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486312E-E87A-41F4-97BD-8F10AE0767DC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8A7884D-71FC-4B6E-B94D-C34C6390503E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3B28CF3-B8FD-40FC-A278-9ADD4AB77048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FD36285-DF53-472E-A660-E68EA030AA33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10FA8B-8CF4-4613-86AE-DCC07599A3A7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C7825D2-0105-4071-9477-FF666247A8A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A8455D2-D2FE-41B0-AF3D-4947B68EE1AD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C120DC2-C530-44FC-90B7-3003511E17CA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345880D-8978-48D9-916F-EE321A8A6ED3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9B1B976-DBC5-4DDD-BE77-F3CA5B40DF86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0429C9E-8E17-476F-9D5C-370B3D7B1A3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2ED148F-16B5-4837-97EB-EECA40007FD6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A9EB818-73D6-43A8-B234-8666DAA41727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F72906-BCA0-4931-86BF-865F2B27BA4C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36ABD7A-1875-41B7-AA1B-00236D810916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0B0EBC5-019D-4144-A4BB-BB36C2209018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3BB9BD6-ED03-4056-A8D5-1811E869E7A5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6701647-21AE-4383-8B4F-CF9ECAA32F87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0905637-10EC-428E-868F-FFEC8AEACE57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E27697C-754F-4C41-9489-313B93B74911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2968D4F-096E-461A-A70C-7E1748CDC34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7FF99D1-3DE6-4EC3-80E8-B749790A1AA5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B66990A-6508-41CB-83B9-C2DAADAD31F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013" y="622300"/>
            <a:ext cx="10968037" cy="72231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ABD5977-2DDB-44F4-8DE6-460AE6827406}" type="slidenum">
              <a:rPr lang="zh-CN" altLang="en-US"/>
            </a:fld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0BA07F04-91F4-46E7-B1BD-1B9E61106982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60.xml"/><Relationship Id="rId23" Type="http://schemas.openxmlformats.org/officeDocument/2006/relationships/tags" Target="../tags/tag59.xml"/><Relationship Id="rId22" Type="http://schemas.openxmlformats.org/officeDocument/2006/relationships/tags" Target="../tags/tag58.xml"/><Relationship Id="rId21" Type="http://schemas.openxmlformats.org/officeDocument/2006/relationships/tags" Target="../tags/tag57.xml"/><Relationship Id="rId20" Type="http://schemas.openxmlformats.org/officeDocument/2006/relationships/tags" Target="../tags/tag56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55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  <p:custDataLst>
              <p:tags r:id="rId19"/>
            </p:custDataLst>
          </p:nvPr>
        </p:nvSpPr>
        <p:spPr bwMode="auto">
          <a:xfrm>
            <a:off x="608013" y="622300"/>
            <a:ext cx="10968037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  <p:custDataLst>
              <p:tags r:id="rId20"/>
            </p:custDataLst>
          </p:nvPr>
        </p:nvSpPr>
        <p:spPr bwMode="auto">
          <a:xfrm>
            <a:off x="608013" y="1525588"/>
            <a:ext cx="10968037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4294967295"/>
            <p:custDataLst>
              <p:tags r:id="rId21"/>
            </p:custDataLst>
          </p:nvPr>
        </p:nvSpPr>
        <p:spPr>
          <a:xfrm>
            <a:off x="611188" y="6465888"/>
            <a:ext cx="2700337" cy="3238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eaLnBrk="0" hangingPunct="0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EE2C97F3-4526-4C23-86D6-9319109CBF03}" type="datetime1">
              <a:rPr lang="zh-CN" altLang="en-US"/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  <p:custDataLst>
              <p:tags r:id="rId22"/>
            </p:custDataLst>
          </p:nvPr>
        </p:nvSpPr>
        <p:spPr bwMode="auto">
          <a:xfrm>
            <a:off x="4114800" y="6465888"/>
            <a:ext cx="39592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9"/>
            <p:custDataLst>
              <p:tags r:id="rId23"/>
            </p:custDataLst>
          </p:nvPr>
        </p:nvSpPr>
        <p:spPr>
          <a:xfrm>
            <a:off x="8877300" y="6465888"/>
            <a:ext cx="2700338" cy="3238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 eaLnBrk="0" hangingPunct="0">
              <a:defRPr sz="10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fld id="{D6C4F6FA-2531-4E72-AE24-413AB51CFF03}" type="slidenum">
              <a:rPr lang="zh-CN" altLang="en-US"/>
            </a:fld>
            <a:endParaRPr lang="zh-CN" altLang="en-US"/>
          </a:p>
        </p:txBody>
      </p:sp>
    </p:spTree>
    <p:custDataLst>
      <p:tags r:id="rId24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rtl="0" fontAlgn="base">
        <a:spcBef>
          <a:spcPct val="0"/>
        </a:spcBef>
        <a:spcAft>
          <a:spcPct val="0"/>
        </a:spcAft>
        <a:buSzPct val="100000"/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buSzPct val="100000"/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SzPct val="100000"/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20000"/>
        </a:lnSpc>
        <a:spcBef>
          <a:spcPct val="0"/>
        </a:spcBef>
        <a:spcAft>
          <a:spcPts val="600"/>
        </a:spcAft>
        <a:buSzPct val="100000"/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SzPct val="100000"/>
        <a:buFont typeface="Wingdings" panose="05000000000000000000" charset="0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20000"/>
        </a:lnSpc>
        <a:spcBef>
          <a:spcPct val="0"/>
        </a:spcBef>
        <a:spcAft>
          <a:spcPts val="300"/>
        </a:spcAft>
        <a:buSzPct val="100000"/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3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19.jpe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19.jpe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20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7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圆角矩形 8"/>
          <p:cNvSpPr>
            <a:spLocks noChangeArrowheads="1"/>
          </p:cNvSpPr>
          <p:nvPr/>
        </p:nvSpPr>
        <p:spPr bwMode="auto">
          <a:xfrm>
            <a:off x="262558" y="330200"/>
            <a:ext cx="7280275" cy="660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ECF40"/>
              </a:gs>
              <a:gs pos="100000">
                <a:srgbClr val="846C21"/>
              </a:gs>
            </a:gsLst>
            <a:lin ang="5400000"/>
          </a:gradFill>
          <a:ln>
            <a:noFill/>
          </a:ln>
          <a:effectLst>
            <a:outerShdw blurRad="50800" dist="38100" dir="2700000" algn="tl" rotWithShape="0">
              <a:srgbClr val="000000">
                <a:alpha val="39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 eaLnBrk="0" hangingPunct="0"/>
            <a:r>
              <a:rPr lang="en-US" altLang="zh-CN" sz="3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3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单元  表内乘法和表内除法（二）</a:t>
            </a:r>
            <a:endParaRPr lang="en-US" altLang="en-US" sz="36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9" name="TextBox 21"/>
          <p:cNvSpPr/>
          <p:nvPr/>
        </p:nvSpPr>
        <p:spPr>
          <a:xfrm>
            <a:off x="6239222" y="3358604"/>
            <a:ext cx="42465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</a:rPr>
              <a:t>苏教版数学二年级上册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100" name="TextBox 48"/>
          <p:cNvSpPr txBox="1"/>
          <p:nvPr/>
        </p:nvSpPr>
        <p:spPr>
          <a:xfrm>
            <a:off x="5177185" y="2060699"/>
            <a:ext cx="6357937" cy="92333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softEdge rad="31750"/>
          </a:effectLst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</a:t>
            </a:r>
            <a:r>
              <a:rPr lang="en-US" altLang="zh-CN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5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的乘法口诀求商</a:t>
            </a:r>
            <a:endParaRPr lang="zh-CN" altLang="en-US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485" name="直接连接符 23"/>
          <p:cNvCxnSpPr>
            <a:cxnSpLocks noChangeShapeType="1"/>
          </p:cNvCxnSpPr>
          <p:nvPr/>
        </p:nvCxnSpPr>
        <p:spPr bwMode="auto">
          <a:xfrm>
            <a:off x="5177185" y="3225254"/>
            <a:ext cx="6357937" cy="0"/>
          </a:xfrm>
          <a:prstGeom prst="line">
            <a:avLst/>
          </a:prstGeom>
          <a:noFill/>
          <a:ln w="28575" cap="flat" algn="ctr">
            <a:solidFill>
              <a:srgbClr val="40404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486" name="图片 9" descr="2－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34566" y="3942804"/>
            <a:ext cx="4983162" cy="2838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4"/>
          <p:cNvGrpSpPr/>
          <p:nvPr/>
        </p:nvGrpSpPr>
        <p:grpSpPr bwMode="auto">
          <a:xfrm>
            <a:off x="974725" y="2117725"/>
            <a:ext cx="9412288" cy="2214563"/>
            <a:chOff x="1536" y="4168"/>
            <a:chExt cx="14821" cy="3488"/>
          </a:xfrm>
        </p:grpSpPr>
        <p:sp>
          <p:nvSpPr>
            <p:cNvPr id="19459" name="矩形 24"/>
            <p:cNvSpPr/>
            <p:nvPr/>
          </p:nvSpPr>
          <p:spPr>
            <a:xfrm>
              <a:off x="2501" y="4168"/>
              <a:ext cx="2882" cy="9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28÷7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0" name="矩形 25"/>
            <p:cNvSpPr/>
            <p:nvPr/>
          </p:nvSpPr>
          <p:spPr>
            <a:xfrm>
              <a:off x="2501" y="5453"/>
              <a:ext cx="2882" cy="9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14÷2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1" name="矩形 26"/>
            <p:cNvSpPr/>
            <p:nvPr/>
          </p:nvSpPr>
          <p:spPr>
            <a:xfrm>
              <a:off x="2501" y="6738"/>
              <a:ext cx="2882" cy="9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35÷5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2" name="矩形 27"/>
            <p:cNvSpPr/>
            <p:nvPr/>
          </p:nvSpPr>
          <p:spPr>
            <a:xfrm>
              <a:off x="7643" y="4168"/>
              <a:ext cx="2882" cy="9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7÷1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3" name="矩形 28"/>
            <p:cNvSpPr/>
            <p:nvPr/>
          </p:nvSpPr>
          <p:spPr>
            <a:xfrm>
              <a:off x="7643" y="5453"/>
              <a:ext cx="3315" cy="9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42–7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4" name="矩形 29"/>
            <p:cNvSpPr/>
            <p:nvPr/>
          </p:nvSpPr>
          <p:spPr>
            <a:xfrm>
              <a:off x="7643" y="6738"/>
              <a:ext cx="2882" cy="9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49÷7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5" name="矩形 30"/>
            <p:cNvSpPr/>
            <p:nvPr/>
          </p:nvSpPr>
          <p:spPr>
            <a:xfrm>
              <a:off x="12782" y="4168"/>
              <a:ext cx="2882" cy="92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21÷7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706" name="矩形 31"/>
            <p:cNvSpPr>
              <a:spLocks noChangeArrowheads="1"/>
            </p:cNvSpPr>
            <p:nvPr/>
          </p:nvSpPr>
          <p:spPr bwMode="auto">
            <a:xfrm>
              <a:off x="12782" y="5453"/>
              <a:ext cx="3574" cy="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35 + 7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467" name="矩形 32"/>
            <p:cNvSpPr/>
            <p:nvPr/>
          </p:nvSpPr>
          <p:spPr>
            <a:xfrm>
              <a:off x="12807" y="6738"/>
              <a:ext cx="2882" cy="9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en-US" altLang="zh-CN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42÷6</a:t>
              </a:r>
              <a:r>
                <a:rPr lang="zh-CN" altLang="en-US" sz="32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</a:t>
              </a:r>
              <a:endParaRPr lang="zh-CN" altLang="en-US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9468" name="矩形 33"/>
          <p:cNvSpPr/>
          <p:nvPr/>
        </p:nvSpPr>
        <p:spPr>
          <a:xfrm>
            <a:off x="3201988" y="2117725"/>
            <a:ext cx="5762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69" name="矩形 34"/>
          <p:cNvSpPr/>
          <p:nvPr/>
        </p:nvSpPr>
        <p:spPr>
          <a:xfrm>
            <a:off x="6188075" y="2117725"/>
            <a:ext cx="5762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70" name="矩形 35"/>
          <p:cNvSpPr/>
          <p:nvPr/>
        </p:nvSpPr>
        <p:spPr>
          <a:xfrm>
            <a:off x="9707563" y="2117725"/>
            <a:ext cx="5762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71" name="矩形 36"/>
          <p:cNvSpPr/>
          <p:nvPr/>
        </p:nvSpPr>
        <p:spPr>
          <a:xfrm>
            <a:off x="3175000" y="2933700"/>
            <a:ext cx="5762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72" name="矩形 37"/>
          <p:cNvSpPr/>
          <p:nvPr/>
        </p:nvSpPr>
        <p:spPr>
          <a:xfrm>
            <a:off x="6418263" y="2930525"/>
            <a:ext cx="942975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35</a:t>
            </a:r>
            <a:endParaRPr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73" name="矩形 38"/>
          <p:cNvSpPr/>
          <p:nvPr/>
        </p:nvSpPr>
        <p:spPr>
          <a:xfrm>
            <a:off x="9752013" y="2930525"/>
            <a:ext cx="762000" cy="5826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eaLnBrk="1" hangingPunct="1"/>
            <a:r>
              <a:rPr altLang="zh-CN" sz="320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/>
              </a:rPr>
              <a:t>42</a:t>
            </a:r>
            <a:endParaRPr altLang="zh-CN" sz="32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74" name="矩形 39"/>
          <p:cNvSpPr/>
          <p:nvPr/>
        </p:nvSpPr>
        <p:spPr>
          <a:xfrm>
            <a:off x="3181350" y="3749675"/>
            <a:ext cx="5762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75" name="矩形 40"/>
          <p:cNvSpPr/>
          <p:nvPr/>
        </p:nvSpPr>
        <p:spPr>
          <a:xfrm>
            <a:off x="6434138" y="3749675"/>
            <a:ext cx="57626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9476" name="矩形 50"/>
          <p:cNvSpPr/>
          <p:nvPr/>
        </p:nvSpPr>
        <p:spPr>
          <a:xfrm>
            <a:off x="9686925" y="3749675"/>
            <a:ext cx="5762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9717" name="文本框 23"/>
          <p:cNvSpPr>
            <a:spLocks noChangeArrowheads="1"/>
          </p:cNvSpPr>
          <p:nvPr/>
        </p:nvSpPr>
        <p:spPr bwMode="auto">
          <a:xfrm>
            <a:off x="1731963" y="958850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P73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3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grpSp>
        <p:nvGrpSpPr>
          <p:cNvPr id="29718" name="组合 5"/>
          <p:cNvGrpSpPr/>
          <p:nvPr/>
        </p:nvGrpSpPr>
        <p:grpSpPr bwMode="auto">
          <a:xfrm>
            <a:off x="4202113" y="4583113"/>
            <a:ext cx="4953000" cy="1744662"/>
            <a:chOff x="8536" y="5825"/>
            <a:chExt cx="8681" cy="2749"/>
          </a:xfrm>
        </p:grpSpPr>
        <p:sp>
          <p:nvSpPr>
            <p:cNvPr id="29719" name="AutoShape 12"/>
            <p:cNvSpPr>
              <a:spLocks noChangeArrowheads="1"/>
            </p:cNvSpPr>
            <p:nvPr/>
          </p:nvSpPr>
          <p:spPr bwMode="auto">
            <a:xfrm rot="10800000" flipV="1">
              <a:off x="8536" y="6686"/>
              <a:ext cx="6568" cy="1145"/>
            </a:xfrm>
            <a:prstGeom prst="wedgeRoundRectCallout">
              <a:avLst>
                <a:gd name="adj1" fmla="val -61458"/>
                <a:gd name="adj2" fmla="val -31912"/>
                <a:gd name="adj3" fmla="val 16667"/>
              </a:avLst>
            </a:prstGeom>
            <a:solidFill>
              <a:srgbClr val="FDD3E2"/>
            </a:solidFill>
            <a:ln w="9525" algn="ctr">
              <a:solidFill>
                <a:srgbClr val="CC0066"/>
              </a:solidFill>
              <a:miter lim="800000"/>
            </a:ln>
          </p:spPr>
          <p:txBody>
            <a:bodyPr/>
            <a:lstStyle/>
            <a:p>
              <a:r>
                <a:rPr lang="zh-CN" altLang="en-US" sz="3600" b="1">
                  <a:latin typeface="楷体" panose="02010609060101010101" pitchFamily="49" charset="-122"/>
                  <a:ea typeface="楷体" panose="02010609060101010101" pitchFamily="49" charset="-122"/>
                </a:rPr>
                <a:t>注意运算符号！</a:t>
              </a:r>
              <a:endParaRPr lang="zh-CN" altLang="en-US" sz="36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9720" name="Picture 11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EEF3FA"/>
                </a:clrFrom>
                <a:clrTo>
                  <a:srgbClr val="EEF3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5638" y="5825"/>
              <a:ext cx="1579" cy="2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21" name="标题 3"/>
          <p:cNvSpPr>
            <a:spLocks noGrp="1" noChangeArrowheads="1"/>
          </p:cNvSpPr>
          <p:nvPr/>
        </p:nvSpPr>
        <p:spPr bwMode="auto">
          <a:xfrm>
            <a:off x="2438400" y="6616700"/>
            <a:ext cx="1439863" cy="153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组合 5"/>
          <p:cNvGrpSpPr/>
          <p:nvPr/>
        </p:nvGrpSpPr>
        <p:grpSpPr bwMode="auto">
          <a:xfrm>
            <a:off x="909638" y="1454150"/>
            <a:ext cx="4857750" cy="3321050"/>
            <a:chOff x="1551" y="3661"/>
            <a:chExt cx="7651" cy="5229"/>
          </a:xfrm>
        </p:grpSpPr>
        <p:pic>
          <p:nvPicPr>
            <p:cNvPr id="30723" name="图片 26" descr="2－5.pn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50" y="3660"/>
              <a:ext cx="5806" cy="34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4" name="矩形 28"/>
            <p:cNvSpPr/>
            <p:nvPr/>
          </p:nvSpPr>
          <p:spPr>
            <a:xfrm>
              <a:off x="4554" y="5928"/>
              <a:ext cx="1835" cy="85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9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42</a:t>
              </a:r>
              <a:r>
                <a:rPr lang="zh-CN" altLang="en-US" sz="2900" b="1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颗</a:t>
              </a:r>
              <a:endParaRPr lang="zh-CN" altLang="en-US" sz="29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485" name="矩形 32"/>
          <p:cNvSpPr/>
          <p:nvPr/>
        </p:nvSpPr>
        <p:spPr>
          <a:xfrm>
            <a:off x="6069013" y="3436938"/>
            <a:ext cx="3462337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42 ÷ 6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0486" name="标题 3"/>
          <p:cNvSpPr>
            <a:spLocks noGrp="1"/>
          </p:cNvSpPr>
          <p:nvPr/>
        </p:nvSpPr>
        <p:spPr>
          <a:xfrm>
            <a:off x="9947275" y="3232150"/>
            <a:ext cx="730250" cy="10556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串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27" name="图片 4" descr="1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89675" y="3327400"/>
            <a:ext cx="468788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文本框 23"/>
          <p:cNvSpPr>
            <a:spLocks noChangeArrowheads="1"/>
          </p:cNvSpPr>
          <p:nvPr/>
        </p:nvSpPr>
        <p:spPr bwMode="auto">
          <a:xfrm>
            <a:off x="6194425" y="1514475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P73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4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0729" name="标题 3"/>
          <p:cNvSpPr>
            <a:spLocks noGrp="1" noChangeArrowheads="1"/>
          </p:cNvSpPr>
          <p:nvPr/>
        </p:nvSpPr>
        <p:spPr bwMode="auto">
          <a:xfrm>
            <a:off x="2462213" y="6164263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6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90" name="标题 3"/>
          <p:cNvSpPr>
            <a:spLocks noGrp="1" noChangeArrowheads="1"/>
          </p:cNvSpPr>
          <p:nvPr/>
        </p:nvSpPr>
        <p:spPr bwMode="auto">
          <a:xfrm>
            <a:off x="4525963" y="11474450"/>
            <a:ext cx="10077450" cy="2638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每串穿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颗，一共可以穿成多少串？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nimBg="1"/>
      <p:bldP spid="204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4"/>
          <p:cNvGrpSpPr/>
          <p:nvPr/>
        </p:nvGrpSpPr>
        <p:grpSpPr bwMode="auto">
          <a:xfrm>
            <a:off x="952500" y="1993900"/>
            <a:ext cx="4940300" cy="3224213"/>
            <a:chOff x="1551" y="3812"/>
            <a:chExt cx="7780" cy="5078"/>
          </a:xfrm>
        </p:grpSpPr>
        <p:pic>
          <p:nvPicPr>
            <p:cNvPr id="31747" name="图片 27" descr="2－6.pn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493" y="3812"/>
              <a:ext cx="6838" cy="3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8" name="矩形 29"/>
            <p:cNvSpPr/>
            <p:nvPr/>
          </p:nvSpPr>
          <p:spPr>
            <a:xfrm>
              <a:off x="4209" y="5927"/>
              <a:ext cx="1835" cy="85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290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42</a:t>
              </a:r>
              <a:r>
                <a:rPr lang="zh-CN" altLang="en-US" sz="2900" b="1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颗</a:t>
              </a:r>
              <a:endParaRPr lang="zh-CN" altLang="en-US" sz="29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1509" name="矩形 32"/>
          <p:cNvSpPr/>
          <p:nvPr/>
        </p:nvSpPr>
        <p:spPr>
          <a:xfrm>
            <a:off x="6069013" y="3436938"/>
            <a:ext cx="3462337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42 ÷ 7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6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1510" name="标题 3"/>
          <p:cNvSpPr>
            <a:spLocks noGrp="1"/>
          </p:cNvSpPr>
          <p:nvPr/>
        </p:nvSpPr>
        <p:spPr>
          <a:xfrm>
            <a:off x="9947275" y="3232150"/>
            <a:ext cx="730250" cy="10556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r>
              <a:rPr lang="zh-CN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颗</a:t>
            </a:r>
            <a:endParaRPr lang="zh-CN" altLang="zh-CN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1751" name="图片 5" descr="1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0000" y="3381375"/>
            <a:ext cx="468788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2" name="标题 3"/>
          <p:cNvSpPr>
            <a:spLocks noGrp="1" noChangeArrowheads="1"/>
          </p:cNvSpPr>
          <p:nvPr/>
        </p:nvSpPr>
        <p:spPr bwMode="auto">
          <a:xfrm>
            <a:off x="2462213" y="6164263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13" name="标题 3"/>
          <p:cNvSpPr>
            <a:spLocks noGrp="1" noChangeArrowheads="1"/>
          </p:cNvSpPr>
          <p:nvPr/>
        </p:nvSpPr>
        <p:spPr bwMode="auto">
          <a:xfrm>
            <a:off x="4438650" y="11472863"/>
            <a:ext cx="10318750" cy="26400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平均穿成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串，每串穿多少颗？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组合 5"/>
          <p:cNvGrpSpPr/>
          <p:nvPr/>
        </p:nvGrpSpPr>
        <p:grpSpPr bwMode="auto">
          <a:xfrm>
            <a:off x="919163" y="1454150"/>
            <a:ext cx="9393237" cy="2689225"/>
            <a:chOff x="1652" y="3412"/>
            <a:chExt cx="14792" cy="4234"/>
          </a:xfrm>
        </p:grpSpPr>
        <p:sp>
          <p:nvSpPr>
            <p:cNvPr id="32771" name="AutoShape 12"/>
            <p:cNvSpPr>
              <a:spLocks noChangeArrowheads="1"/>
            </p:cNvSpPr>
            <p:nvPr/>
          </p:nvSpPr>
          <p:spPr bwMode="auto">
            <a:xfrm>
              <a:off x="8304" y="6889"/>
              <a:ext cx="6500" cy="755"/>
            </a:xfrm>
            <a:prstGeom prst="wedgeRoundRectCallout">
              <a:avLst>
                <a:gd name="adj1" fmla="val 55824"/>
                <a:gd name="adj2" fmla="val 4227"/>
                <a:gd name="adj3" fmla="val 16667"/>
              </a:avLst>
            </a:prstGeom>
            <a:solidFill>
              <a:srgbClr val="FDD3E2"/>
            </a:solidFill>
            <a:ln w="9525" algn="ctr">
              <a:solidFill>
                <a:srgbClr val="CC0066"/>
              </a:solidFill>
              <a:miter lim="800000"/>
            </a:ln>
          </p:spPr>
          <p:txBody>
            <a:bodyPr/>
            <a:lstStyle/>
            <a:p>
              <a:pPr algn="ctr"/>
              <a:endParaRPr lang="zh-CN" altLang="en-US" sz="1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2772" name="图片 62" descr="2－7.pn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164" y="3412"/>
              <a:ext cx="13281" cy="3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2773" name="Picture 2" descr="C:\Users\Administrator\Desktop\苏二课件制作\图片\图片2.png图片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53588" y="3336925"/>
            <a:ext cx="1019175" cy="113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矩形 6"/>
          <p:cNvSpPr/>
          <p:nvPr/>
        </p:nvSpPr>
        <p:spPr>
          <a:xfrm>
            <a:off x="3424238" y="4797425"/>
            <a:ext cx="3462337" cy="64611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49 ÷ 7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2535" name="标题 3"/>
          <p:cNvSpPr>
            <a:spLocks noGrp="1"/>
          </p:cNvSpPr>
          <p:nvPr/>
        </p:nvSpPr>
        <p:spPr>
          <a:xfrm>
            <a:off x="7302500" y="4591050"/>
            <a:ext cx="730250" cy="1057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2776" name="图片 8" descr="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76650" y="4683125"/>
            <a:ext cx="4687888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7" name="文本框 23"/>
          <p:cNvSpPr>
            <a:spLocks noChangeArrowheads="1"/>
          </p:cNvSpPr>
          <p:nvPr/>
        </p:nvSpPr>
        <p:spPr bwMode="auto">
          <a:xfrm>
            <a:off x="2268538" y="717550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P73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5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32778" name="标题 3"/>
          <p:cNvSpPr>
            <a:spLocks noGrp="1" noChangeArrowheads="1"/>
          </p:cNvSpPr>
          <p:nvPr/>
        </p:nvSpPr>
        <p:spPr bwMode="auto">
          <a:xfrm>
            <a:off x="2622550" y="5989638"/>
            <a:ext cx="1679575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5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9" name="标题 3"/>
          <p:cNvSpPr>
            <a:spLocks noGrp="1" noChangeArrowheads="1"/>
          </p:cNvSpPr>
          <p:nvPr/>
        </p:nvSpPr>
        <p:spPr bwMode="auto">
          <a:xfrm>
            <a:off x="12941300" y="10936288"/>
            <a:ext cx="10802938" cy="11985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2900" b="1">
                <a:latin typeface="楷体" panose="02010609060101010101" pitchFamily="49" charset="-122"/>
                <a:ea typeface="楷体" panose="02010609060101010101" pitchFamily="49" charset="-122"/>
              </a:rPr>
              <a:t>一共有</a:t>
            </a:r>
            <a:r>
              <a:rPr lang="en-US" altLang="zh-CN" sz="2900">
                <a:latin typeface="楷体" panose="02010609060101010101" pitchFamily="49" charset="-122"/>
                <a:ea typeface="楷体" panose="02010609060101010101" pitchFamily="49" charset="-122"/>
              </a:rPr>
              <a:t>49</a:t>
            </a:r>
            <a:r>
              <a:rPr lang="zh-CN" altLang="en-US" sz="2900" b="1">
                <a:latin typeface="楷体" panose="02010609060101010101" pitchFamily="49" charset="-122"/>
                <a:ea typeface="楷体" panose="02010609060101010101" pitchFamily="49" charset="-122"/>
              </a:rPr>
              <a:t>块，能拼几排？</a:t>
            </a:r>
            <a:endParaRPr lang="zh-CN" altLang="en-US" sz="29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nimBg="1"/>
      <p:bldP spid="225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组合 5"/>
          <p:cNvGrpSpPr/>
          <p:nvPr/>
        </p:nvGrpSpPr>
        <p:grpSpPr bwMode="auto">
          <a:xfrm>
            <a:off x="1165225" y="1247775"/>
            <a:ext cx="8620125" cy="3606800"/>
            <a:chOff x="1835" y="1965"/>
            <a:chExt cx="13575" cy="5679"/>
          </a:xfrm>
        </p:grpSpPr>
        <p:pic>
          <p:nvPicPr>
            <p:cNvPr id="33795" name="图片 27" descr="天蓝.png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49" y="3563"/>
              <a:ext cx="4081" cy="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796" name="图片 62" descr="2－8.pn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735" y="3472"/>
              <a:ext cx="11674" cy="4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7" name="椭圆 63"/>
            <p:cNvSpPr/>
            <p:nvPr/>
          </p:nvSpPr>
          <p:spPr>
            <a:xfrm>
              <a:off x="7483" y="4470"/>
              <a:ext cx="755" cy="452"/>
            </a:xfrm>
            <a:prstGeom prst="ellipse">
              <a:avLst/>
            </a:prstGeom>
            <a:solidFill>
              <a:srgbClr val="9DD8FD"/>
            </a:solidFill>
            <a:ln w="12700" cap="flat" cmpd="sng" algn="ctr">
              <a:solidFill>
                <a:srgbClr val="2895D8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sz="1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23558" name="椭圆 64"/>
            <p:cNvSpPr/>
            <p:nvPr/>
          </p:nvSpPr>
          <p:spPr>
            <a:xfrm>
              <a:off x="8408" y="4622"/>
              <a:ext cx="452" cy="300"/>
            </a:xfrm>
            <a:prstGeom prst="ellipse">
              <a:avLst/>
            </a:prstGeom>
            <a:solidFill>
              <a:srgbClr val="9DD8FD"/>
            </a:solidFill>
            <a:ln w="12700" cap="flat" cmpd="sng" algn="ctr">
              <a:solidFill>
                <a:srgbClr val="2895D8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 lang="zh-CN" altLang="en-US" sz="1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3799" name="文本框 23"/>
            <p:cNvSpPr>
              <a:spLocks noChangeArrowheads="1"/>
            </p:cNvSpPr>
            <p:nvPr/>
          </p:nvSpPr>
          <p:spPr bwMode="auto">
            <a:xfrm>
              <a:off x="2486" y="1965"/>
              <a:ext cx="5910" cy="1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fontAlgn="ctr">
                <a:lnSpc>
                  <a:spcPct val="150000"/>
                </a:lnSpc>
              </a:pPr>
              <a:r>
                <a:rPr lang="zh-CN" altLang="en-US" sz="2800" b="1">
                  <a:solidFill>
                    <a:srgbClr val="008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（教材</a:t>
              </a:r>
              <a:r>
                <a:rPr lang="en-US" altLang="zh-CN" sz="2800" b="1">
                  <a:solidFill>
                    <a:srgbClr val="008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P73</a:t>
              </a:r>
              <a:r>
                <a:rPr lang="zh-CN" altLang="en-US" sz="2800" b="1">
                  <a:solidFill>
                    <a:srgbClr val="008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想想做做</a:t>
              </a:r>
              <a:r>
                <a:rPr lang="en-US" altLang="zh-CN" sz="2800" b="1">
                  <a:solidFill>
                    <a:srgbClr val="008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6</a:t>
              </a:r>
              <a:r>
                <a:rPr lang="zh-CN" altLang="en-US" sz="2800" b="1">
                  <a:solidFill>
                    <a:srgbClr val="008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Times New Roman" panose="02020603050405020304" pitchFamily="18" charset="0"/>
                </a:rPr>
                <a:t>）</a:t>
              </a:r>
              <a:endPara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3560" name="矩形 6"/>
          <p:cNvSpPr/>
          <p:nvPr/>
        </p:nvSpPr>
        <p:spPr>
          <a:xfrm>
            <a:off x="3271838" y="5326063"/>
            <a:ext cx="3462337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35 ÷ 7</a:t>
            </a:r>
            <a:r>
              <a:rPr lang="zh-CN" altLang="en-US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3561" name="标题 3"/>
          <p:cNvSpPr>
            <a:spLocks noGrp="1"/>
          </p:cNvSpPr>
          <p:nvPr/>
        </p:nvSpPr>
        <p:spPr>
          <a:xfrm>
            <a:off x="7151688" y="5121275"/>
            <a:ext cx="728662" cy="10556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3802" name="图片 8" descr="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25838" y="5211763"/>
            <a:ext cx="4687887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3" name="标题 3"/>
          <p:cNvSpPr>
            <a:spLocks noGrp="1" noChangeArrowheads="1"/>
          </p:cNvSpPr>
          <p:nvPr/>
        </p:nvSpPr>
        <p:spPr bwMode="auto">
          <a:xfrm>
            <a:off x="2913063" y="3562350"/>
            <a:ext cx="1679575" cy="139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6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3200" b="1">
              <a:latin typeface="楷体" panose="02010609060101010101" pitchFamily="49" charset="-122"/>
              <a:ea typeface="楷体_GB2312" charset="-122"/>
            </a:endParaRPr>
          </a:p>
        </p:txBody>
      </p:sp>
      <p:sp>
        <p:nvSpPr>
          <p:cNvPr id="23564" name="标题 3"/>
          <p:cNvSpPr>
            <a:spLocks noGrp="1" noChangeArrowheads="1"/>
          </p:cNvSpPr>
          <p:nvPr/>
        </p:nvSpPr>
        <p:spPr bwMode="auto">
          <a:xfrm>
            <a:off x="5397500" y="5897563"/>
            <a:ext cx="6477000" cy="2397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再过几个星期艺术节开幕？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0" grpId="0" animBg="1"/>
      <p:bldP spid="235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圆角矩形标注 5"/>
          <p:cNvSpPr>
            <a:spLocks noChangeArrowheads="1"/>
          </p:cNvSpPr>
          <p:nvPr/>
        </p:nvSpPr>
        <p:spPr bwMode="auto">
          <a:xfrm>
            <a:off x="760413" y="1604963"/>
            <a:ext cx="8153400" cy="914400"/>
          </a:xfrm>
          <a:prstGeom prst="borderCallout1">
            <a:avLst>
              <a:gd name="adj1" fmla="val 93750"/>
              <a:gd name="adj2" fmla="val -2727"/>
              <a:gd name="adj3" fmla="val 197917"/>
              <a:gd name="adj4" fmla="val 5356"/>
            </a:avLst>
          </a:prstGeom>
          <a:solidFill>
            <a:srgbClr val="DAFDEA"/>
          </a:solidFill>
          <a:ln w="9525" algn="ctr">
            <a:solidFill>
              <a:srgbClr val="002060"/>
            </a:solidFill>
            <a:miter lim="800000"/>
          </a:ln>
        </p:spPr>
        <p:txBody>
          <a:bodyPr/>
          <a:lstStyle/>
          <a:p>
            <a:pPr latinLnBrk="1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这节课你有什么收获？学到了哪些知识？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3481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38" y="3433763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7" descr="http://pic43.photophoto.cn/20170408/119011974275050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13813" y="3433763"/>
            <a:ext cx="2076450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1" name="线形标注 1 8"/>
          <p:cNvSpPr>
            <a:spLocks noChangeArrowheads="1"/>
          </p:cNvSpPr>
          <p:nvPr/>
        </p:nvSpPr>
        <p:spPr bwMode="auto">
          <a:xfrm>
            <a:off x="4711700" y="3803650"/>
            <a:ext cx="3984625" cy="1054100"/>
          </a:xfrm>
          <a:prstGeom prst="borderCallout1">
            <a:avLst>
              <a:gd name="adj1" fmla="val 36759"/>
              <a:gd name="adj2" fmla="val 101079"/>
              <a:gd name="adj3" fmla="val 44764"/>
              <a:gd name="adj4" fmla="val 112449"/>
            </a:avLst>
          </a:prstGeom>
          <a:solidFill>
            <a:srgbClr val="E3F668"/>
          </a:solidFill>
          <a:ln w="9525" algn="ctr">
            <a:solidFill>
              <a:srgbClr val="00206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这节课我学习了用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7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的乘法口诀求商。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4582" name="TextBox 10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课堂小结 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圆角矩形标注 5"/>
          <p:cNvSpPr>
            <a:spLocks noChangeArrowheads="1"/>
          </p:cNvSpPr>
          <p:nvPr/>
        </p:nvSpPr>
        <p:spPr bwMode="auto">
          <a:xfrm>
            <a:off x="760413" y="1604963"/>
            <a:ext cx="8153400" cy="914400"/>
          </a:xfrm>
          <a:prstGeom prst="borderCallout1">
            <a:avLst>
              <a:gd name="adj1" fmla="val 93750"/>
              <a:gd name="adj2" fmla="val -2727"/>
              <a:gd name="adj3" fmla="val 197917"/>
              <a:gd name="adj4" fmla="val 5356"/>
            </a:avLst>
          </a:prstGeom>
          <a:solidFill>
            <a:srgbClr val="DAFDEA"/>
          </a:solidFill>
          <a:ln w="9525" algn="ctr">
            <a:solidFill>
              <a:srgbClr val="002060"/>
            </a:solidFill>
            <a:miter lim="800000"/>
          </a:ln>
        </p:spPr>
        <p:txBody>
          <a:bodyPr/>
          <a:lstStyle/>
          <a:p>
            <a:pPr latinLnBrk="1">
              <a:lnSpc>
                <a:spcPct val="130000"/>
              </a:lnSpc>
            </a:pPr>
            <a:r>
              <a:rPr lang="zh-CN" altLang="en-US" sz="3600" b="1">
                <a:solidFill>
                  <a:srgbClr val="FF0000"/>
                </a:solidFill>
                <a:latin typeface="Times New Roman" panose="02020603050405020304" pitchFamily="18" charset="0"/>
                <a:sym typeface="Arial" panose="020B0604020202020204" pitchFamily="34" charset="0"/>
              </a:rPr>
              <a:t>这节课你有什么收获？学到了哪些知识？</a:t>
            </a:r>
            <a:endParaRPr lang="zh-CN" altLang="en-US" sz="3600" b="1">
              <a:solidFill>
                <a:srgbClr val="FF0000"/>
              </a:solidFill>
              <a:latin typeface="Times New Roman" panose="02020603050405020304" pitchFamily="18" charset="0"/>
              <a:sym typeface="Arial" panose="020B0604020202020204" pitchFamily="34" charset="0"/>
            </a:endParaRPr>
          </a:p>
        </p:txBody>
      </p:sp>
      <p:pic>
        <p:nvPicPr>
          <p:cNvPr id="35843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138" y="3433763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7" descr="http://pic43.photophoto.cn/20170408/1190119742750506_b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896475" y="3016250"/>
            <a:ext cx="2076450" cy="252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线形标注 1 8"/>
          <p:cNvSpPr>
            <a:spLocks noChangeArrowheads="1"/>
          </p:cNvSpPr>
          <p:nvPr/>
        </p:nvSpPr>
        <p:spPr bwMode="auto">
          <a:xfrm>
            <a:off x="3429000" y="3128963"/>
            <a:ext cx="6013450" cy="1546225"/>
          </a:xfrm>
          <a:prstGeom prst="borderCallout1">
            <a:avLst>
              <a:gd name="adj1" fmla="val 36759"/>
              <a:gd name="adj2" fmla="val 101079"/>
              <a:gd name="adj3" fmla="val 44764"/>
              <a:gd name="adj4" fmla="val 112449"/>
            </a:avLst>
          </a:prstGeom>
          <a:solidFill>
            <a:srgbClr val="E3F668"/>
          </a:solidFill>
          <a:ln w="9525" algn="ctr">
            <a:solidFill>
              <a:srgbClr val="002060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利用乘法口诀求商时可以根据算式想有关的乘法口诀，看缺少乘数几，商就是几。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5606" name="TextBox 10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课堂小结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圆角矩形 27"/>
          <p:cNvSpPr>
            <a:spLocks noChangeArrowheads="1"/>
          </p:cNvSpPr>
          <p:nvPr/>
        </p:nvSpPr>
        <p:spPr bwMode="auto">
          <a:xfrm>
            <a:off x="1793875" y="1549400"/>
            <a:ext cx="9498013" cy="4230688"/>
          </a:xfrm>
          <a:prstGeom prst="roundRect">
            <a:avLst>
              <a:gd name="adj" fmla="val 16667"/>
            </a:avLst>
          </a:prstGeom>
          <a:solidFill>
            <a:srgbClr val="004800"/>
          </a:solidFill>
          <a:ln w="31750" algn="ctr">
            <a:noFill/>
            <a:prstDash val="dash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0" hangingPunct="0"/>
            <a:endParaRPr lang="zh-CN" altLang="en-US"/>
          </a:p>
        </p:txBody>
      </p:sp>
      <p:sp>
        <p:nvSpPr>
          <p:cNvPr id="26627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8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29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0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1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2" name="AutoShape 2" descr="http://img2.imgtn.bdimg.com/it/u=1858616292,1788540323&amp;fm=214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3" name="标题 1"/>
          <p:cNvSpPr/>
          <p:nvPr/>
        </p:nvSpPr>
        <p:spPr>
          <a:xfrm>
            <a:off x="4700588" y="1625600"/>
            <a:ext cx="4729162" cy="987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用</a:t>
            </a:r>
            <a:r>
              <a:rPr lang="en-US" altLang="zh-CN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7</a:t>
            </a:r>
            <a:r>
              <a:rPr lang="zh-CN" altLang="en-US" sz="4000" b="1" dirty="0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的乘法口诀求商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6634" name="TextBox 38"/>
          <p:cNvSpPr txBox="1"/>
          <p:nvPr/>
        </p:nvSpPr>
        <p:spPr>
          <a:xfrm>
            <a:off x="10255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板书设计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635" name="矩形 30"/>
          <p:cNvSpPr/>
          <p:nvPr/>
        </p:nvSpPr>
        <p:spPr>
          <a:xfrm>
            <a:off x="2535238" y="3151188"/>
            <a:ext cx="3278187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28÷7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（  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6636" name="矩形 16"/>
          <p:cNvSpPr/>
          <p:nvPr/>
        </p:nvSpPr>
        <p:spPr>
          <a:xfrm>
            <a:off x="4187825" y="3130550"/>
            <a:ext cx="498475" cy="52863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7" name="矩形 17"/>
          <p:cNvSpPr/>
          <p:nvPr/>
        </p:nvSpPr>
        <p:spPr>
          <a:xfrm>
            <a:off x="6880225" y="3151188"/>
            <a:ext cx="3675063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28÷4</a:t>
            </a:r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   （  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6638" name="矩形 18"/>
          <p:cNvSpPr/>
          <p:nvPr/>
        </p:nvSpPr>
        <p:spPr>
          <a:xfrm>
            <a:off x="8683625" y="3130550"/>
            <a:ext cx="560388" cy="52863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3200" b="1">
              <a:solidFill>
                <a:srgbClr val="FF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39" name="矩形 20"/>
          <p:cNvSpPr/>
          <p:nvPr/>
        </p:nvSpPr>
        <p:spPr>
          <a:xfrm>
            <a:off x="2374900" y="3919538"/>
            <a:ext cx="4325938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想：（  ）七二十八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6640" name="矩形 21"/>
          <p:cNvSpPr/>
          <p:nvPr/>
        </p:nvSpPr>
        <p:spPr>
          <a:xfrm>
            <a:off x="6700838" y="3919538"/>
            <a:ext cx="4278312" cy="584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想：四（  ）二十八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6641" name="标题 3"/>
          <p:cNvSpPr>
            <a:spLocks noGrp="1"/>
          </p:cNvSpPr>
          <p:nvPr/>
        </p:nvSpPr>
        <p:spPr>
          <a:xfrm>
            <a:off x="3670300" y="3927475"/>
            <a:ext cx="544513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42" name="标题 3"/>
          <p:cNvSpPr>
            <a:spLocks noGrp="1"/>
          </p:cNvSpPr>
          <p:nvPr/>
        </p:nvSpPr>
        <p:spPr>
          <a:xfrm>
            <a:off x="8661400" y="3130550"/>
            <a:ext cx="609600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6643" name="标题 3"/>
          <p:cNvSpPr>
            <a:spLocks noGrp="1"/>
          </p:cNvSpPr>
          <p:nvPr/>
        </p:nvSpPr>
        <p:spPr>
          <a:xfrm>
            <a:off x="8261350" y="3848100"/>
            <a:ext cx="609600" cy="574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44" name="标题 3"/>
          <p:cNvSpPr>
            <a:spLocks noGrp="1"/>
          </p:cNvSpPr>
          <p:nvPr/>
        </p:nvSpPr>
        <p:spPr>
          <a:xfrm>
            <a:off x="4138613" y="3130550"/>
            <a:ext cx="544512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6645" name="标题 3"/>
          <p:cNvSpPr>
            <a:spLocks noGrp="1"/>
          </p:cNvSpPr>
          <p:nvPr/>
        </p:nvSpPr>
        <p:spPr>
          <a:xfrm>
            <a:off x="4987925" y="3130550"/>
            <a:ext cx="546100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46" name="标题 3"/>
          <p:cNvSpPr>
            <a:spLocks noGrp="1"/>
          </p:cNvSpPr>
          <p:nvPr/>
        </p:nvSpPr>
        <p:spPr>
          <a:xfrm>
            <a:off x="9409113" y="3130550"/>
            <a:ext cx="611187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2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朵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animBg="1"/>
      <p:bldP spid="26635" grpId="0" animBg="1"/>
      <p:bldP spid="26636" grpId="0" animBg="1"/>
      <p:bldP spid="26637" grpId="0" animBg="1"/>
      <p:bldP spid="26638" grpId="0" animBg="1"/>
      <p:bldP spid="26639" grpId="0" animBg="1"/>
      <p:bldP spid="26640" grpId="0" animBg="1"/>
      <p:bldP spid="26641" grpId="0" animBg="1"/>
      <p:bldP spid="26642" grpId="0" animBg="1"/>
      <p:bldP spid="26643" grpId="0" animBg="1"/>
      <p:bldP spid="26644" grpId="0" animBg="1"/>
      <p:bldP spid="26645" grpId="0" animBg="1"/>
      <p:bldP spid="266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5" name="AutoShape 4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6" name="AutoShape 6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7" name="AutoShape 8" descr="http://img2.imgtn.bdimg.com/it/u=2749008400,380176600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8" name="AutoShape 10" descr="http://img5.imgtn.bdimg.com/it/u=2181078983,2633674942&amp;fm=26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79" name="AutoShape 2" descr="http://img2.imgtn.bdimg.com/it/u=1858616292,1788540323&amp;fm=214&amp;gp=0.jpg"/>
          <p:cNvSpPr>
            <a:spLocks noChangeAspect="1"/>
          </p:cNvSpPr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8680" name="TextBox 7"/>
          <p:cNvSpPr txBox="1"/>
          <p:nvPr/>
        </p:nvSpPr>
        <p:spPr>
          <a:xfrm>
            <a:off x="1025525" y="974725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课后作业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7897" name="标题 1"/>
          <p:cNvSpPr>
            <a:spLocks noChangeArrowheads="1"/>
          </p:cNvSpPr>
          <p:nvPr/>
        </p:nvSpPr>
        <p:spPr bwMode="auto">
          <a:xfrm>
            <a:off x="3095625" y="2741613"/>
            <a:ext cx="5683250" cy="1047750"/>
          </a:xfrm>
          <a:prstGeom prst="wedgeRectCallout">
            <a:avLst>
              <a:gd name="adj1" fmla="val -57389"/>
              <a:gd name="adj2" fmla="val 38829"/>
            </a:avLst>
          </a:prstGeom>
          <a:noFill/>
          <a:ln w="9525" algn="ctr">
            <a:solidFill>
              <a:srgbClr val="00206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1790700" indent="-1790700" defTabSz="685800" eaLnBrk="0" fontAlgn="t" hangingPunct="0">
              <a:lnSpc>
                <a:spcPct val="150000"/>
              </a:lnSpc>
            </a:pP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作业：教材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</a:t>
            </a:r>
            <a:r>
              <a:rPr lang="en-US" altLang="zh-CN" sz="3600" b="1" baseline="-2500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72-73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第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en-US" altLang="zh-CN" sz="3600" b="1">
                <a:ea typeface="楷体" panose="02010609060101010101" pitchFamily="49" charset="-122"/>
                <a:sym typeface="Times New Roman" panose="02020603050405020304" pitchFamily="18" charset="0"/>
              </a:rPr>
              <a:t>~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6</a:t>
            </a:r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题。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</a:t>
            </a:r>
            <a:endParaRPr lang="en-US" altLang="zh-CN" sz="3600" b="1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37898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375" y="2900363"/>
            <a:ext cx="21510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9" name="New pictu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98400" y="12623800"/>
            <a:ext cx="3556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 fill="hold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7"/>
          <p:cNvSpPr txBox="1"/>
          <p:nvPr/>
        </p:nvSpPr>
        <p:spPr>
          <a:xfrm>
            <a:off x="1176338" y="823913"/>
            <a:ext cx="1816100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情境导入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7" name="AutoShape 15"/>
          <p:cNvSpPr>
            <a:spLocks noChangeArrowheads="1"/>
          </p:cNvSpPr>
          <p:nvPr/>
        </p:nvSpPr>
        <p:spPr bwMode="auto">
          <a:xfrm>
            <a:off x="3560763" y="2236788"/>
            <a:ext cx="5718175" cy="1738312"/>
          </a:xfrm>
          <a:prstGeom prst="wedgeRoundRectCallout">
            <a:avLst>
              <a:gd name="adj1" fmla="val -55440"/>
              <a:gd name="adj2" fmla="val -6333"/>
              <a:gd name="adj3" fmla="val 16667"/>
            </a:avLst>
          </a:prstGeom>
          <a:solidFill>
            <a:schemeClr val="bg1"/>
          </a:solidFill>
          <a:ln w="19050" algn="ctr">
            <a:solidFill>
              <a:srgbClr val="3399FF"/>
            </a:solidFill>
            <a:miter lim="800000"/>
          </a:ln>
        </p:spPr>
        <p:txBody>
          <a:bodyPr anchor="ctr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</a:t>
            </a:r>
            <a:r>
              <a:rPr lang="zh-CN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用2～6的乘法口诀求商的方法，我们已经掌握了。用7的乘法口诀怎样求商呢？</a:t>
            </a:r>
            <a:endParaRPr lang="zh-CN" altLang="zh-CN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pic>
        <p:nvPicPr>
          <p:cNvPr id="21508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6338" y="2287588"/>
            <a:ext cx="2151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1" descr="2－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35375" y="1231900"/>
            <a:ext cx="460057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1" name="组合 15"/>
          <p:cNvGrpSpPr/>
          <p:nvPr/>
        </p:nvGrpSpPr>
        <p:grpSpPr bwMode="auto">
          <a:xfrm>
            <a:off x="6846888" y="3740150"/>
            <a:ext cx="4222750" cy="1865313"/>
            <a:chOff x="10783" y="5915"/>
            <a:chExt cx="6650" cy="2938"/>
          </a:xfrm>
        </p:grpSpPr>
        <p:sp>
          <p:nvSpPr>
            <p:cNvPr id="22532" name="AutoShape 12"/>
            <p:cNvSpPr>
              <a:spLocks noChangeArrowheads="1"/>
            </p:cNvSpPr>
            <p:nvPr/>
          </p:nvSpPr>
          <p:spPr bwMode="auto">
            <a:xfrm rot="10800000" flipV="1">
              <a:off x="10783" y="6686"/>
              <a:ext cx="4320" cy="2167"/>
            </a:xfrm>
            <a:prstGeom prst="wedgeRoundRectCallout">
              <a:avLst>
                <a:gd name="adj1" fmla="val -61458"/>
                <a:gd name="adj2" fmla="val -31912"/>
                <a:gd name="adj3" fmla="val 16667"/>
              </a:avLst>
            </a:prstGeom>
            <a:solidFill>
              <a:srgbClr val="FDD3E2"/>
            </a:solidFill>
            <a:ln w="9525" algn="ctr">
              <a:solidFill>
                <a:srgbClr val="CC0066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也就是求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28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里面有几个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，用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除法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2533" name="Picture 11" descr="C:\Users\Administrator\Desktop\苏二课件制作\图片\13.png13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EEF3FA"/>
                </a:clrFrom>
                <a:clrTo>
                  <a:srgbClr val="EEF3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720" y="5915"/>
              <a:ext cx="1713" cy="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34" name="组合 14"/>
          <p:cNvGrpSpPr/>
          <p:nvPr/>
        </p:nvGrpSpPr>
        <p:grpSpPr bwMode="auto">
          <a:xfrm>
            <a:off x="1690688" y="3390900"/>
            <a:ext cx="3840162" cy="2247900"/>
            <a:chOff x="2663" y="5341"/>
            <a:chExt cx="6048" cy="3539"/>
          </a:xfrm>
        </p:grpSpPr>
        <p:sp>
          <p:nvSpPr>
            <p:cNvPr id="22535" name="AutoShape 12"/>
            <p:cNvSpPr>
              <a:spLocks noChangeArrowheads="1"/>
            </p:cNvSpPr>
            <p:nvPr/>
          </p:nvSpPr>
          <p:spPr bwMode="auto">
            <a:xfrm flipH="1">
              <a:off x="4718" y="6713"/>
              <a:ext cx="3993" cy="2167"/>
            </a:xfrm>
            <a:prstGeom prst="wedgeRoundRectCallout">
              <a:avLst>
                <a:gd name="adj1" fmla="val 64796"/>
                <a:gd name="adj2" fmla="val -38463"/>
                <a:gd name="adj3" fmla="val 16667"/>
              </a:avLst>
            </a:prstGeom>
            <a:solidFill>
              <a:srgbClr val="C3EAB8"/>
            </a:solidFill>
            <a:ln w="9525" algn="ctr">
              <a:solidFill>
                <a:srgbClr val="68A828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每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7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朵花扎成一个花环，可以扎几个花环？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2536" name="Picture 10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63" y="5341"/>
              <a:ext cx="1480" cy="2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537" name="AutoShape 12"/>
          <p:cNvSpPr>
            <a:spLocks noChangeArrowheads="1"/>
          </p:cNvSpPr>
          <p:nvPr/>
        </p:nvSpPr>
        <p:spPr bwMode="auto">
          <a:xfrm flipH="1">
            <a:off x="1595438" y="1889125"/>
            <a:ext cx="1790700" cy="885825"/>
          </a:xfrm>
          <a:prstGeom prst="wedgeRoundRectCallout">
            <a:avLst>
              <a:gd name="adj1" fmla="val -72551"/>
              <a:gd name="adj2" fmla="val -17981"/>
              <a:gd name="adj3" fmla="val 16667"/>
            </a:avLst>
          </a:prstGeom>
          <a:solidFill>
            <a:srgbClr val="FFFFCC"/>
          </a:solidFill>
          <a:ln w="9525" algn="ctr">
            <a:solidFill>
              <a:srgbClr val="FF6600"/>
            </a:solidFill>
            <a:miter lim="800000"/>
          </a:ln>
        </p:spPr>
        <p:txBody>
          <a:bodyPr/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一共做了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朵花。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202" name="TextBox 7"/>
          <p:cNvSpPr txBox="1"/>
          <p:nvPr/>
        </p:nvSpPr>
        <p:spPr>
          <a:xfrm>
            <a:off x="1176338" y="823913"/>
            <a:ext cx="1816100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>
            <a:spAutoFit/>
          </a:bodyPr>
          <a:lstStyle/>
          <a:p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探索新知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1" descr="2－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98825" y="774700"/>
            <a:ext cx="46005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AutoShape 12"/>
          <p:cNvSpPr>
            <a:spLocks noChangeArrowheads="1"/>
          </p:cNvSpPr>
          <p:nvPr/>
        </p:nvSpPr>
        <p:spPr bwMode="auto">
          <a:xfrm flipH="1">
            <a:off x="2609850" y="3211513"/>
            <a:ext cx="1960563" cy="1052512"/>
          </a:xfrm>
          <a:prstGeom prst="wedgeRoundRectCallout">
            <a:avLst>
              <a:gd name="adj1" fmla="val 64796"/>
              <a:gd name="adj2" fmla="val -38463"/>
              <a:gd name="adj3" fmla="val 16667"/>
            </a:avLst>
          </a:prstGeom>
          <a:solidFill>
            <a:srgbClr val="C3EAB8"/>
          </a:solidFill>
          <a:ln w="9525" algn="ctr">
            <a:solidFill>
              <a:srgbClr val="68A828"/>
            </a:solidFill>
            <a:miter lim="800000"/>
          </a:ln>
        </p:spPr>
        <p:txBody>
          <a:bodyPr/>
          <a:lstStyle/>
          <a:p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每</a:t>
            </a:r>
            <a:r>
              <a:rPr lang="en-US" altLang="zh-CN" sz="2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7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朵花扎成一个花环，可以扎几个花环？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6" name="Picture 10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1113" y="2890838"/>
            <a:ext cx="9398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AutoShape 12"/>
          <p:cNvSpPr>
            <a:spLocks noChangeArrowheads="1"/>
          </p:cNvSpPr>
          <p:nvPr/>
        </p:nvSpPr>
        <p:spPr bwMode="auto">
          <a:xfrm flipH="1">
            <a:off x="1738313" y="1231900"/>
            <a:ext cx="1436687" cy="676275"/>
          </a:xfrm>
          <a:prstGeom prst="wedgeRoundRectCallout">
            <a:avLst>
              <a:gd name="adj1" fmla="val -72551"/>
              <a:gd name="adj2" fmla="val -17981"/>
              <a:gd name="adj3" fmla="val 16667"/>
            </a:avLst>
          </a:prstGeom>
          <a:solidFill>
            <a:srgbClr val="FFFFCC"/>
          </a:solidFill>
          <a:ln w="9525" algn="ctr">
            <a:solidFill>
              <a:srgbClr val="FF6600"/>
            </a:solidFill>
            <a:miter lim="800000"/>
          </a:ln>
        </p:spPr>
        <p:txBody>
          <a:bodyPr/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一共做了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28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朵花。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3558" name="组合 15"/>
          <p:cNvGrpSpPr/>
          <p:nvPr/>
        </p:nvGrpSpPr>
        <p:grpSpPr bwMode="auto">
          <a:xfrm>
            <a:off x="6515100" y="2698750"/>
            <a:ext cx="4222750" cy="1865313"/>
            <a:chOff x="10783" y="5915"/>
            <a:chExt cx="6650" cy="2938"/>
          </a:xfrm>
        </p:grpSpPr>
        <p:sp>
          <p:nvSpPr>
            <p:cNvPr id="23559" name="AutoShape 12"/>
            <p:cNvSpPr>
              <a:spLocks noChangeArrowheads="1"/>
            </p:cNvSpPr>
            <p:nvPr/>
          </p:nvSpPr>
          <p:spPr bwMode="auto">
            <a:xfrm rot="10800000" flipV="1">
              <a:off x="10783" y="6686"/>
              <a:ext cx="4320" cy="2167"/>
            </a:xfrm>
            <a:prstGeom prst="wedgeRoundRectCallout">
              <a:avLst>
                <a:gd name="adj1" fmla="val -61458"/>
                <a:gd name="adj2" fmla="val -31912"/>
                <a:gd name="adj3" fmla="val 16667"/>
              </a:avLst>
            </a:prstGeom>
            <a:solidFill>
              <a:srgbClr val="FDD3E2"/>
            </a:solidFill>
            <a:ln w="9525" algn="ctr">
              <a:solidFill>
                <a:srgbClr val="CC0066"/>
              </a:solidFill>
              <a:miter lim="800000"/>
            </a:ln>
          </p:spPr>
          <p:txBody>
            <a:bodyPr/>
            <a:lstStyle/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也就是求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28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里面有几个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7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，用</a:t>
              </a:r>
              <a:r>
                <a:rPr lang="zh-CN" altLang="en-US" sz="24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除法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</a:rPr>
                <a:t>计算。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3560" name="Picture 11" descr="C:\Users\Administrator\Desktop\苏二课件制作\图片\13.png13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EEF3FA"/>
                </a:clrFrom>
                <a:clrTo>
                  <a:srgbClr val="EEF3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720" y="5915"/>
              <a:ext cx="1713" cy="2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61" name="组合 45"/>
          <p:cNvGrpSpPr/>
          <p:nvPr/>
        </p:nvGrpSpPr>
        <p:grpSpPr bwMode="auto">
          <a:xfrm>
            <a:off x="3298825" y="4857750"/>
            <a:ext cx="4260850" cy="644525"/>
            <a:chOff x="5196" y="7649"/>
            <a:chExt cx="6708" cy="1016"/>
          </a:xfrm>
        </p:grpSpPr>
        <p:sp>
          <p:nvSpPr>
            <p:cNvPr id="10250" name="矩形 38"/>
            <p:cNvSpPr/>
            <p:nvPr/>
          </p:nvSpPr>
          <p:spPr>
            <a:xfrm>
              <a:off x="5196" y="7649"/>
              <a:ext cx="6708" cy="101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28÷7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   </a:t>
              </a:r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（  ）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251" name="矩形 39"/>
            <p:cNvSpPr/>
            <p:nvPr/>
          </p:nvSpPr>
          <p:spPr>
            <a:xfrm>
              <a:off x="8355" y="7732"/>
              <a:ext cx="922" cy="85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252" name="矩形 40"/>
          <p:cNvSpPr/>
          <p:nvPr/>
        </p:nvSpPr>
        <p:spPr>
          <a:xfrm>
            <a:off x="3232150" y="5643563"/>
            <a:ext cx="484505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想：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  ）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七二十八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3" name="标题 3"/>
          <p:cNvSpPr>
            <a:spLocks noGrp="1"/>
          </p:cNvSpPr>
          <p:nvPr/>
        </p:nvSpPr>
        <p:spPr>
          <a:xfrm>
            <a:off x="4570413" y="5670550"/>
            <a:ext cx="709612" cy="590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4" name="标题 3"/>
          <p:cNvSpPr>
            <a:spLocks noGrp="1"/>
          </p:cNvSpPr>
          <p:nvPr/>
        </p:nvSpPr>
        <p:spPr>
          <a:xfrm>
            <a:off x="5280025" y="4884738"/>
            <a:ext cx="654050" cy="590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altLang="zh-CN" sz="36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</a:t>
            </a:r>
            <a:endParaRPr altLang="zh-CN" sz="36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255" name="标题 3"/>
          <p:cNvSpPr>
            <a:spLocks noGrp="1"/>
          </p:cNvSpPr>
          <p:nvPr/>
        </p:nvSpPr>
        <p:spPr>
          <a:xfrm>
            <a:off x="6245225" y="4833938"/>
            <a:ext cx="708025" cy="588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 animBg="1"/>
      <p:bldP spid="10253" grpId="0" animBg="1"/>
      <p:bldP spid="10254" grpId="0" animBg="1"/>
      <p:bldP spid="102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 descr="2－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635375" y="1231900"/>
            <a:ext cx="460057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79" name="组合 15"/>
          <p:cNvGrpSpPr/>
          <p:nvPr/>
        </p:nvGrpSpPr>
        <p:grpSpPr bwMode="auto">
          <a:xfrm>
            <a:off x="6846888" y="3698875"/>
            <a:ext cx="4084637" cy="1922463"/>
            <a:chOff x="10783" y="5825"/>
            <a:chExt cx="6433" cy="3027"/>
          </a:xfrm>
        </p:grpSpPr>
        <p:sp>
          <p:nvSpPr>
            <p:cNvPr id="24580" name="AutoShape 12"/>
            <p:cNvSpPr>
              <a:spLocks noChangeArrowheads="1"/>
            </p:cNvSpPr>
            <p:nvPr/>
          </p:nvSpPr>
          <p:spPr bwMode="auto">
            <a:xfrm rot="10800000" flipV="1">
              <a:off x="10783" y="6685"/>
              <a:ext cx="4320" cy="2167"/>
            </a:xfrm>
            <a:prstGeom prst="wedgeRoundRectCallout">
              <a:avLst>
                <a:gd name="adj1" fmla="val -61458"/>
                <a:gd name="adj2" fmla="val -31912"/>
                <a:gd name="adj3" fmla="val 16667"/>
              </a:avLst>
            </a:prstGeom>
            <a:solidFill>
              <a:srgbClr val="FDD3E2"/>
            </a:solidFill>
            <a:ln w="9525" algn="ctr">
              <a:solidFill>
                <a:srgbClr val="CC0066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扎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4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个花环，平均每个花环有几朵花？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4581" name="Picture 1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EEF3FA"/>
                </a:clrFrom>
                <a:clrTo>
                  <a:srgbClr val="EEF3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5638" y="5825"/>
              <a:ext cx="1579" cy="2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582" name="组合 14"/>
          <p:cNvGrpSpPr/>
          <p:nvPr/>
        </p:nvGrpSpPr>
        <p:grpSpPr bwMode="auto">
          <a:xfrm>
            <a:off x="1038225" y="3698875"/>
            <a:ext cx="5205413" cy="1939925"/>
            <a:chOff x="1634" y="5825"/>
            <a:chExt cx="8198" cy="3056"/>
          </a:xfrm>
        </p:grpSpPr>
        <p:sp>
          <p:nvSpPr>
            <p:cNvPr id="24583" name="AutoShape 12"/>
            <p:cNvSpPr>
              <a:spLocks noChangeArrowheads="1"/>
            </p:cNvSpPr>
            <p:nvPr/>
          </p:nvSpPr>
          <p:spPr bwMode="auto">
            <a:xfrm flipH="1">
              <a:off x="4717" y="6714"/>
              <a:ext cx="5115" cy="2167"/>
            </a:xfrm>
            <a:prstGeom prst="wedgeRoundRectCallout">
              <a:avLst>
                <a:gd name="adj1" fmla="val 64796"/>
                <a:gd name="adj2" fmla="val -38463"/>
                <a:gd name="adj3" fmla="val 16667"/>
              </a:avLst>
            </a:prstGeom>
            <a:solidFill>
              <a:srgbClr val="C3EAB8"/>
            </a:solidFill>
            <a:ln w="9525" algn="ctr">
              <a:solidFill>
                <a:srgbClr val="68A828"/>
              </a:solidFill>
              <a:miter lim="800000"/>
            </a:ln>
          </p:spPr>
          <p:txBody>
            <a:bodyPr/>
            <a:lstStyle/>
            <a:p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就是把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28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平均分成</a:t>
              </a:r>
              <a:r>
                <a:rPr lang="en-US" altLang="zh-CN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份，求每份是多少，用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除法</a:t>
              </a:r>
              <a:r>
                <a:rPr lang="zh-CN" altLang="en-US" sz="28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4584" name="Picture 10" descr="C:\Users\Administrator\Desktop\苏二课件制作\图片\12.png1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634" y="5825"/>
              <a:ext cx="2096" cy="1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585" name="AutoShape 12"/>
          <p:cNvSpPr>
            <a:spLocks noChangeArrowheads="1"/>
          </p:cNvSpPr>
          <p:nvPr/>
        </p:nvSpPr>
        <p:spPr bwMode="auto">
          <a:xfrm flipH="1">
            <a:off x="1595438" y="1889125"/>
            <a:ext cx="1790700" cy="885825"/>
          </a:xfrm>
          <a:prstGeom prst="wedgeRoundRectCallout">
            <a:avLst>
              <a:gd name="adj1" fmla="val -72551"/>
              <a:gd name="adj2" fmla="val -17981"/>
              <a:gd name="adj3" fmla="val 16667"/>
            </a:avLst>
          </a:prstGeom>
          <a:solidFill>
            <a:srgbClr val="FFFFCC"/>
          </a:solidFill>
          <a:ln w="9525" algn="ctr">
            <a:solidFill>
              <a:srgbClr val="FF6600"/>
            </a:solidFill>
            <a:miter lim="800000"/>
          </a:ln>
        </p:spPr>
        <p:txBody>
          <a:bodyPr/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一共做了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28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朵花。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 descr="2－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298825" y="774700"/>
            <a:ext cx="460057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AutoShape 12"/>
          <p:cNvSpPr>
            <a:spLocks noChangeArrowheads="1"/>
          </p:cNvSpPr>
          <p:nvPr/>
        </p:nvSpPr>
        <p:spPr bwMode="auto">
          <a:xfrm flipH="1">
            <a:off x="1738313" y="1231900"/>
            <a:ext cx="1436687" cy="676275"/>
          </a:xfrm>
          <a:prstGeom prst="wedgeRoundRectCallout">
            <a:avLst>
              <a:gd name="adj1" fmla="val -72551"/>
              <a:gd name="adj2" fmla="val -17981"/>
              <a:gd name="adj3" fmla="val 16667"/>
            </a:avLst>
          </a:prstGeom>
          <a:solidFill>
            <a:srgbClr val="FFFFCC"/>
          </a:solidFill>
          <a:ln w="9525" algn="ctr">
            <a:solidFill>
              <a:srgbClr val="FF6600"/>
            </a:solidFill>
            <a:miter lim="800000"/>
          </a:ln>
        </p:spPr>
        <p:txBody>
          <a:bodyPr/>
          <a:lstStyle/>
          <a:p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一共做了</a:t>
            </a:r>
            <a:r>
              <a:rPr lang="en-US" altLang="zh-CN" sz="2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28</a:t>
            </a:r>
            <a:r>
              <a:rPr lang="zh-CN" altLang="en-US" sz="20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朵花。</a:t>
            </a:r>
            <a:endParaRPr lang="zh-CN" altLang="en-US" sz="2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604" name="组合 45"/>
          <p:cNvGrpSpPr/>
          <p:nvPr/>
        </p:nvGrpSpPr>
        <p:grpSpPr bwMode="auto">
          <a:xfrm>
            <a:off x="3298825" y="4857750"/>
            <a:ext cx="4260850" cy="644525"/>
            <a:chOff x="5196" y="7649"/>
            <a:chExt cx="6708" cy="1016"/>
          </a:xfrm>
        </p:grpSpPr>
        <p:sp>
          <p:nvSpPr>
            <p:cNvPr id="14341" name="矩形 38"/>
            <p:cNvSpPr/>
            <p:nvPr/>
          </p:nvSpPr>
          <p:spPr>
            <a:xfrm>
              <a:off x="5196" y="7649"/>
              <a:ext cx="6708" cy="101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 sz="3600" b="1" dirty="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28÷4</a:t>
              </a: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＝   </a:t>
              </a:r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宋体" panose="02010600030101010101" pitchFamily="2" charset="-122"/>
                </a:rPr>
                <a:t>（  ）</a:t>
              </a:r>
              <a:endPara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342" name="矩形 39"/>
            <p:cNvSpPr/>
            <p:nvPr/>
          </p:nvSpPr>
          <p:spPr>
            <a:xfrm>
              <a:off x="8355" y="7732"/>
              <a:ext cx="922" cy="851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en-US" sz="3600" b="1">
                <a:solidFill>
                  <a:srgbClr val="FFFF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4343" name="矩形 40"/>
          <p:cNvSpPr/>
          <p:nvPr/>
        </p:nvSpPr>
        <p:spPr>
          <a:xfrm>
            <a:off x="3232150" y="5643563"/>
            <a:ext cx="4845050" cy="6445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想：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（  ）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七二十八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4" name="标题 3"/>
          <p:cNvSpPr>
            <a:spLocks noGrp="1"/>
          </p:cNvSpPr>
          <p:nvPr/>
        </p:nvSpPr>
        <p:spPr>
          <a:xfrm>
            <a:off x="4570413" y="5670550"/>
            <a:ext cx="709612" cy="590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45" name="标题 3"/>
          <p:cNvSpPr>
            <a:spLocks noGrp="1"/>
          </p:cNvSpPr>
          <p:nvPr/>
        </p:nvSpPr>
        <p:spPr>
          <a:xfrm>
            <a:off x="5280025" y="4884738"/>
            <a:ext cx="654050" cy="590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>
            <a:defPPr>
              <a:defRPr lang="en-US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614045" indent="-15684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228725" indent="-31432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843405" indent="-471805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457450" indent="-6286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en-US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algn="ctr" eaLnBrk="1" hangingPunct="1"/>
            <a:r>
              <a:rPr altLang="zh-CN" sz="36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altLang="zh-CN" sz="3600" b="1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4346" name="标题 3"/>
          <p:cNvSpPr>
            <a:spLocks noGrp="1"/>
          </p:cNvSpPr>
          <p:nvPr/>
        </p:nvSpPr>
        <p:spPr>
          <a:xfrm>
            <a:off x="6245225" y="4833938"/>
            <a:ext cx="708025" cy="588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zh-CN" altLang="en-US" sz="3600" b="1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611" name="组合 3"/>
          <p:cNvGrpSpPr/>
          <p:nvPr/>
        </p:nvGrpSpPr>
        <p:grpSpPr bwMode="auto">
          <a:xfrm>
            <a:off x="6953250" y="2540000"/>
            <a:ext cx="3670300" cy="1922463"/>
            <a:chOff x="10783" y="5825"/>
            <a:chExt cx="6433" cy="3027"/>
          </a:xfrm>
        </p:grpSpPr>
        <p:sp>
          <p:nvSpPr>
            <p:cNvPr id="25612" name="AutoShape 12"/>
            <p:cNvSpPr>
              <a:spLocks noChangeArrowheads="1"/>
            </p:cNvSpPr>
            <p:nvPr/>
          </p:nvSpPr>
          <p:spPr bwMode="auto">
            <a:xfrm rot="10800000" flipV="1">
              <a:off x="10783" y="6685"/>
              <a:ext cx="4321" cy="2167"/>
            </a:xfrm>
            <a:prstGeom prst="wedgeRoundRectCallout">
              <a:avLst>
                <a:gd name="adj1" fmla="val -61458"/>
                <a:gd name="adj2" fmla="val -31912"/>
                <a:gd name="adj3" fmla="val 16667"/>
              </a:avLst>
            </a:prstGeom>
            <a:solidFill>
              <a:srgbClr val="FDD3E2"/>
            </a:solidFill>
            <a:ln w="9525" algn="ctr">
              <a:solidFill>
                <a:srgbClr val="CC0066"/>
              </a:solidFill>
              <a:miter lim="800000"/>
            </a:ln>
          </p:spPr>
          <p:txBody>
            <a:bodyPr/>
            <a:lstStyle/>
            <a:p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扎</a:t>
              </a:r>
              <a:r>
                <a:rPr lang="en-US" altLang="zh-CN" sz="2400" b="1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4</a:t>
              </a:r>
              <a:r>
                <a: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sym typeface="微软雅黑" panose="020B0503020204020204" pitchFamily="34" charset="-122"/>
                </a:rPr>
                <a:t>个花环，平均每个花环有几朵花？</a:t>
              </a: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5613" name="Picture 11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EEF3FA"/>
                </a:clrFrom>
                <a:clrTo>
                  <a:srgbClr val="EEF3F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5638" y="5825"/>
              <a:ext cx="1579" cy="2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14" name="组合 4"/>
          <p:cNvGrpSpPr/>
          <p:nvPr/>
        </p:nvGrpSpPr>
        <p:grpSpPr bwMode="auto">
          <a:xfrm>
            <a:off x="728663" y="2540000"/>
            <a:ext cx="4913312" cy="1941513"/>
            <a:chOff x="1634" y="5825"/>
            <a:chExt cx="7737" cy="3056"/>
          </a:xfrm>
        </p:grpSpPr>
        <p:sp>
          <p:nvSpPr>
            <p:cNvPr id="25615" name="AutoShape 12"/>
            <p:cNvSpPr>
              <a:spLocks noChangeArrowheads="1"/>
            </p:cNvSpPr>
            <p:nvPr/>
          </p:nvSpPr>
          <p:spPr bwMode="auto">
            <a:xfrm flipH="1">
              <a:off x="4717" y="6714"/>
              <a:ext cx="4654" cy="2167"/>
            </a:xfrm>
            <a:prstGeom prst="wedgeRoundRectCallout">
              <a:avLst>
                <a:gd name="adj1" fmla="val 64796"/>
                <a:gd name="adj2" fmla="val -38463"/>
                <a:gd name="adj3" fmla="val 16667"/>
              </a:avLst>
            </a:prstGeom>
            <a:solidFill>
              <a:srgbClr val="C3EAB8"/>
            </a:solidFill>
            <a:ln w="9525" algn="ctr">
              <a:solidFill>
                <a:srgbClr val="68A828"/>
              </a:solidFill>
              <a:miter lim="800000"/>
            </a:ln>
          </p:spPr>
          <p:txBody>
            <a:bodyPr/>
            <a:lstStyle/>
            <a:p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就是把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28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平均分成</a:t>
              </a:r>
              <a:r>
                <a:rPr lang="en-US" altLang="zh-CN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4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份，求每份是多少，用</a:t>
              </a:r>
              <a:r>
                <a:rPr lang="zh-CN" altLang="en-US" sz="24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除法</a:t>
              </a: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计算。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25616" name="Picture 10" descr="C:\Users\Administrator\Desktop\苏二课件制作\图片\12.png12"/>
            <p:cNvPicPr>
              <a:picLocks noChangeAspect="1" noChangeArrowheads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1634" y="5825"/>
              <a:ext cx="2096" cy="19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  <p:bldP spid="14344" grpId="0" animBg="1"/>
      <p:bldP spid="14345" grpId="0" animBg="1"/>
      <p:bldP spid="143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626" name="直线连接符 38"/>
          <p:cNvCxnSpPr>
            <a:cxnSpLocks noChangeShapeType="1"/>
          </p:cNvCxnSpPr>
          <p:nvPr/>
        </p:nvCxnSpPr>
        <p:spPr bwMode="auto">
          <a:xfrm>
            <a:off x="1055688" y="1928813"/>
            <a:ext cx="2479675" cy="4762"/>
          </a:xfrm>
          <a:prstGeom prst="line">
            <a:avLst/>
          </a:prstGeom>
          <a:noFill/>
          <a:ln w="12700" cap="flat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6627" name="文本框 4"/>
          <p:cNvSpPr>
            <a:spLocks noChangeArrowheads="1"/>
          </p:cNvSpPr>
          <p:nvPr/>
        </p:nvSpPr>
        <p:spPr bwMode="auto">
          <a:xfrm>
            <a:off x="1041400" y="1111250"/>
            <a:ext cx="30765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2950" tIns="61475" rIns="122950" bIns="61475">
            <a:spAutoFit/>
          </a:bodyPr>
          <a:lstStyle/>
          <a:p>
            <a:r>
              <a:rPr lang="zh-CN" altLang="en-US" sz="4400" b="1" dirty="0">
                <a:latin typeface="Times New Roman" panose="02020603050405020304" pitchFamily="18" charset="0"/>
                <a:sym typeface="Times New Roman" panose="02020603050405020304" pitchFamily="18" charset="0"/>
              </a:rPr>
              <a:t>归纳总结：</a:t>
            </a:r>
            <a:endParaRPr lang="zh-CN" altLang="en-US" sz="4400" b="1" dirty="0"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6628" name="圆角矩形 9"/>
          <p:cNvSpPr>
            <a:spLocks noChangeArrowheads="1"/>
          </p:cNvSpPr>
          <p:nvPr/>
        </p:nvSpPr>
        <p:spPr bwMode="auto">
          <a:xfrm>
            <a:off x="1960563" y="2536825"/>
            <a:ext cx="7437437" cy="2776538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rgbClr val="FF0000"/>
            </a:solidFill>
            <a:prstDash val="sysDash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 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利用平均分的知识解决有关问题时，要先看是求份数还是求每份的个数，列出相应的除法算式，然后利用乘法口诀求商。求商时可以根据算式想有关的乘法口诀，看缺少乘数几，商就是几。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3"/>
          <p:cNvSpPr>
            <a:spLocks noChangeArrowheads="1"/>
          </p:cNvSpPr>
          <p:nvPr/>
        </p:nvSpPr>
        <p:spPr bwMode="auto">
          <a:xfrm>
            <a:off x="2159000" y="1738313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P72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17411" name="TextBox 8"/>
          <p:cNvSpPr txBox="1"/>
          <p:nvPr/>
        </p:nvSpPr>
        <p:spPr>
          <a:xfrm>
            <a:off x="1101725" y="823913"/>
            <a:ext cx="1868488" cy="58420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D9D9D9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新知应用</a:t>
            </a: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652" name="标题 3"/>
          <p:cNvSpPr>
            <a:spLocks noGrp="1" noChangeArrowheads="1"/>
          </p:cNvSpPr>
          <p:nvPr/>
        </p:nvSpPr>
        <p:spPr bwMode="auto">
          <a:xfrm>
            <a:off x="1582738" y="1819275"/>
            <a:ext cx="5762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6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r>
              <a:rPr lang="en-US" altLang="zh-CN" sz="36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en-US" altLang="zh-CN" sz="36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653" name="图片 42" descr="2－2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582738" y="2279650"/>
            <a:ext cx="9120187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标题 3"/>
          <p:cNvSpPr>
            <a:spLocks noGrp="1"/>
          </p:cNvSpPr>
          <p:nvPr/>
        </p:nvSpPr>
        <p:spPr>
          <a:xfrm>
            <a:off x="3538538" y="2803525"/>
            <a:ext cx="768350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42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5" name="标题 3"/>
          <p:cNvSpPr>
            <a:spLocks noGrp="1"/>
          </p:cNvSpPr>
          <p:nvPr/>
        </p:nvSpPr>
        <p:spPr>
          <a:xfrm>
            <a:off x="3565525" y="3397250"/>
            <a:ext cx="768350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6" name="标题 3"/>
          <p:cNvSpPr>
            <a:spLocks noGrp="1"/>
          </p:cNvSpPr>
          <p:nvPr/>
        </p:nvSpPr>
        <p:spPr>
          <a:xfrm>
            <a:off x="3565525" y="3984625"/>
            <a:ext cx="768350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7" name="标题 3"/>
          <p:cNvSpPr>
            <a:spLocks noGrp="1"/>
          </p:cNvSpPr>
          <p:nvPr/>
        </p:nvSpPr>
        <p:spPr>
          <a:xfrm>
            <a:off x="6464300" y="2803525"/>
            <a:ext cx="766763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8" name="标题 3"/>
          <p:cNvSpPr>
            <a:spLocks noGrp="1"/>
          </p:cNvSpPr>
          <p:nvPr/>
        </p:nvSpPr>
        <p:spPr>
          <a:xfrm>
            <a:off x="6464300" y="3397250"/>
            <a:ext cx="766763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19" name="标题 3"/>
          <p:cNvSpPr>
            <a:spLocks noGrp="1"/>
          </p:cNvSpPr>
          <p:nvPr/>
        </p:nvSpPr>
        <p:spPr>
          <a:xfrm>
            <a:off x="6464300" y="3984625"/>
            <a:ext cx="766763" cy="5762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20" name="标题 3"/>
          <p:cNvSpPr>
            <a:spLocks noGrp="1"/>
          </p:cNvSpPr>
          <p:nvPr/>
        </p:nvSpPr>
        <p:spPr>
          <a:xfrm>
            <a:off x="9525000" y="2814638"/>
            <a:ext cx="766763" cy="576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35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21" name="标题 3"/>
          <p:cNvSpPr>
            <a:spLocks noGrp="1"/>
          </p:cNvSpPr>
          <p:nvPr/>
        </p:nvSpPr>
        <p:spPr>
          <a:xfrm>
            <a:off x="9551988" y="3408363"/>
            <a:ext cx="766762" cy="576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7422" name="标题 3"/>
          <p:cNvSpPr>
            <a:spLocks noGrp="1"/>
          </p:cNvSpPr>
          <p:nvPr/>
        </p:nvSpPr>
        <p:spPr>
          <a:xfrm>
            <a:off x="9551988" y="3995738"/>
            <a:ext cx="766762" cy="5762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/>
          <a:lstStyle/>
          <a:p>
            <a:pPr algn="ctr"/>
            <a:r>
              <a:rPr lang="en-US" altLang="zh-CN" sz="32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animBg="1"/>
      <p:bldP spid="17415" grpId="0" animBg="1"/>
      <p:bldP spid="17416" grpId="0" animBg="1"/>
      <p:bldP spid="17417" grpId="0" animBg="1"/>
      <p:bldP spid="17418" grpId="0" animBg="1"/>
      <p:bldP spid="17419" grpId="0" animBg="1"/>
      <p:bldP spid="17420" grpId="0" animBg="1"/>
      <p:bldP spid="17421" grpId="0" animBg="1"/>
      <p:bldP spid="174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12"/>
          <p:cNvSpPr>
            <a:spLocks noChangeArrowheads="1"/>
          </p:cNvSpPr>
          <p:nvPr/>
        </p:nvSpPr>
        <p:spPr bwMode="auto">
          <a:xfrm>
            <a:off x="3092450" y="3467100"/>
            <a:ext cx="2603500" cy="479425"/>
          </a:xfrm>
          <a:prstGeom prst="wedgeRoundRectCallout">
            <a:avLst>
              <a:gd name="adj1" fmla="val -61903"/>
              <a:gd name="adj2" fmla="val 29903"/>
              <a:gd name="adj3" fmla="val 16667"/>
            </a:avLst>
          </a:prstGeom>
          <a:solidFill>
            <a:srgbClr val="EBCDFB"/>
          </a:solidFill>
          <a:ln w="9525" algn="ctr">
            <a:solidFill>
              <a:srgbClr val="7030A0"/>
            </a:solidFill>
            <a:miter lim="800000"/>
          </a:ln>
        </p:spPr>
        <p:txBody>
          <a:bodyPr/>
          <a:lstStyle/>
          <a:p>
            <a:pPr algn="ctr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三七二十一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5" name="标题 3"/>
          <p:cNvSpPr>
            <a:spLocks noGrp="1" noChangeArrowheads="1"/>
          </p:cNvSpPr>
          <p:nvPr/>
        </p:nvSpPr>
        <p:spPr bwMode="auto">
          <a:xfrm>
            <a:off x="1435100" y="1423988"/>
            <a:ext cx="8543925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根据一句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的乘法口诀说出两道除法算式。</a:t>
            </a:r>
            <a:r>
              <a:rPr lang="en-US" altLang="zh-CN" sz="320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76" name="图片 44" descr="2－3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295400" y="3127375"/>
            <a:ext cx="1652588" cy="223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46" descr="2－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2713" y="3349625"/>
            <a:ext cx="1584325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AutoShape 12"/>
          <p:cNvSpPr>
            <a:spLocks noChangeArrowheads="1"/>
          </p:cNvSpPr>
          <p:nvPr/>
        </p:nvSpPr>
        <p:spPr bwMode="auto">
          <a:xfrm flipH="1">
            <a:off x="6467475" y="3467100"/>
            <a:ext cx="2093913" cy="1101725"/>
          </a:xfrm>
          <a:prstGeom prst="wedgeRoundRectCallout">
            <a:avLst>
              <a:gd name="adj1" fmla="val -62551"/>
              <a:gd name="adj2" fmla="val -11731"/>
              <a:gd name="adj3" fmla="val 16667"/>
            </a:avLst>
          </a:prstGeom>
          <a:solidFill>
            <a:srgbClr val="FFFFCC"/>
          </a:solidFill>
          <a:ln w="9525" algn="ctr">
            <a:solidFill>
              <a:srgbClr val="FF6600"/>
            </a:solidFill>
            <a:miter lim="800000"/>
          </a:ln>
        </p:spPr>
        <p:txBody>
          <a:bodyPr/>
          <a:lstStyle/>
          <a:p>
            <a:pPr algn="ctr"/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21÷3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7 21÷7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＝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3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679" name="文本框 23"/>
          <p:cNvSpPr>
            <a:spLocks noChangeArrowheads="1"/>
          </p:cNvSpPr>
          <p:nvPr/>
        </p:nvSpPr>
        <p:spPr bwMode="auto">
          <a:xfrm>
            <a:off x="1716088" y="2066925"/>
            <a:ext cx="375285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ctr">
              <a:lnSpc>
                <a:spcPct val="150000"/>
              </a:lnSpc>
            </a:pP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（教材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P72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想想做做</a:t>
            </a:r>
            <a:r>
              <a:rPr lang="en-US" altLang="zh-CN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2</a:t>
            </a:r>
            <a:r>
              <a:rPr lang="zh-CN" altLang="en-US" sz="2800" b="1">
                <a:solidFill>
                  <a:srgbClr val="008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endParaRPr lang="zh-CN" altLang="en-US" sz="2800" b="1">
              <a:solidFill>
                <a:srgbClr val="008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nimBg="1"/>
      <p:bldP spid="28678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929</Words>
  <Application>WPS 演示</Application>
  <PresentationFormat>自定义</PresentationFormat>
  <Paragraphs>216</Paragraphs>
  <Slides>18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Wingdings</vt:lpstr>
      <vt:lpstr>Calibri</vt:lpstr>
      <vt:lpstr>黑体</vt:lpstr>
      <vt:lpstr>楷体</vt:lpstr>
      <vt:lpstr>Times New Roman</vt:lpstr>
      <vt:lpstr>Wingdings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2021-06-20T23:19:00Z</cp:lastPrinted>
  <dcterms:created xsi:type="dcterms:W3CDTF">2021-06-20T23:19:00Z</dcterms:created>
  <dcterms:modified xsi:type="dcterms:W3CDTF">2023-11-02T09:12:15Z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0FFECD61DD3547DFA59E7BCFB7653177_12</vt:lpwstr>
  </property>
  <property fmtid="{D5CDD505-2E9C-101B-9397-08002B2CF9AE}" pid="3" name="KSOProductBuildVer">
    <vt:lpwstr>2052-12.1.0.15712</vt:lpwstr>
  </property>
</Properties>
</file>